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10.jp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11.jpg" ContentType="image/jpeg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40" r:id="rId2"/>
    <p:sldId id="571" r:id="rId3"/>
    <p:sldId id="579" r:id="rId4"/>
    <p:sldId id="259" r:id="rId5"/>
    <p:sldId id="260" r:id="rId6"/>
    <p:sldId id="265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50" r:id="rId22"/>
    <p:sldId id="551" r:id="rId23"/>
    <p:sldId id="552" r:id="rId24"/>
    <p:sldId id="553" r:id="rId25"/>
    <p:sldId id="555" r:id="rId26"/>
    <p:sldId id="567" r:id="rId27"/>
    <p:sldId id="554" r:id="rId28"/>
    <p:sldId id="556" r:id="rId29"/>
    <p:sldId id="557" r:id="rId30"/>
    <p:sldId id="560" r:id="rId31"/>
    <p:sldId id="558" r:id="rId32"/>
    <p:sldId id="559" r:id="rId33"/>
    <p:sldId id="561" r:id="rId34"/>
    <p:sldId id="563" r:id="rId35"/>
    <p:sldId id="564" r:id="rId36"/>
    <p:sldId id="562" r:id="rId37"/>
    <p:sldId id="565" r:id="rId38"/>
    <p:sldId id="568" r:id="rId39"/>
    <p:sldId id="569" r:id="rId40"/>
    <p:sldId id="566" r:id="rId41"/>
    <p:sldId id="539" r:id="rId4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DF"/>
    <a:srgbClr val="EEF3F9"/>
    <a:srgbClr val="F1ED86"/>
    <a:srgbClr val="BBD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8"/>
    <p:restoredTop sz="89680"/>
  </p:normalViewPr>
  <p:slideViewPr>
    <p:cSldViewPr>
      <p:cViewPr varScale="1">
        <p:scale>
          <a:sx n="149" d="100"/>
          <a:sy n="149" d="100"/>
        </p:scale>
        <p:origin x="2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9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47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285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first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index of the last character?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that relate to the length of the string?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character [4]?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474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545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334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charles@cstar.i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(x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history of the Python language and the philosophy behind it.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Writing code directly into the Python interpreter shell.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Outputting text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Saving data to </a:t>
            </a:r>
            <a:r>
              <a:rPr lang="en-US" b="1" dirty="0">
                <a:latin typeface="Arial"/>
                <a:cs typeface="Arial"/>
              </a:rPr>
              <a:t>variables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user input from the keyboard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number types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Two main numeric types in Python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integers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rational numbers (“floating point”)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Integers have infinite precision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Floating-point limited to IEEE-754 “double-precision” (64-bit)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(1)</a:t>
            </a:r>
          </a:p>
          <a:p>
            <a:r>
              <a:rPr lang="fr-FR" dirty="0" err="1"/>
              <a:t>print</a:t>
            </a:r>
            <a:r>
              <a:rPr lang="fr-FR" dirty="0"/>
              <a:t>(0.5)</a:t>
            </a:r>
          </a:p>
          <a:p>
            <a:r>
              <a:rPr lang="fr-FR" dirty="0" err="1"/>
              <a:t>print</a:t>
            </a:r>
            <a:r>
              <a:rPr lang="fr-FR" dirty="0"/>
              <a:t>(1 / 2)</a:t>
            </a:r>
          </a:p>
          <a:p>
            <a:r>
              <a:rPr lang="fr-FR" dirty="0" err="1"/>
              <a:t>print</a:t>
            </a:r>
            <a:r>
              <a:rPr lang="fr-FR" dirty="0"/>
              <a:t>(3 **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0.5</a:t>
            </a:r>
          </a:p>
          <a:p>
            <a:r>
              <a:rPr lang="fr-FR" dirty="0"/>
              <a:t>81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Basic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111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division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respects mat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matical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order or operations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parentheses to change priority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You can nest parentheses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602093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(2 * (1 + 2)) ** 2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5384155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4030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mathematical operations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267635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// 3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09800" y="345841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EBB17E-5AD0-A049-BFA1-12A94BE9064E}"/>
              </a:ext>
            </a:extLst>
          </p:cNvPr>
          <p:cNvSpPr txBox="1">
            <a:spLocks/>
          </p:cNvSpPr>
          <p:nvPr/>
        </p:nvSpPr>
        <p:spPr>
          <a:xfrm>
            <a:off x="704304" y="42317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Remainder (modulo):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C4A20AE-6E4F-3442-A51B-F3F0DEF0C8E9}"/>
              </a:ext>
            </a:extLst>
          </p:cNvPr>
          <p:cNvSpPr>
            <a:spLocks noGrp="1"/>
          </p:cNvSpPr>
          <p:nvPr/>
        </p:nvSpPr>
        <p:spPr>
          <a:xfrm>
            <a:off x="2220686" y="4857315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10 %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20F3B7A-2C1A-8446-8AE6-8A79129EC0B1}"/>
              </a:ext>
            </a:extLst>
          </p:cNvPr>
          <p:cNvSpPr>
            <a:spLocks noGrp="1"/>
          </p:cNvSpPr>
          <p:nvPr/>
        </p:nvSpPr>
        <p:spPr>
          <a:xfrm>
            <a:off x="2220686" y="5639377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160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math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Python has a complex type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3+2j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value: abs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math library contains many mathematical functions (sqrt, sin, cos…)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09800" y="4459724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314695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Basic numeric types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math operations using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of operations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number type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Deeper math functions from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Data types and operators: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Handling text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7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Text data type: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(string)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 are any arbitrary text enclosed between single or double quotes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'World’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Special characters can be input using “escape sequences”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\x41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\u262d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 err="1"/>
              <a:t>opening_line</a:t>
            </a:r>
            <a:r>
              <a:rPr lang="en" dirty="0"/>
              <a:t> = 'It was a bright cold day in April, and the clocks were striking thirteen.'</a:t>
            </a:r>
          </a:p>
          <a:p>
            <a:endParaRPr lang="en" dirty="0"/>
          </a:p>
          <a:p>
            <a:r>
              <a:rPr lang="en" dirty="0"/>
              <a:t>print(</a:t>
            </a:r>
            <a:r>
              <a:rPr lang="en" dirty="0" err="1"/>
              <a:t>opening_line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It was a bright cold day in April, and the clocks were striking thirteen.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Operations on Python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14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dirty="0"/>
              <a:t>Concatenation: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05E50-ADE3-CB4F-A211-A7CCBE0F5708}"/>
              </a:ext>
            </a:extLst>
          </p:cNvPr>
          <p:cNvSpPr>
            <a:spLocks noGrp="1"/>
          </p:cNvSpPr>
          <p:nvPr/>
        </p:nvSpPr>
        <p:spPr>
          <a:xfrm>
            <a:off x="2209800" y="14478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"spam" + "</a:t>
            </a:r>
            <a:r>
              <a:rPr lang="fr-FR" dirty="0" err="1"/>
              <a:t>eggs</a:t>
            </a:r>
            <a:r>
              <a:rPr lang="fr-FR" dirty="0"/>
              <a:t>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A577D8-BDD8-DA48-99B9-4B1E92A670EA}"/>
              </a:ext>
            </a:extLst>
          </p:cNvPr>
          <p:cNvSpPr>
            <a:spLocks noGrp="1"/>
          </p:cNvSpPr>
          <p:nvPr/>
        </p:nvSpPr>
        <p:spPr>
          <a:xfrm>
            <a:off x="2209800" y="20880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spameggs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CBCE8C8-CDAD-CD45-AD40-93BE800CD436}"/>
              </a:ext>
            </a:extLst>
          </p:cNvPr>
          <p:cNvSpPr txBox="1">
            <a:spLocks/>
          </p:cNvSpPr>
          <p:nvPr/>
        </p:nvSpPr>
        <p:spPr>
          <a:xfrm>
            <a:off x="693418" y="2657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Repetition: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3EC506D-1641-4741-87CF-E53B019C101E}"/>
              </a:ext>
            </a:extLst>
          </p:cNvPr>
          <p:cNvSpPr>
            <a:spLocks noGrp="1"/>
          </p:cNvSpPr>
          <p:nvPr/>
        </p:nvSpPr>
        <p:spPr>
          <a:xfrm>
            <a:off x="2209800" y="319091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"spam "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DAB4E6-630E-DF40-9B49-86AA366C1712}"/>
              </a:ext>
            </a:extLst>
          </p:cNvPr>
          <p:cNvSpPr>
            <a:spLocks noGrp="1"/>
          </p:cNvSpPr>
          <p:nvPr/>
        </p:nvSpPr>
        <p:spPr>
          <a:xfrm>
            <a:off x="2209800" y="38406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spam spam spam spam spam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487543-CCB1-AC4D-ABAD-FC676BA2CECC}"/>
              </a:ext>
            </a:extLst>
          </p:cNvPr>
          <p:cNvSpPr txBox="1">
            <a:spLocks/>
          </p:cNvSpPr>
          <p:nvPr/>
        </p:nvSpPr>
        <p:spPr>
          <a:xfrm>
            <a:off x="717066" y="4572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/>
              <a:t>Length: </a:t>
            </a:r>
            <a:r>
              <a:rPr lang="en-US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2936A8C-92B1-A843-A776-278A062B2C14}"/>
              </a:ext>
            </a:extLst>
          </p:cNvPr>
          <p:cNvSpPr>
            <a:spLocks noGrp="1"/>
          </p:cNvSpPr>
          <p:nvPr/>
        </p:nvSpPr>
        <p:spPr>
          <a:xfrm>
            <a:off x="2233448" y="5105400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len</a:t>
            </a:r>
            <a:r>
              <a:rPr lang="fr-FR" dirty="0"/>
              <a:t>("hello")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898165-CE0B-1149-BDAB-DAF307B01B86}"/>
              </a:ext>
            </a:extLst>
          </p:cNvPr>
          <p:cNvSpPr>
            <a:spLocks noGrp="1"/>
          </p:cNvSpPr>
          <p:nvPr/>
        </p:nvSpPr>
        <p:spPr>
          <a:xfrm>
            <a:off x="2233448" y="57551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string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 marR="5080">
              <a:lnSpc>
                <a:spcPct val="150000"/>
              </a:lnSpc>
              <a:spcBef>
                <a:spcPts val="805"/>
              </a:spcBef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Python string is a list (string) of characters.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F912C-E856-1345-8ABE-5059BF719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9283"/>
              </p:ext>
            </p:extLst>
          </p:nvPr>
        </p:nvGraphicFramePr>
        <p:xfrm>
          <a:off x="2329530" y="2293284"/>
          <a:ext cx="925287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170">
                  <a:extLst>
                    <a:ext uri="{9D8B030D-6E8A-4147-A177-3AD203B41FA5}">
                      <a16:colId xmlns:a16="http://schemas.microsoft.com/office/drawing/2014/main" val="426479474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6906710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47312658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513279029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91367428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076825086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111277048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387717693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4017618740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2455513005"/>
                    </a:ext>
                  </a:extLst>
                </a:gridCol>
                <a:gridCol w="841170">
                  <a:extLst>
                    <a:ext uri="{9D8B030D-6E8A-4147-A177-3AD203B41FA5}">
                      <a16:colId xmlns:a16="http://schemas.microsoft.com/office/drawing/2014/main" val="565978319"/>
                    </a:ext>
                  </a:extLst>
                </a:gridCol>
              </a:tblGrid>
              <a:tr h="724578"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598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DA9B71-8671-EF4A-88A4-A93BDBC0CB2B}"/>
              </a:ext>
            </a:extLst>
          </p:cNvPr>
          <p:cNvSpPr txBox="1"/>
          <p:nvPr/>
        </p:nvSpPr>
        <p:spPr>
          <a:xfrm>
            <a:off x="2178687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57B1C-0B1F-F647-AB92-E4A78643CE93}"/>
              </a:ext>
            </a:extLst>
          </p:cNvPr>
          <p:cNvSpPr txBox="1"/>
          <p:nvPr/>
        </p:nvSpPr>
        <p:spPr>
          <a:xfrm>
            <a:off x="30270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EC3F-2BF7-DE47-8822-88B4DC3E24D7}"/>
              </a:ext>
            </a:extLst>
          </p:cNvPr>
          <p:cNvSpPr txBox="1"/>
          <p:nvPr/>
        </p:nvSpPr>
        <p:spPr>
          <a:xfrm>
            <a:off x="38652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EA682-1D73-DD48-BE86-A5A5C45027D5}"/>
              </a:ext>
            </a:extLst>
          </p:cNvPr>
          <p:cNvSpPr txBox="1"/>
          <p:nvPr/>
        </p:nvSpPr>
        <p:spPr>
          <a:xfrm>
            <a:off x="4703470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A3979-7670-D242-B179-A107536C7032}"/>
              </a:ext>
            </a:extLst>
          </p:cNvPr>
          <p:cNvSpPr txBox="1"/>
          <p:nvPr/>
        </p:nvSpPr>
        <p:spPr>
          <a:xfrm>
            <a:off x="5541670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56D9-6440-984C-8262-DF8060B7D1B2}"/>
              </a:ext>
            </a:extLst>
          </p:cNvPr>
          <p:cNvSpPr txBox="1"/>
          <p:nvPr/>
        </p:nvSpPr>
        <p:spPr>
          <a:xfrm>
            <a:off x="6390053" y="32443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2CD6C-55F3-6043-B470-82D472A3B39A}"/>
              </a:ext>
            </a:extLst>
          </p:cNvPr>
          <p:cNvSpPr txBox="1"/>
          <p:nvPr/>
        </p:nvSpPr>
        <p:spPr>
          <a:xfrm>
            <a:off x="72282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ABE3A-E366-1543-B021-07E77F0F08F9}"/>
              </a:ext>
            </a:extLst>
          </p:cNvPr>
          <p:cNvSpPr txBox="1"/>
          <p:nvPr/>
        </p:nvSpPr>
        <p:spPr>
          <a:xfrm>
            <a:off x="8066453" y="3244334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FA500-13ED-4449-8D75-B6E16B1C3BD0}"/>
              </a:ext>
            </a:extLst>
          </p:cNvPr>
          <p:cNvSpPr txBox="1"/>
          <p:nvPr/>
        </p:nvSpPr>
        <p:spPr>
          <a:xfrm>
            <a:off x="8911397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99574-7E65-A24A-A2CB-2C4300435E34}"/>
              </a:ext>
            </a:extLst>
          </p:cNvPr>
          <p:cNvSpPr txBox="1"/>
          <p:nvPr/>
        </p:nvSpPr>
        <p:spPr>
          <a:xfrm>
            <a:off x="9759780" y="32257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609A4-13D8-F745-9496-9E01531150DE}"/>
              </a:ext>
            </a:extLst>
          </p:cNvPr>
          <p:cNvSpPr txBox="1"/>
          <p:nvPr/>
        </p:nvSpPr>
        <p:spPr>
          <a:xfrm>
            <a:off x="105068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DA218-D91B-564A-8A51-A3567946989F}"/>
              </a:ext>
            </a:extLst>
          </p:cNvPr>
          <p:cNvSpPr txBox="1"/>
          <p:nvPr/>
        </p:nvSpPr>
        <p:spPr>
          <a:xfrm>
            <a:off x="11345083" y="3225787"/>
            <a:ext cx="4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945719-FE3A-214D-B4B9-639287B6DA78}"/>
              </a:ext>
            </a:extLst>
          </p:cNvPr>
          <p:cNvSpPr txBox="1">
            <a:spLocks/>
          </p:cNvSpPr>
          <p:nvPr/>
        </p:nvSpPr>
        <p:spPr>
          <a:xfrm>
            <a:off x="693417" y="3767110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string 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"Spam &amp; </a:t>
            </a:r>
            <a:r>
              <a:rPr lang="fr-FR" sz="2400" kern="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eggs</a:t>
            </a:r>
            <a:r>
              <a:rPr lang="fr-FR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an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string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fr-FR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by </a:t>
            </a:r>
            <a:r>
              <a:rPr lang="fr-FR" sz="2400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1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print</a:t>
            </a:r>
            <a:r>
              <a:rPr lang="fr-FR" dirty="0"/>
              <a:t>(3 * "spam, " + "and </a:t>
            </a:r>
            <a:r>
              <a:rPr lang="fr-FR" dirty="0" err="1"/>
              <a:t>eggs</a:t>
            </a:r>
            <a:r>
              <a:rPr lang="fr-FR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spam, spam, spam, and eggs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The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pc="-15" dirty="0"/>
              <a:t>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type has many methods.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method is “something that the variable can perform” (a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bound to an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casing: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Change whitespace: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strip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Extract words: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 conversions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type can sometimes be converted to another type.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Write the type name, followed by the value between parentheses: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3FC9C-4EB8-FA40-A67F-812A6CCD0253}"/>
              </a:ext>
            </a:extLst>
          </p:cNvPr>
          <p:cNvSpPr>
            <a:spLocks noGrp="1"/>
          </p:cNvSpPr>
          <p:nvPr/>
        </p:nvSpPr>
        <p:spPr>
          <a:xfrm>
            <a:off x="2209800" y="3144262"/>
            <a:ext cx="9288781" cy="89433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</a:t>
            </a:r>
            <a:r>
              <a:rPr lang="fr-FR" dirty="0" err="1"/>
              <a:t>int</a:t>
            </a:r>
            <a:r>
              <a:rPr lang="fr-FR" dirty="0"/>
              <a:t>("12")</a:t>
            </a:r>
          </a:p>
          <a:p>
            <a:r>
              <a:rPr lang="fr-FR" dirty="0" err="1"/>
              <a:t>print</a:t>
            </a:r>
            <a:r>
              <a:rPr lang="fr-FR" dirty="0"/>
              <a:t>(30 + 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E8DD07E-ABC6-774D-BB4B-8DFA415D1B42}"/>
              </a:ext>
            </a:extLst>
          </p:cNvPr>
          <p:cNvSpPr>
            <a:spLocks noGrp="1"/>
          </p:cNvSpPr>
          <p:nvPr/>
        </p:nvSpPr>
        <p:spPr>
          <a:xfrm>
            <a:off x="2209800" y="4133266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42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233448" y="4892198"/>
            <a:ext cx="9288781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("9 + 3 = " + </a:t>
            </a:r>
            <a:r>
              <a:rPr lang="fr-FR" dirty="0" err="1"/>
              <a:t>str</a:t>
            </a:r>
            <a:r>
              <a:rPr lang="fr-FR" dirty="0"/>
              <a:t>(12))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233448" y="558534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9 + 3 = 12</a:t>
            </a:r>
          </a:p>
        </p:txBody>
      </p:sp>
    </p:spTree>
    <p:extLst>
      <p:ext uri="{BB962C8B-B14F-4D97-AF65-F5344CB8AC3E}">
        <p14:creationId xmlns:p14="http://schemas.microsoft.com/office/powerpoint/2010/main" val="1767331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Format strings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Format strings provide a concise and readable way to mix variables, expressions and literal strings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D9F9B2-D2F1-654F-852C-CDB303C81812}"/>
              </a:ext>
            </a:extLst>
          </p:cNvPr>
          <p:cNvSpPr>
            <a:spLocks noGrp="1"/>
          </p:cNvSpPr>
          <p:nvPr/>
        </p:nvSpPr>
        <p:spPr>
          <a:xfrm>
            <a:off x="2362200" y="2566576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age</a:t>
            </a:r>
            <a:r>
              <a:rPr lang="fr-FR" dirty="0"/>
              <a:t> = 12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age</a:t>
            </a:r>
            <a:r>
              <a:rPr lang="fr-FR" dirty="0"/>
              <a:t>}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.")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E9683A5-AB8B-AE4A-9BC2-9E5C625A76CF}"/>
              </a:ext>
            </a:extLst>
          </p:cNvPr>
          <p:cNvSpPr>
            <a:spLocks noGrp="1"/>
          </p:cNvSpPr>
          <p:nvPr/>
        </p:nvSpPr>
        <p:spPr>
          <a:xfrm>
            <a:off x="2362200" y="3522332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brother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AB8E45-D003-6244-A509-7E5A46BD5B43}"/>
              </a:ext>
            </a:extLst>
          </p:cNvPr>
          <p:cNvSpPr>
            <a:spLocks noGrp="1"/>
          </p:cNvSpPr>
          <p:nvPr/>
        </p:nvSpPr>
        <p:spPr>
          <a:xfrm>
            <a:off x="2362200" y="4198138"/>
            <a:ext cx="9288781" cy="86242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12</a:t>
            </a:r>
          </a:p>
          <a:p>
            <a:r>
              <a:rPr lang="fr-FR" dirty="0" err="1"/>
              <a:t>print</a:t>
            </a:r>
            <a:r>
              <a:rPr lang="fr-FR" dirty="0"/>
              <a:t>(f"{a}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{a*a}")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ACBC7E9-2F1F-5A47-8415-2BBF0ED14F95}"/>
              </a:ext>
            </a:extLst>
          </p:cNvPr>
          <p:cNvSpPr>
            <a:spLocks noGrp="1"/>
          </p:cNvSpPr>
          <p:nvPr/>
        </p:nvSpPr>
        <p:spPr>
          <a:xfrm>
            <a:off x="2362200" y="515389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12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3253396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int</a:t>
            </a:r>
            <a:r>
              <a:rPr lang="fr-FR" dirty="0"/>
              <a:t>("</a:t>
            </a:r>
            <a:r>
              <a:rPr lang="fr-FR" dirty="0" err="1"/>
              <a:t>deadbeef</a:t>
            </a:r>
            <a:r>
              <a:rPr lang="fr-FR" dirty="0"/>
              <a:t>",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3735928559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Python’s text type: </a:t>
            </a:r>
            <a:r>
              <a:rPr lang="en-US" dirty="0" err="1">
                <a:latin typeface="Arial"/>
                <a:cs typeface="Arial"/>
              </a:rPr>
              <a:t>str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Indexing, length and ranges of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 has </a:t>
            </a:r>
            <a:r>
              <a:rPr lang="en-US" i="1" dirty="0">
                <a:latin typeface="Arial"/>
                <a:cs typeface="Arial"/>
              </a:rPr>
              <a:t>methods</a:t>
            </a:r>
            <a:r>
              <a:rPr lang="en-US" dirty="0">
                <a:latin typeface="Arial"/>
                <a:cs typeface="Arial"/>
              </a:rPr>
              <a:t> (remember this word)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between types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format strings to produce readable code that outputs variables mixed with literal text.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the Python interpreter to perform simple mathematical operations.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Output any text using Python.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Capture text input from the user.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Store and retrieve information from variables.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numeric types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/>
              <a:t>,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dirty="0"/>
              <a:t> and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" dirty="0"/>
              <a:t> and perform deeper math.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text data using the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dirty="0"/>
              <a:t> type.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Start using the Python interpreter on your own.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81F7-9CA6-034B-8818-40C4B824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6172200" cy="462915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2400176" y="1212972"/>
          <a:ext cx="8654021" cy="3466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ourse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Introdu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ion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Python interpreter basics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Data types and Operators: Part II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 session: Variables, numbers and strings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Conditional flow “</a:t>
            </a:r>
            <a:r>
              <a:rPr lang="en-US" sz="2200" spc="-15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spc="-15" dirty="0">
                <a:latin typeface="Arial"/>
                <a:cs typeface="Arial"/>
              </a:rPr>
              <a:t> – </a:t>
            </a:r>
            <a:r>
              <a:rPr lang="en-US" sz="2200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200" spc="-15" dirty="0">
                <a:latin typeface="Arial"/>
                <a:cs typeface="Arial"/>
              </a:rPr>
              <a:t>”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</TotalTime>
  <Words>2126</Words>
  <Application>Microsoft Macintosh PowerPoint</Application>
  <PresentationFormat>Widescreen</PresentationFormat>
  <Paragraphs>515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Where? Who?</vt:lpstr>
      <vt:lpstr>Session Objectives</vt:lpstr>
      <vt:lpstr>Session Syllabus</vt:lpstr>
      <vt:lpstr>PowerPoint Presentation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Basic number types</vt:lpstr>
      <vt:lpstr>Let’s write some code!</vt:lpstr>
      <vt:lpstr>Basic mathematical operations</vt:lpstr>
      <vt:lpstr>More mathematical operations</vt:lpstr>
      <vt:lpstr>Deeper math</vt:lpstr>
      <vt:lpstr>Workout Time!</vt:lpstr>
      <vt:lpstr>Chapter Summary</vt:lpstr>
      <vt:lpstr>PowerPoint Presentation</vt:lpstr>
      <vt:lpstr>Handling text in Python</vt:lpstr>
      <vt:lpstr>Let’s write some code!</vt:lpstr>
      <vt:lpstr>Operations on Python strings</vt:lpstr>
      <vt:lpstr>Anatomy of a string</vt:lpstr>
      <vt:lpstr>Let’s write some code!</vt:lpstr>
      <vt:lpstr>The str type</vt:lpstr>
      <vt:lpstr>Type conversions</vt:lpstr>
      <vt:lpstr>Format strings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99</cp:revision>
  <cp:lastPrinted>2020-04-08T14:46:47Z</cp:lastPrinted>
  <dcterms:created xsi:type="dcterms:W3CDTF">2018-09-25T13:49:43Z</dcterms:created>
  <dcterms:modified xsi:type="dcterms:W3CDTF">2020-04-10T17:15:45Z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