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12.jpg" ContentType="image/jpeg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media/image13.jpg" ContentType="image/jpeg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541" r:id="rId9"/>
    <p:sldId id="572" r:id="rId10"/>
    <p:sldId id="573" r:id="rId11"/>
    <p:sldId id="574" r:id="rId12"/>
    <p:sldId id="545" r:id="rId13"/>
    <p:sldId id="575" r:id="rId14"/>
    <p:sldId id="576" r:id="rId15"/>
    <p:sldId id="577" r:id="rId16"/>
    <p:sldId id="578" r:id="rId17"/>
    <p:sldId id="547" r:id="rId18"/>
    <p:sldId id="317" r:id="rId19"/>
    <p:sldId id="548" r:id="rId20"/>
    <p:sldId id="549" r:id="rId21"/>
    <p:sldId id="581" r:id="rId22"/>
    <p:sldId id="582" r:id="rId23"/>
    <p:sldId id="550" r:id="rId24"/>
    <p:sldId id="583" r:id="rId25"/>
    <p:sldId id="584" r:id="rId26"/>
    <p:sldId id="585" r:id="rId27"/>
    <p:sldId id="586" r:id="rId28"/>
    <p:sldId id="587" r:id="rId29"/>
    <p:sldId id="580" r:id="rId30"/>
    <p:sldId id="555" r:id="rId31"/>
    <p:sldId id="567" r:id="rId32"/>
    <p:sldId id="554" r:id="rId33"/>
    <p:sldId id="556" r:id="rId34"/>
    <p:sldId id="590" r:id="rId35"/>
    <p:sldId id="591" r:id="rId36"/>
    <p:sldId id="589" r:id="rId37"/>
    <p:sldId id="557" r:id="rId38"/>
    <p:sldId id="560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559" r:id="rId48"/>
    <p:sldId id="565" r:id="rId49"/>
    <p:sldId id="600" r:id="rId50"/>
    <p:sldId id="601" r:id="rId51"/>
    <p:sldId id="561" r:id="rId52"/>
    <p:sldId id="602" r:id="rId53"/>
    <p:sldId id="604" r:id="rId54"/>
    <p:sldId id="605" r:id="rId55"/>
    <p:sldId id="562" r:id="rId56"/>
    <p:sldId id="607" r:id="rId57"/>
    <p:sldId id="606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03" r:id="rId68"/>
    <p:sldId id="568" r:id="rId69"/>
    <p:sldId id="569" r:id="rId70"/>
    <p:sldId id="566" r:id="rId71"/>
    <p:sldId id="539" r:id="rId7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D86"/>
    <a:srgbClr val="FF5059"/>
    <a:srgbClr val="BBD2EE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2"/>
    <p:restoredTop sz="89680"/>
  </p:normalViewPr>
  <p:slideViewPr>
    <p:cSldViewPr>
      <p:cViewPr varScale="1">
        <p:scale>
          <a:sx n="149" d="100"/>
          <a:sy n="149" d="100"/>
        </p:scale>
        <p:origin x="28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6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8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54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24321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8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435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230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3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639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767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9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67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34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8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19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9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586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78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792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14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922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346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5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0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05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770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18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834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154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46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866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2944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717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81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00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27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9846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2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59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39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77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9803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332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31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5860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0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tar-industries/python-3-beginner/blob/master/001-First-Steps/First%20Steps%20-%20Chap%2001%20-%20Exercises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2%20-%20Exercises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Chap%2003%20-%20Exercises.ipynb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/blob/master/001-First-Steps/First%20Steps%20-%20Workshop.ipynb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Boolean values can be combined using Boolean arithmetic operators: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58889"/>
              </p:ext>
            </p:extLst>
          </p:nvPr>
        </p:nvGraphicFramePr>
        <p:xfrm>
          <a:off x="2438400" y="3137731"/>
          <a:ext cx="4267200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5E08-D3F1-0D42-86A1-8772C4C0D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99555"/>
              </p:ext>
            </p:extLst>
          </p:nvPr>
        </p:nvGraphicFramePr>
        <p:xfrm>
          <a:off x="7010400" y="3137731"/>
          <a:ext cx="4401495" cy="2526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165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467165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209160" marR="209160" marT="137160" marB="137160" anchor="b"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0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2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250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Just like mathematical and string operators,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 can be prioritized by parentheses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unexpected operator precedence effects! When in doubt, always make your intent explicit with parentheses.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CB8AD07-871F-024D-B315-92577BBA584D}"/>
              </a:ext>
            </a:extLst>
          </p:cNvPr>
          <p:cNvSpPr>
            <a:spLocks noGrp="1"/>
          </p:cNvSpPr>
          <p:nvPr/>
        </p:nvSpPr>
        <p:spPr>
          <a:xfrm>
            <a:off x="2362200" y="4091645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True and False)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True or (True and False</a:t>
            </a:r>
            <a:r>
              <a:rPr lang="fr-FR" dirty="0"/>
              <a:t>))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FC8345F-2F6A-EE4D-80EE-47EBA23B32EC}"/>
              </a:ext>
            </a:extLst>
          </p:cNvPr>
          <p:cNvSpPr>
            <a:spLocks noGrp="1"/>
          </p:cNvSpPr>
          <p:nvPr/>
        </p:nvSpPr>
        <p:spPr>
          <a:xfrm>
            <a:off x="2362200" y="5167732"/>
            <a:ext cx="9288781" cy="928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1E2B2-CA96-0340-9BE9-5B0C90C6313F}"/>
              </a:ext>
            </a:extLst>
          </p:cNvPr>
          <p:cNvSpPr txBox="1"/>
          <p:nvPr/>
        </p:nvSpPr>
        <p:spPr>
          <a:xfrm>
            <a:off x="2057124" y="4122003"/>
            <a:ext cx="5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⚠️</a:t>
            </a:r>
          </a:p>
          <a:p>
            <a:r>
              <a:rPr lang="fr-FR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13566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print(False or False)</a:t>
            </a:r>
          </a:p>
          <a:p>
            <a:r>
              <a:rPr lang="en" dirty="0"/>
              <a:t>print(False or True)</a:t>
            </a:r>
          </a:p>
          <a:p>
            <a:r>
              <a:rPr lang="en" dirty="0"/>
              <a:t>print(True or False)</a:t>
            </a:r>
          </a:p>
          <a:p>
            <a:r>
              <a:rPr lang="en" dirty="0"/>
              <a:t>print(True or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Comparison operators generate a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value by comparing two values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Equality: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" sz="2400" dirty="0"/>
              <a:t> / Inequality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/>
              <a:t> / Lower than: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Greater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" sz="2400" dirty="0"/>
              <a:t> / Lower than or equal: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3543788"/>
            <a:ext cx="9288781" cy="1180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== 2)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en" dirty="0"/>
              <a:t>1 &lt; 2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('toto' == 'toto')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876800"/>
            <a:ext cx="9288781" cy="110441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5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comparison operators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Identity: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 not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Inclusion: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 in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2209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('x' in a)</a:t>
            </a:r>
          </a:p>
          <a:p>
            <a:r>
              <a:rPr lang="fr-FR" dirty="0" err="1"/>
              <a:t>print</a:t>
            </a:r>
            <a:r>
              <a:rPr lang="fr-FR" dirty="0"/>
              <a:t>('W' in a)</a:t>
            </a:r>
          </a:p>
          <a:p>
            <a:endParaRPr lang="fr-FR" dirty="0"/>
          </a:p>
          <a:p>
            <a:r>
              <a:rPr lang="fr-FR" dirty="0"/>
              <a:t>b = 'Hello World!'</a:t>
            </a:r>
          </a:p>
          <a:p>
            <a:r>
              <a:rPr lang="fr-FR" dirty="0" err="1"/>
              <a:t>print</a:t>
            </a:r>
            <a:r>
              <a:rPr lang="fr-FR" dirty="0"/>
              <a:t>(a == b)</a:t>
            </a:r>
          </a:p>
          <a:p>
            <a:r>
              <a:rPr lang="fr-FR" dirty="0" err="1"/>
              <a:t>print</a:t>
            </a:r>
            <a:r>
              <a:rPr lang="fr-FR" dirty="0"/>
              <a:t>(a </a:t>
            </a:r>
            <a:r>
              <a:rPr lang="fr-FR" dirty="0" err="1"/>
              <a:t>is</a:t>
            </a:r>
            <a:r>
              <a:rPr lang="fr-FR" dirty="0"/>
              <a:t> b)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200" y="4648200"/>
            <a:ext cx="9288781" cy="1600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25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Complex </a:t>
            </a:r>
            <a:r>
              <a:rPr lang="en-US" spc="-15" dirty="0" err="1"/>
              <a:t>boolean</a:t>
            </a:r>
            <a:r>
              <a:rPr lang="en-US" spc="-15" dirty="0"/>
              <a:t> expressions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Combine comparison results with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564C4C8-ADA5-FE46-A1B2-A93F12E6E1FD}"/>
              </a:ext>
            </a:extLst>
          </p:cNvPr>
          <p:cNvSpPr>
            <a:spLocks noGrp="1"/>
          </p:cNvSpPr>
          <p:nvPr/>
        </p:nvSpPr>
        <p:spPr>
          <a:xfrm>
            <a:off x="2362199" y="17526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(a &gt; 0) and ((a % 2) == 0)</a:t>
            </a:r>
            <a:endParaRPr lang="en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BCEA932-B6D7-364D-B35C-3097B5929B8C}"/>
              </a:ext>
            </a:extLst>
          </p:cNvPr>
          <p:cNvSpPr>
            <a:spLocks noGrp="1"/>
          </p:cNvSpPr>
          <p:nvPr/>
        </p:nvSpPr>
        <p:spPr>
          <a:xfrm>
            <a:off x="2362198" y="27432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0CB76F-073B-DE4E-9F22-45C435B2197E}"/>
              </a:ext>
            </a:extLst>
          </p:cNvPr>
          <p:cNvSpPr txBox="1">
            <a:spLocks/>
          </p:cNvSpPr>
          <p:nvPr/>
        </p:nvSpPr>
        <p:spPr>
          <a:xfrm>
            <a:off x="711934" y="3687510"/>
            <a:ext cx="10805163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Chain comparison operators left to right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op1 y op2 z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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 op1 y) and (x op2 z)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9947155-8F42-5848-A8BB-E7F69FF1E25B}"/>
              </a:ext>
            </a:extLst>
          </p:cNvPr>
          <p:cNvSpPr>
            <a:spLocks noGrp="1"/>
          </p:cNvSpPr>
          <p:nvPr/>
        </p:nvSpPr>
        <p:spPr>
          <a:xfrm>
            <a:off x="2362198" y="46482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13</a:t>
            </a:r>
          </a:p>
          <a:p>
            <a:r>
              <a:rPr lang="fr-FR" dirty="0"/>
              <a:t>0 &lt; a &lt; 15</a:t>
            </a:r>
            <a:endParaRPr lang="en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492A506-2B4C-8C47-8AF3-5995DB0FA986}"/>
              </a:ext>
            </a:extLst>
          </p:cNvPr>
          <p:cNvSpPr>
            <a:spLocks noGrp="1"/>
          </p:cNvSpPr>
          <p:nvPr/>
        </p:nvSpPr>
        <p:spPr>
          <a:xfrm>
            <a:off x="2362197" y="5638800"/>
            <a:ext cx="9288781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9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 = 'Hello World!'</a:t>
            </a:r>
          </a:p>
          <a:p>
            <a:r>
              <a:rPr lang="en" dirty="0"/>
              <a:t>b = 'Hello World!'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/>
              <a:t>print('h' in a)</a:t>
            </a:r>
          </a:p>
          <a:p>
            <a:r>
              <a:rPr lang="en" dirty="0"/>
              <a:t>print('H' in a)</a:t>
            </a:r>
          </a:p>
          <a:p>
            <a:r>
              <a:rPr lang="en" dirty="0"/>
              <a:t>print('Hell' in a)</a:t>
            </a:r>
          </a:p>
          <a:p>
            <a:endParaRPr lang="e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92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2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dirty="0">
                <a:latin typeface="Arial"/>
                <a:cs typeface="Arial"/>
              </a:rPr>
              <a:t> and its only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type and its values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Arial"/>
                <a:cs typeface="Arial"/>
              </a:rPr>
              <a:t>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Arial"/>
                <a:cs typeface="Arial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Comparison operators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Arial"/>
                <a:cs typeface="Arial"/>
              </a:rPr>
              <a:t>…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Producing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values from comparisons and combining them with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operators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88A7A45-3B07-413C-8664-2F3B3B3F14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/>
                <a:cs typeface="Arial"/>
              </a:rPr>
              <a:t>Conditional Flow: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Arial"/>
                <a:cs typeface="Arial"/>
              </a:rPr>
              <a:t> –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07044" y="2133600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Python interpreter and how to use it in Google </a:t>
            </a:r>
            <a:r>
              <a:rPr lang="en-US" dirty="0" err="1">
                <a:latin typeface="Arial"/>
                <a:cs typeface="Arial"/>
              </a:rPr>
              <a:t>Colab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Displaying text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Capturing text from the user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Arial"/>
                <a:cs typeface="Arial"/>
              </a:rPr>
              <a:t> function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Numeric types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r>
              <a:rPr lang="en-US" dirty="0">
                <a:latin typeface="Arial"/>
                <a:cs typeface="Arial"/>
              </a:rPr>
              <a:t> and mathematical operators.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Text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Arial"/>
                <a:cs typeface="Arial"/>
              </a:rPr>
              <a:t>, indexing and ranges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Arial"/>
                <a:cs typeface="Arial"/>
              </a:rPr>
              <a:t>, and format strings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Converting from one type to another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89B62CF-7942-B74C-B774-AEB38D1A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206" y="3119322"/>
            <a:ext cx="6663367" cy="17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232BE-05F9-6542-A95A-D962186A3B83}"/>
              </a:ext>
            </a:extLst>
          </p:cNvPr>
          <p:cNvGrpSpPr/>
          <p:nvPr/>
        </p:nvGrpSpPr>
        <p:grpSpPr>
          <a:xfrm>
            <a:off x="2581118" y="2667000"/>
            <a:ext cx="8556877" cy="2281670"/>
            <a:chOff x="2667000" y="2667000"/>
            <a:chExt cx="8556877" cy="228167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4818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7000" y="4215247"/>
              <a:ext cx="7620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6324600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-x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>
              <a:off x="5384792" y="4215247"/>
              <a:ext cx="939808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8861677" y="3810000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841413-E150-B443-9935-45B976310216}"/>
                </a:ext>
              </a:extLst>
            </p:cNvPr>
            <p:cNvCxnSpPr>
              <a:cxnSpLocks/>
              <a:stCxn id="20" idx="1"/>
              <a:endCxn id="11" idx="3"/>
            </p:cNvCxnSpPr>
            <p:nvPr/>
          </p:nvCxnSpPr>
          <p:spPr>
            <a:xfrm flipH="1">
              <a:off x="7924800" y="4215247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6670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6896" y="2667000"/>
              <a:ext cx="5270504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BEC2C6-CB2F-9246-A042-8DEC5845855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661777" y="2667000"/>
              <a:ext cx="15624" cy="114300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5384792" y="421236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3991397" y="32048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0461877" y="4215247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display the absolute value of a number?</a:t>
            </a:r>
          </a:p>
        </p:txBody>
      </p:sp>
    </p:spTree>
    <p:extLst>
      <p:ext uri="{BB962C8B-B14F-4D97-AF65-F5344CB8AC3E}">
        <p14:creationId xmlns:p14="http://schemas.microsoft.com/office/powerpoint/2010/main" val="18696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x = -x</a:t>
            </a:r>
          </a:p>
          <a:p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 either runs or skips code based on a condition</a:t>
            </a:r>
          </a:p>
        </p:txBody>
      </p:sp>
    </p:spTree>
    <p:extLst>
      <p:ext uri="{BB962C8B-B14F-4D97-AF65-F5344CB8AC3E}">
        <p14:creationId xmlns:p14="http://schemas.microsoft.com/office/powerpoint/2010/main" val="562347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Flow in Python: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819400"/>
            <a:ext cx="9288781" cy="2496128"/>
          </a:xfrm>
        </p:spPr>
        <p:txBody>
          <a:bodyPr lIns="144000" tIns="144000" rIns="144000" bIns="144000" anchor="t">
            <a:noAutofit/>
          </a:bodyPr>
          <a:lstStyle/>
          <a:p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x = </a:t>
            </a:r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∙∙∙∙</a:t>
            </a:r>
            <a:r>
              <a:rPr lang="fr-FR" sz="2400" dirty="0"/>
              <a:t>x = -x</a:t>
            </a:r>
          </a:p>
          <a:p>
            <a:endParaRPr lang="fr-FR" sz="2400" dirty="0"/>
          </a:p>
          <a:p>
            <a:r>
              <a:rPr lang="fr-FR" sz="2400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D65CBE-4AC6-914F-848C-0840880F8FC4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 is important in Python: use 4 spaces</a:t>
            </a:r>
          </a:p>
        </p:txBody>
      </p:sp>
    </p:spTree>
    <p:extLst>
      <p:ext uri="{BB962C8B-B14F-4D97-AF65-F5344CB8AC3E}">
        <p14:creationId xmlns:p14="http://schemas.microsoft.com/office/powerpoint/2010/main" val="117054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87FFF-4FC5-5648-B0E2-AE74F1DFE484}"/>
              </a:ext>
            </a:extLst>
          </p:cNvPr>
          <p:cNvGrpSpPr/>
          <p:nvPr/>
        </p:nvGrpSpPr>
        <p:grpSpPr>
          <a:xfrm>
            <a:off x="3515241" y="1682543"/>
            <a:ext cx="6819890" cy="4027921"/>
            <a:chOff x="2514600" y="1811773"/>
            <a:chExt cx="6819890" cy="402792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025DDE3-8F74-0940-88AF-A2AD746471B6}"/>
                </a:ext>
              </a:extLst>
            </p:cNvPr>
            <p:cNvSpPr/>
            <p:nvPr/>
          </p:nvSpPr>
          <p:spPr>
            <a:xfrm>
              <a:off x="3428999" y="3024625"/>
              <a:ext cx="1955793" cy="1466845"/>
            </a:xfrm>
            <a:prstGeom prst="diamond">
              <a:avLst/>
            </a:prstGeom>
            <a:solidFill>
              <a:srgbClr val="EEF3F9"/>
            </a:solidFill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divisible by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2CE146-60A8-C244-B5B7-FCB440CD5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4600" y="3752246"/>
              <a:ext cx="914400" cy="580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FFCC20-D416-7C43-9F7E-70E22B643947}"/>
                </a:ext>
              </a:extLst>
            </p:cNvPr>
            <p:cNvSpPr/>
            <p:nvPr/>
          </p:nvSpPr>
          <p:spPr>
            <a:xfrm>
              <a:off x="5499099" y="5029200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odd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377A53-089D-4B4C-AF64-192D90582B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406895" y="4491470"/>
              <a:ext cx="1" cy="942977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90DA5-F0E7-EB40-BD5F-E6E8FD14559D}"/>
                </a:ext>
              </a:extLst>
            </p:cNvPr>
            <p:cNvSpPr/>
            <p:nvPr/>
          </p:nvSpPr>
          <p:spPr>
            <a:xfrm>
              <a:off x="5499099" y="1811773"/>
              <a:ext cx="1670039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even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10AB92-236D-BB43-94E1-AD31BA2EAA11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406896" y="2209800"/>
              <a:ext cx="0" cy="814825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263490-9C58-2F4F-993D-EB2AA747F4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2347" y="2207085"/>
              <a:ext cx="109675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92FC33-83AE-0642-8B3C-DED4B6D9AC0C}"/>
                </a:ext>
              </a:extLst>
            </p:cNvPr>
            <p:cNvSpPr txBox="1"/>
            <p:nvPr/>
          </p:nvSpPr>
          <p:spPr>
            <a:xfrm>
              <a:off x="4406895" y="27392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F4FAA3-1093-8443-BE7F-0CAF3E98124B}"/>
                </a:ext>
              </a:extLst>
            </p:cNvPr>
            <p:cNvSpPr txBox="1"/>
            <p:nvPr/>
          </p:nvSpPr>
          <p:spPr>
            <a:xfrm>
              <a:off x="4402347" y="4504493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5994E-3C5B-334D-BA5E-F20A88D3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6595" y="3752246"/>
              <a:ext cx="9778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01E6943-D20D-9840-A1E5-2182D47BC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06895" y="5434447"/>
              <a:ext cx="1092204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39A016-50AB-BA42-A1ED-762665E9CA84}"/>
                </a:ext>
              </a:extLst>
            </p:cNvPr>
            <p:cNvCxnSpPr>
              <a:cxnSpLocks/>
            </p:cNvCxnSpPr>
            <p:nvPr/>
          </p:nvCxnSpPr>
          <p:spPr>
            <a:xfrm>
              <a:off x="7158252" y="2207085"/>
              <a:ext cx="1198343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DC0D6F-3706-F44A-9843-8979C35DF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2800" y="5434447"/>
              <a:ext cx="1193795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168C0C-166E-5349-9B5A-FA1440E96A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3752248"/>
              <a:ext cx="0" cy="1682199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B6D057-FD7F-4B4D-87F5-9F0A1C61E84F}"/>
                </a:ext>
              </a:extLst>
            </p:cNvPr>
            <p:cNvCxnSpPr>
              <a:cxnSpLocks/>
            </p:cNvCxnSpPr>
            <p:nvPr/>
          </p:nvCxnSpPr>
          <p:spPr>
            <a:xfrm>
              <a:off x="8356595" y="2207085"/>
              <a:ext cx="0" cy="1545163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28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flow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3429000"/>
            <a:ext cx="9288781" cy="2467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169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Indentation: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be aligned with corresponding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en" sz="2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Chaining conditions: </a:t>
            </a:r>
            <a:r>
              <a:rPr lang="en-US" spc="-15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971800"/>
            <a:ext cx="9288781" cy="32292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x = </a:t>
            </a:r>
            <a:r>
              <a:rPr lang="fr-FR" sz="2400" dirty="0" err="1"/>
              <a:t>int</a:t>
            </a:r>
            <a:r>
              <a:rPr lang="fr-FR" sz="2400" dirty="0"/>
              <a:t>(input())</a:t>
            </a:r>
          </a:p>
          <a:p>
            <a:endParaRPr lang="fr-FR" sz="2400" dirty="0"/>
          </a:p>
          <a:p>
            <a:r>
              <a:rPr lang="fr-FR" sz="2400" dirty="0"/>
              <a:t>if x &lt;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</a:t>
            </a:r>
            <a:r>
              <a:rPr lang="fr-FR" sz="2400" dirty="0" err="1"/>
              <a:t>negative</a:t>
            </a:r>
            <a:r>
              <a:rPr lang="fr-FR" sz="2400" dirty="0"/>
              <a:t>") </a:t>
            </a:r>
          </a:p>
          <a:p>
            <a:r>
              <a:rPr lang="fr-FR" sz="2400" dirty="0" err="1"/>
              <a:t>elif</a:t>
            </a:r>
            <a:r>
              <a:rPr lang="fr-FR" sz="2400" dirty="0"/>
              <a:t> (x % 2) == 0: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even</a:t>
            </a:r>
            <a:r>
              <a:rPr lang="fr-FR" sz="2400" dirty="0"/>
              <a:t>")</a:t>
            </a:r>
          </a:p>
          <a:p>
            <a:r>
              <a:rPr lang="fr-FR" sz="2400" dirty="0" err="1"/>
              <a:t>else</a:t>
            </a:r>
            <a:r>
              <a:rPr lang="fr-FR" sz="2400" dirty="0"/>
              <a:t>: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</a:t>
            </a:r>
            <a:r>
              <a:rPr lang="fr-FR" sz="2400" dirty="0"/>
              <a:t>("positive </a:t>
            </a:r>
            <a:r>
              <a:rPr lang="fr-FR" sz="2400" dirty="0" err="1"/>
              <a:t>odd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1602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condition1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condition2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</p:txBody>
      </p:sp>
    </p:spTree>
    <p:extLst>
      <p:ext uri="{BB962C8B-B14F-4D97-AF65-F5344CB8AC3E}">
        <p14:creationId xmlns:p14="http://schemas.microsoft.com/office/powerpoint/2010/main" val="7934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constitutes a </a:t>
            </a:r>
            <a:r>
              <a:rPr lang="en-US" i="1" spc="-15" dirty="0"/>
              <a:t>condition</a:t>
            </a:r>
            <a:r>
              <a:rPr lang="en-US" spc="-15" dirty="0"/>
              <a:t>?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A314330-AF7C-4441-9CA0-120508EDADE7}"/>
              </a:ext>
            </a:extLst>
          </p:cNvPr>
          <p:cNvSpPr txBox="1">
            <a:spLocks/>
          </p:cNvSpPr>
          <p:nvPr/>
        </p:nvSpPr>
        <p:spPr>
          <a:xfrm>
            <a:off x="845818" y="1219200"/>
            <a:ext cx="10805163" cy="488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Any object can be tested for a truth value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statement.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an object evaluates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following values evaluate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constants defined to be false: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zero of any numeric type: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0j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Decimal(0)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Fraction(0, 1)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empty sequences and collections: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range(0)</a:t>
            </a:r>
          </a:p>
        </p:txBody>
      </p:sp>
    </p:spTree>
    <p:extLst>
      <p:ext uri="{BB962C8B-B14F-4D97-AF65-F5344CB8AC3E}">
        <p14:creationId xmlns:p14="http://schemas.microsoft.com/office/powerpoint/2010/main" val="277218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x = 12</a:t>
            </a:r>
          </a:p>
          <a:p>
            <a:r>
              <a:rPr lang="fr-FR" dirty="0"/>
              <a:t>if (x % 2) == 0: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{x//2}")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r>
              <a:rPr lang="fr-FR" dirty="0"/>
              <a:t>")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(f"{x}/2 = {x/2}")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12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12/2 = 6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The basics of conditional flow: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Cascading conditions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What is truth in Python?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whitespace indentation rules in Python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Loops Part I: Iteration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2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35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 ordered list of objects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Similar to arrays or vectors in other languages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Written as a list of comma-separated values between square brackets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48564" y="3734709"/>
            <a:ext cx="9288781" cy="16739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</a:t>
            </a:r>
            <a:r>
              <a:rPr lang="en" dirty="0"/>
              <a:t> = [1, 2, 3]</a:t>
            </a:r>
          </a:p>
          <a:p>
            <a:r>
              <a:rPr lang="fr-FR" dirty="0"/>
              <a:t>p</a:t>
            </a:r>
            <a:r>
              <a:rPr lang="en" dirty="0" err="1"/>
              <a:t>rint</a:t>
            </a:r>
            <a:r>
              <a:rPr lang="en" dirty="0"/>
              <a:t>(l)</a:t>
            </a:r>
          </a:p>
          <a:p>
            <a:endParaRPr lang="en" dirty="0"/>
          </a:p>
          <a:p>
            <a:r>
              <a:rPr lang="fr-FR" dirty="0"/>
              <a:t>l</a:t>
            </a:r>
            <a:r>
              <a:rPr lang="en" dirty="0"/>
              <a:t> = ['one', 'two', 'three']</a:t>
            </a:r>
          </a:p>
          <a:p>
            <a:r>
              <a:rPr lang="en" dirty="0"/>
              <a:t>print(l)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5570297"/>
            <a:ext cx="9288781" cy="82030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1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805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single-item i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ndexing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ranges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9A5D3B-F9B6-8F42-879E-99889E8B0B52}"/>
              </a:ext>
            </a:extLst>
          </p:cNvPr>
          <p:cNvSpPr>
            <a:spLocks noGrp="1"/>
          </p:cNvSpPr>
          <p:nvPr/>
        </p:nvSpPr>
        <p:spPr>
          <a:xfrm>
            <a:off x="2348564" y="3200400"/>
            <a:ext cx="9288781" cy="19034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['a', '</a:t>
            </a:r>
            <a:r>
              <a:rPr lang="fr-FR" dirty="0" err="1"/>
              <a:t>list</a:t>
            </a:r>
            <a:r>
              <a:rPr lang="fr-FR" dirty="0"/>
              <a:t>', 'of', 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(l))</a:t>
            </a:r>
          </a:p>
          <a:p>
            <a:r>
              <a:rPr lang="fr-FR" dirty="0" err="1"/>
              <a:t>print</a:t>
            </a:r>
            <a:r>
              <a:rPr lang="fr-FR" dirty="0"/>
              <a:t>(l[0])</a:t>
            </a:r>
          </a:p>
          <a:p>
            <a:r>
              <a:rPr lang="fr-FR" dirty="0" err="1"/>
              <a:t>print</a:t>
            </a:r>
            <a:r>
              <a:rPr lang="fr-FR" dirty="0"/>
              <a:t>(l[:3])</a:t>
            </a:r>
          </a:p>
          <a:p>
            <a:r>
              <a:rPr lang="fr-FR" dirty="0" err="1"/>
              <a:t>print</a:t>
            </a:r>
            <a:r>
              <a:rPr lang="fr-FR" dirty="0"/>
              <a:t>(l[-2:])</a:t>
            </a:r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CB02767-7089-A246-A9EB-E1191488646A}"/>
              </a:ext>
            </a:extLst>
          </p:cNvPr>
          <p:cNvSpPr>
            <a:spLocks noGrp="1"/>
          </p:cNvSpPr>
          <p:nvPr/>
        </p:nvSpPr>
        <p:spPr>
          <a:xfrm>
            <a:off x="2348563" y="5210628"/>
            <a:ext cx="9288781" cy="11799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</a:t>
            </a:r>
          </a:p>
          <a:p>
            <a:r>
              <a:rPr lang="fr-FR" dirty="0"/>
              <a:t>['a', '</a:t>
            </a:r>
            <a:r>
              <a:rPr lang="fr-FR" dirty="0" err="1"/>
              <a:t>list</a:t>
            </a:r>
            <a:r>
              <a:rPr lang="fr-FR" dirty="0"/>
              <a:t>', 'of']</a:t>
            </a:r>
          </a:p>
          <a:p>
            <a:r>
              <a:rPr lang="fr-FR" dirty="0"/>
              <a:t>[5, '</a:t>
            </a:r>
            <a:r>
              <a:rPr lang="fr-FR" dirty="0" err="1"/>
              <a:t>objects</a:t>
            </a:r>
            <a:r>
              <a:rPr lang="fr-F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4736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supports: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3FE5-814A-5A41-9422-F3C2F03BFFCB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2] + [3, 4]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7DFA69-164A-1A40-9D67-845AA9FCED21}"/>
              </a:ext>
            </a:extLst>
          </p:cNvPr>
          <p:cNvSpPr>
            <a:spLocks noGrp="1"/>
          </p:cNvSpPr>
          <p:nvPr/>
        </p:nvSpPr>
        <p:spPr>
          <a:xfrm>
            <a:off x="2362200" y="3196335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2, 3, 4]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121D3-FBED-FC4C-9AFB-5F78893B54B0}"/>
              </a:ext>
            </a:extLst>
          </p:cNvPr>
          <p:cNvSpPr>
            <a:spLocks noGrp="1"/>
          </p:cNvSpPr>
          <p:nvPr/>
        </p:nvSpPr>
        <p:spPr>
          <a:xfrm>
            <a:off x="2362200" y="4570314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 * ['spam']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51A265-35A9-A943-B70A-D2D88F5660E5}"/>
              </a:ext>
            </a:extLst>
          </p:cNvPr>
          <p:cNvSpPr>
            <a:spLocks noGrp="1"/>
          </p:cNvSpPr>
          <p:nvPr/>
        </p:nvSpPr>
        <p:spPr>
          <a:xfrm>
            <a:off x="2362200" y="5220038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['spam', 'spam', 'spam', 'spam', 'spam']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6FEDAC9-304C-3042-8D9F-F85F14D7AB50}"/>
              </a:ext>
            </a:extLst>
          </p:cNvPr>
          <p:cNvSpPr txBox="1">
            <a:spLocks/>
          </p:cNvSpPr>
          <p:nvPr/>
        </p:nvSpPr>
        <p:spPr>
          <a:xfrm>
            <a:off x="693418" y="388745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 with </a:t>
            </a:r>
            <a:r>
              <a:rPr lang="en" sz="2400" kern="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" sz="24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5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 new datatype: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56093"/>
            <a:ext cx="9046846" cy="11044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1, 2]</a:t>
            </a:r>
          </a:p>
          <a:p>
            <a:r>
              <a:rPr lang="fr-FR" dirty="0"/>
              <a:t>l[2] = 3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3733800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3]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1705531-E4F7-E94C-BD19-CE4F18798B72}"/>
              </a:ext>
            </a:extLst>
          </p:cNvPr>
          <p:cNvSpPr>
            <a:spLocks noGrp="1"/>
          </p:cNvSpPr>
          <p:nvPr/>
        </p:nvSpPr>
        <p:spPr>
          <a:xfrm>
            <a:off x="2362200" y="5029200"/>
            <a:ext cx="9046846" cy="5694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</a:t>
            </a:r>
            <a:r>
              <a:rPr lang="fr-FR" dirty="0" err="1"/>
              <a:t>int</a:t>
            </a:r>
            <a:r>
              <a:rPr lang="fr-FR" dirty="0"/>
              <a:t>(6/2)]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7E6CD60-0BF6-984E-A0CD-CEEA67CF4517}"/>
              </a:ext>
            </a:extLst>
          </p:cNvPr>
          <p:cNvSpPr>
            <a:spLocks noGrp="1"/>
          </p:cNvSpPr>
          <p:nvPr/>
        </p:nvSpPr>
        <p:spPr>
          <a:xfrm>
            <a:off x="2362200" y="5678924"/>
            <a:ext cx="9046846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</a:t>
            </a:r>
            <a:r>
              <a:rPr lang="fr-FR" dirty="0" err="1"/>
              <a:t>True</a:t>
            </a:r>
            <a:r>
              <a:rPr lang="fr-FR" dirty="0"/>
              <a:t>, 'hello', 3]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7DF3D0-8BB4-1A47-9D2A-E8EFFDBA2590}"/>
              </a:ext>
            </a:extLst>
          </p:cNvPr>
          <p:cNvSpPr txBox="1">
            <a:spLocks/>
          </p:cNvSpPr>
          <p:nvPr/>
        </p:nvSpPr>
        <p:spPr>
          <a:xfrm>
            <a:off x="693418" y="434633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contain objects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955801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l = [1, 2, 3]</a:t>
            </a:r>
          </a:p>
          <a:p>
            <a:r>
              <a:rPr lang="en" dirty="0"/>
              <a:t>print(l)</a:t>
            </a:r>
          </a:p>
          <a:p>
            <a:br>
              <a:rPr lang="en" dirty="0"/>
            </a:br>
            <a:r>
              <a:rPr lang="en" dirty="0"/>
              <a:t>l = ['one', 'two', 'three']</a:t>
            </a:r>
          </a:p>
          <a:p>
            <a:r>
              <a:rPr lang="en" dirty="0"/>
              <a:t>print(l)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[1, 2, 3]</a:t>
            </a:r>
          </a:p>
          <a:p>
            <a:r>
              <a:rPr lang="en" dirty="0"/>
              <a:t>['one', 'two', 'three']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89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3E3119-6414-234E-AA2C-C2268028B707}"/>
              </a:ext>
            </a:extLst>
          </p:cNvPr>
          <p:cNvGrpSpPr/>
          <p:nvPr/>
        </p:nvGrpSpPr>
        <p:grpSpPr>
          <a:xfrm>
            <a:off x="2362200" y="3800074"/>
            <a:ext cx="8602492" cy="812098"/>
            <a:chOff x="2362200" y="3800074"/>
            <a:chExt cx="8602492" cy="8120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0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F2002-3C1C-4846-BA15-2FF5AED30CDF}"/>
              </a:ext>
            </a:extLst>
          </p:cNvPr>
          <p:cNvGrpSpPr/>
          <p:nvPr/>
        </p:nvGrpSpPr>
        <p:grpSpPr>
          <a:xfrm>
            <a:off x="1803115" y="3124200"/>
            <a:ext cx="9982200" cy="2057400"/>
            <a:chOff x="1803115" y="3124200"/>
            <a:chExt cx="9982200" cy="2057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842993-DACD-A146-8D78-463D56421D07}"/>
                </a:ext>
              </a:extLst>
            </p:cNvPr>
            <p:cNvSpPr/>
            <p:nvPr/>
          </p:nvSpPr>
          <p:spPr>
            <a:xfrm>
              <a:off x="3299077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(s[0])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57BC9C-AA64-8441-9F41-AD319A8D8D3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362200" y="4205321"/>
              <a:ext cx="936877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7BDF6A-B4B9-4845-87A8-702BB00FB71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4899277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13C2D9-2B9C-7546-BC33-19A0A8D71804}"/>
                </a:ext>
              </a:extLst>
            </p:cNvPr>
            <p:cNvSpPr/>
            <p:nvPr/>
          </p:nvSpPr>
          <p:spPr>
            <a:xfrm>
              <a:off x="5664485" y="3801678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(s[1])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ED17F6-DA68-184A-9DF6-C1CD1DA4467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 flipV="1">
              <a:off x="7264685" y="4206925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91BA7D-5DDA-0443-83D5-3F996F57561D}"/>
                </a:ext>
              </a:extLst>
            </p:cNvPr>
            <p:cNvSpPr/>
            <p:nvPr/>
          </p:nvSpPr>
          <p:spPr>
            <a:xfrm>
              <a:off x="8026685" y="3800074"/>
              <a:ext cx="1600200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(s[2])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60789-3185-D74F-B2BB-806F37D1C3F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9626885" y="4205321"/>
              <a:ext cx="762000" cy="2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4DB975-0B99-EA49-965D-7807C76E8D6B}"/>
                </a:ext>
              </a:extLst>
            </p:cNvPr>
            <p:cNvSpPr txBox="1"/>
            <p:nvPr/>
          </p:nvSpPr>
          <p:spPr>
            <a:xfrm>
              <a:off x="10400114" y="39624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</p:txBody>
        </p:sp>
        <p:sp>
          <p:nvSpPr>
            <p:cNvPr id="4" name="Multiply 3">
              <a:extLst>
                <a:ext uri="{FF2B5EF4-FFF2-40B4-BE49-F238E27FC236}">
                  <a16:creationId xmlns:a16="http://schemas.microsoft.com/office/drawing/2014/main" id="{4B85DFE7-AD65-9B4D-B005-C1E9E2BE8B42}"/>
                </a:ext>
              </a:extLst>
            </p:cNvPr>
            <p:cNvSpPr/>
            <p:nvPr/>
          </p:nvSpPr>
          <p:spPr>
            <a:xfrm>
              <a:off x="1803115" y="3124200"/>
              <a:ext cx="9982200" cy="2057400"/>
            </a:xfrm>
            <a:prstGeom prst="mathMultiply">
              <a:avLst>
                <a:gd name="adj1" fmla="val 18374"/>
              </a:avLst>
            </a:prstGeom>
            <a:solidFill>
              <a:srgbClr val="FF505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5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289037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BDF6A-B4B9-4845-87A8-702BB00FB7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4191000"/>
            <a:ext cx="838200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ED17F6-DA68-184A-9DF6-C1CD1DA446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534400" y="4190999"/>
            <a:ext cx="8382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7D6CCF-AFC5-4144-AEA2-C67A42CD3DA2}"/>
              </a:ext>
            </a:extLst>
          </p:cNvPr>
          <p:cNvSpPr/>
          <p:nvPr/>
        </p:nvSpPr>
        <p:spPr>
          <a:xfrm>
            <a:off x="4267200" y="2971799"/>
            <a:ext cx="4267200" cy="2438401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in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control flow diagram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13F8177-E279-5A41-BE21-F149BCE3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print every character in a string?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13C2D9-2B9C-7546-BC33-19A0A8D71804}"/>
              </a:ext>
            </a:extLst>
          </p:cNvPr>
          <p:cNvSpPr/>
          <p:nvPr/>
        </p:nvSpPr>
        <p:spPr>
          <a:xfrm>
            <a:off x="5600700" y="4114800"/>
            <a:ext cx="1600200" cy="810494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310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1220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6000"/>
            <a:ext cx="9288781" cy="1371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"Hello World!"</a:t>
            </a:r>
          </a:p>
          <a:p>
            <a:endParaRPr lang="fr-FR" dirty="0"/>
          </a:p>
          <a:p>
            <a:r>
              <a:rPr lang="fr-FR" dirty="0"/>
              <a:t>for c in 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(c)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858519"/>
            <a:ext cx="9288781" cy="254613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H</a:t>
            </a:r>
          </a:p>
          <a:p>
            <a:r>
              <a:rPr lang="pt" dirty="0"/>
              <a:t>e</a:t>
            </a:r>
          </a:p>
          <a:p>
            <a:r>
              <a:rPr lang="pt" dirty="0"/>
              <a:t>l</a:t>
            </a:r>
          </a:p>
          <a:p>
            <a:r>
              <a:rPr lang="pt" dirty="0"/>
              <a:t>l</a:t>
            </a:r>
          </a:p>
          <a:p>
            <a:r>
              <a:rPr lang="pt" dirty="0"/>
              <a:t>o</a:t>
            </a:r>
          </a:p>
          <a:p>
            <a:r>
              <a:rPr lang="pt" dirty="0"/>
              <a:t> </a:t>
            </a:r>
          </a:p>
          <a:p>
            <a:r>
              <a:rPr lang="pt" dirty="0"/>
              <a:t>W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9958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6040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squares = [0, 1, 4, 9, 16, 25]</a:t>
            </a:r>
          </a:p>
          <a:p>
            <a:endParaRPr lang="fr-FR" dirty="0"/>
          </a:p>
          <a:p>
            <a:r>
              <a:rPr lang="fr-FR" dirty="0"/>
              <a:t>for x in squares: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(x))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4114799"/>
            <a:ext cx="9288781" cy="22898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0.0</a:t>
            </a:r>
          </a:p>
          <a:p>
            <a:r>
              <a:rPr lang="pt" dirty="0"/>
              <a:t>1.0</a:t>
            </a:r>
          </a:p>
          <a:p>
            <a:r>
              <a:rPr lang="pt" dirty="0"/>
              <a:t>2.0</a:t>
            </a:r>
          </a:p>
          <a:p>
            <a:r>
              <a:rPr lang="pt" dirty="0"/>
              <a:t>3.0</a:t>
            </a:r>
          </a:p>
          <a:p>
            <a:r>
              <a:rPr lang="pt" dirty="0"/>
              <a:t>4.0</a:t>
            </a:r>
          </a:p>
          <a:p>
            <a:r>
              <a:rPr lang="pt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19564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iterate on a sequence of numbers: 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352801"/>
            <a:ext cx="9288781" cy="29717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0</a:t>
            </a:r>
          </a:p>
          <a:p>
            <a:r>
              <a:rPr lang="pt" dirty="0"/>
              <a:t>1</a:t>
            </a:r>
          </a:p>
          <a:p>
            <a:r>
              <a:rPr lang="pt" dirty="0"/>
              <a:t>2</a:t>
            </a:r>
          </a:p>
          <a:p>
            <a:r>
              <a:rPr lang="pt" dirty="0"/>
              <a:t>3</a:t>
            </a:r>
          </a:p>
          <a:p>
            <a:r>
              <a:rPr lang="pt" dirty="0"/>
              <a:t>4</a:t>
            </a:r>
          </a:p>
          <a:p>
            <a:r>
              <a:rPr lang="pt" dirty="0"/>
              <a:t>5</a:t>
            </a:r>
          </a:p>
          <a:p>
            <a:r>
              <a:rPr lang="pt" dirty="0"/>
              <a:t>6</a:t>
            </a:r>
          </a:p>
          <a:p>
            <a:r>
              <a:rPr lang="pt" dirty="0"/>
              <a:t>7</a:t>
            </a:r>
          </a:p>
          <a:p>
            <a:r>
              <a:rPr lang="pt" dirty="0"/>
              <a:t>8</a:t>
            </a:r>
          </a:p>
          <a:p>
            <a:r>
              <a:rPr lang="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4973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Iteration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range is a very versatile function</a:t>
            </a:r>
            <a:endParaRPr lang="en-US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9819" y="3276600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10 11 12 13 14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2A54172-5C55-1348-8689-6E201F2D50A8}"/>
              </a:ext>
            </a:extLst>
          </p:cNvPr>
          <p:cNvSpPr>
            <a:spLocks noGrp="1"/>
          </p:cNvSpPr>
          <p:nvPr/>
        </p:nvSpPr>
        <p:spPr>
          <a:xfrm>
            <a:off x="2369819" y="4267200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x in range(10, 15, 2):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(x, end=' 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A641651-87DD-B24A-8291-090A559A2733}"/>
              </a:ext>
            </a:extLst>
          </p:cNvPr>
          <p:cNvSpPr>
            <a:spLocks noGrp="1"/>
          </p:cNvSpPr>
          <p:nvPr/>
        </p:nvSpPr>
        <p:spPr>
          <a:xfrm>
            <a:off x="2377438" y="5257801"/>
            <a:ext cx="9288781" cy="5333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10 12 14</a:t>
            </a:r>
          </a:p>
        </p:txBody>
      </p:sp>
    </p:spTree>
    <p:extLst>
      <p:ext uri="{BB962C8B-B14F-4D97-AF65-F5344CB8AC3E}">
        <p14:creationId xmlns:p14="http://schemas.microsoft.com/office/powerpoint/2010/main" val="261666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for n in [2, 4, 5, 7, 9, 10]:</a:t>
            </a:r>
          </a:p>
          <a:p>
            <a:r>
              <a:rPr lang="en" dirty="0"/>
              <a:t>    if (n % 2) == 0:</a:t>
            </a:r>
          </a:p>
          <a:p>
            <a:r>
              <a:rPr lang="en" dirty="0"/>
              <a:t>        print(f'{n} is even')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print(f'{n} is odd')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7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9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odd</a:t>
            </a:r>
            <a:endParaRPr lang="fr-FR" dirty="0"/>
          </a:p>
          <a:p>
            <a:r>
              <a:rPr lang="fr-FR" dirty="0"/>
              <a:t>10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5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9812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new, powerful data type: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Iterating over sequences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generate sequences of numbers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F71B30-D01A-42E8-BB49-36F2CBA82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Compare values and logically combine comparison results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Manipulate lists of objects with a new, powerful datatype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Conditionally execute or skip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Iterate over lists, strings and number sequences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Loop over code until a condition is met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some powerful built-in tools from the Python language to make iteration simple and expressive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endParaRPr lang="en" dirty="0"/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4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Loops Part II: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84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3FF34-10F0-D64A-87F9-4CF119D3368D}"/>
              </a:ext>
            </a:extLst>
          </p:cNvPr>
          <p:cNvGrpSpPr/>
          <p:nvPr/>
        </p:nvGrpSpPr>
        <p:grpSpPr>
          <a:xfrm>
            <a:off x="3429000" y="2941366"/>
            <a:ext cx="7086600" cy="2438401"/>
            <a:chOff x="3429000" y="2971799"/>
            <a:chExt cx="7086600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7400" y="4186186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4102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while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not </a:t>
              </a:r>
              <a:r>
                <a:rPr lang="fr-F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r>
                <a:rPr lang="fr-F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no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86186"/>
              <a:ext cx="4927146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ask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user if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wish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fr-F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choice</a:t>
              </a:r>
              <a:endPara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788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Conditional loop flow diagram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ask a user to confirm a choice?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71A0B0-BCEA-1041-A3D6-4CB20CF6E418}"/>
              </a:ext>
            </a:extLst>
          </p:cNvPr>
          <p:cNvGrpSpPr/>
          <p:nvPr/>
        </p:nvGrpSpPr>
        <p:grpSpPr>
          <a:xfrm>
            <a:off x="3200400" y="2971799"/>
            <a:ext cx="7396213" cy="2438401"/>
            <a:chOff x="3429000" y="2971799"/>
            <a:chExt cx="7396213" cy="24384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5BEF8-EC4A-644B-9B1B-984608C3B52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29000" y="4191000"/>
              <a:ext cx="838200" cy="0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337D7A-AFF2-DD4A-A879-3FD56D1FB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013" y="4114800"/>
              <a:ext cx="838200" cy="1"/>
            </a:xfrm>
            <a:prstGeom prst="line">
              <a:avLst/>
            </a:prstGeom>
            <a:ln w="25400">
              <a:solidFill>
                <a:srgbClr val="BBD2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406E3F-CC12-9641-AD06-6B8F0CB90842}"/>
                </a:ext>
              </a:extLst>
            </p:cNvPr>
            <p:cNvSpPr/>
            <p:nvPr/>
          </p:nvSpPr>
          <p:spPr>
            <a:xfrm>
              <a:off x="4267200" y="2971799"/>
              <a:ext cx="5715000" cy="2438401"/>
            </a:xfrm>
            <a:prstGeom prst="rect">
              <a:avLst/>
            </a:prstGeom>
            <a:noFill/>
            <a:ln>
              <a:solidFill>
                <a:srgbClr val="BBD2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endPara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'y' and </a:t>
              </a:r>
              <a:r>
                <a:rPr lang="fr-FR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!= 'n'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7D05F-9FB8-2146-890E-9A60380CCDBE}"/>
                </a:ext>
              </a:extLst>
            </p:cNvPr>
            <p:cNvSpPr/>
            <p:nvPr/>
          </p:nvSpPr>
          <p:spPr>
            <a:xfrm>
              <a:off x="4457700" y="4114800"/>
              <a:ext cx="5204732" cy="810494"/>
            </a:xfrm>
            <a:prstGeom prst="rect">
              <a:avLst/>
            </a:prstGeom>
            <a:solidFill>
              <a:srgbClr val="F9F8DF"/>
            </a:solidFill>
            <a:ln>
              <a:solidFill>
                <a:srgbClr val="F1ED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answer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input('Are </a:t>
              </a:r>
              <a:r>
                <a:rPr lang="fr-FR" sz="16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you</a:t>
              </a:r>
              <a:r>
                <a:rPr lang="fr-FR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sure? (y/n)')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817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285999"/>
            <a:ext cx="9288781" cy="198889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answer</a:t>
            </a:r>
            <a:r>
              <a:rPr lang="fr-FR" dirty="0"/>
              <a:t> = None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!= 'y' and </a:t>
            </a:r>
            <a:r>
              <a:rPr lang="fr-FR" dirty="0" err="1"/>
              <a:t>answer</a:t>
            </a:r>
            <a:r>
              <a:rPr lang="fr-FR" dirty="0"/>
              <a:t> != 'n':</a:t>
            </a:r>
          </a:p>
          <a:p>
            <a:r>
              <a:rPr lang="fr-FR" dirty="0"/>
              <a:t>    </a:t>
            </a:r>
            <a:r>
              <a:rPr lang="fr-FR" dirty="0" err="1"/>
              <a:t>answer</a:t>
            </a:r>
            <a:r>
              <a:rPr lang="fr-FR" dirty="0"/>
              <a:t> = input('Are </a:t>
            </a:r>
            <a:r>
              <a:rPr lang="fr-FR" dirty="0" err="1"/>
              <a:t>you</a:t>
            </a:r>
            <a:r>
              <a:rPr lang="fr-FR" dirty="0"/>
              <a:t> sure? (y/n) ')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4415753"/>
            <a:ext cx="9288781" cy="198889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g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yes</a:t>
            </a:r>
            <a:endParaRPr lang="pt" dirty="0"/>
          </a:p>
          <a:p>
            <a:r>
              <a:rPr lang="pt" dirty="0"/>
              <a:t>Are </a:t>
            </a:r>
            <a:r>
              <a:rPr lang="pt" dirty="0" err="1"/>
              <a:t>you</a:t>
            </a:r>
            <a:r>
              <a:rPr lang="pt" dirty="0"/>
              <a:t> </a:t>
            </a:r>
            <a:r>
              <a:rPr lang="pt" dirty="0" err="1"/>
              <a:t>sure</a:t>
            </a:r>
            <a:r>
              <a:rPr lang="pt" dirty="0"/>
              <a:t>? (</a:t>
            </a:r>
            <a:r>
              <a:rPr lang="pt" dirty="0" err="1"/>
              <a:t>y</a:t>
            </a:r>
            <a:r>
              <a:rPr lang="pt" dirty="0"/>
              <a:t>/</a:t>
            </a:r>
            <a:r>
              <a:rPr lang="pt" dirty="0" err="1"/>
              <a:t>n</a:t>
            </a:r>
            <a:r>
              <a:rPr lang="pt" dirty="0"/>
              <a:t>) </a:t>
            </a:r>
            <a:r>
              <a:rPr lang="pt" dirty="0" err="1"/>
              <a:t>y</a:t>
            </a:r>
            <a:endParaRPr lang="pt" dirty="0"/>
          </a:p>
          <a:p>
            <a:r>
              <a:rPr lang="pt" dirty="0" err="1"/>
              <a:t>y</a:t>
            </a:r>
            <a:endParaRPr lang="pt" dirty="0"/>
          </a:p>
        </p:txBody>
      </p:sp>
    </p:spTree>
    <p:extLst>
      <p:ext uri="{BB962C8B-B14F-4D97-AF65-F5344CB8AC3E}">
        <p14:creationId xmlns:p14="http://schemas.microsoft.com/office/powerpoint/2010/main" val="2832658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Looping in Python: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362200" y="2368822"/>
            <a:ext cx="9288781" cy="8382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 anchor="t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43EDEFDE-8F8F-264D-B003-63A7BF231F01}"/>
              </a:ext>
            </a:extLst>
          </p:cNvPr>
          <p:cNvSpPr txBox="1">
            <a:spLocks/>
          </p:cNvSpPr>
          <p:nvPr/>
        </p:nvSpPr>
        <p:spPr>
          <a:xfrm>
            <a:off x="845818" y="1440103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362200" y="3428999"/>
            <a:ext cx="9288781" cy="297564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 err="1"/>
              <a:t>Hello</a:t>
            </a:r>
            <a:r>
              <a:rPr lang="pt" dirty="0"/>
              <a:t> World!</a:t>
            </a:r>
          </a:p>
          <a:p>
            <a:r>
              <a:rPr lang="p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8302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answer = None</a:t>
            </a:r>
          </a:p>
          <a:p>
            <a:endParaRPr lang="en" dirty="0"/>
          </a:p>
          <a:p>
            <a:r>
              <a:rPr lang="en" dirty="0"/>
              <a:t>while answer != 'y' and answer != 'n':</a:t>
            </a:r>
          </a:p>
          <a:p>
            <a:r>
              <a:rPr lang="en" dirty="0"/>
              <a:t>    answer = input('Are you sure? (y/n) ')</a:t>
            </a:r>
          </a:p>
          <a:p>
            <a:endParaRPr lang="en" dirty="0"/>
          </a:p>
          <a:p>
            <a:r>
              <a:rPr lang="en" dirty="0"/>
              <a:t>print(answer)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sure</a:t>
            </a:r>
            <a:r>
              <a:rPr lang="es-ES" dirty="0"/>
              <a:t>? (y/n) y</a:t>
            </a:r>
          </a:p>
          <a:p>
            <a:r>
              <a:rPr lang="es-ES" dirty="0"/>
              <a:t>y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Arial"/>
                <a:cs typeface="Arial"/>
              </a:rPr>
              <a:t> to loop until a condition is true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49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5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Mastering control flow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10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Exit the loop early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168635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1, 2, -1, 41]:</a:t>
            </a:r>
          </a:p>
          <a:p>
            <a:r>
              <a:rPr lang="fr-FR" dirty="0"/>
              <a:t>    if n &lt; 0: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f'invalid</a:t>
            </a:r>
            <a:r>
              <a:rPr lang="fr-FR" dirty="0"/>
              <a:t> value: {n}')</a:t>
            </a:r>
          </a:p>
          <a:p>
            <a:r>
              <a:rPr lang="fr-FR" dirty="0"/>
              <a:t>        break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math.sqrt</a:t>
            </a:r>
            <a:r>
              <a:rPr lang="fr-FR" dirty="0"/>
              <a:t>(n))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043927"/>
            <a:ext cx="9046846" cy="15948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</a:t>
            </a:r>
          </a:p>
          <a:p>
            <a:r>
              <a:rPr lang="fr-FR" dirty="0"/>
              <a:t>1.0</a:t>
            </a:r>
          </a:p>
          <a:p>
            <a:r>
              <a:rPr lang="fr-FR" dirty="0"/>
              <a:t>1.4142135623730951</a:t>
            </a:r>
          </a:p>
          <a:p>
            <a:r>
              <a:rPr lang="fr-FR" dirty="0" err="1"/>
              <a:t>invalid</a:t>
            </a:r>
            <a:r>
              <a:rPr lang="fr-FR" dirty="0"/>
              <a:t> value: -1</a:t>
            </a:r>
          </a:p>
        </p:txBody>
      </p:sp>
    </p:spTree>
    <p:extLst>
      <p:ext uri="{BB962C8B-B14F-4D97-AF65-F5344CB8AC3E}">
        <p14:creationId xmlns:p14="http://schemas.microsoft.com/office/powerpoint/2010/main" val="193257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Jump to the next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5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2757"/>
              </p:ext>
            </p:extLst>
          </p:nvPr>
        </p:nvGraphicFramePr>
        <p:xfrm>
          <a:off x="2400176" y="1212972"/>
          <a:ext cx="8654021" cy="4449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Boolean type and comparison operators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Conditionals: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1315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Loops Part I: Iteration /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–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Loops Part II: Conditional / 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  <a:endParaRPr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1696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loops and control flow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16:40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00:20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61095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Workshop: mastering control flow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"Short-circuiting" a loop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4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also work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078589"/>
            <a:ext cx="9046846" cy="218861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addr_list</a:t>
            </a:r>
            <a:r>
              <a:rPr lang="fr-FR" dirty="0"/>
              <a:t> = ['</a:t>
            </a:r>
            <a:r>
              <a:rPr lang="fr-FR" dirty="0" err="1"/>
              <a:t>charles@cstar.io</a:t>
            </a:r>
            <a:r>
              <a:rPr lang="fr-FR" dirty="0"/>
              <a:t>', '</a:t>
            </a:r>
            <a:r>
              <a:rPr lang="fr-FR" dirty="0" err="1"/>
              <a:t>tim.apple.com</a:t>
            </a:r>
            <a:r>
              <a:rPr lang="fr-FR" dirty="0"/>
              <a:t>', '</a:t>
            </a:r>
            <a:r>
              <a:rPr lang="fr-FR" dirty="0" err="1"/>
              <a:t>guido@python.org</a:t>
            </a:r>
            <a:r>
              <a:rPr lang="fr-FR" dirty="0"/>
              <a:t>']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addr</a:t>
            </a:r>
            <a:r>
              <a:rPr lang="fr-FR" dirty="0"/>
              <a:t> in </a:t>
            </a:r>
            <a:r>
              <a:rPr lang="fr-FR" dirty="0" err="1"/>
              <a:t>addr_list</a:t>
            </a:r>
            <a:r>
              <a:rPr lang="fr-FR" dirty="0"/>
              <a:t>:</a:t>
            </a:r>
          </a:p>
          <a:p>
            <a:r>
              <a:rPr lang="fr-FR" dirty="0"/>
              <a:t>    if '@' not in </a:t>
            </a:r>
            <a:r>
              <a:rPr lang="fr-FR" dirty="0" err="1"/>
              <a:t>addr</a:t>
            </a:r>
            <a:r>
              <a:rPr lang="fr-FR" dirty="0"/>
              <a:t>:</a:t>
            </a:r>
          </a:p>
          <a:p>
            <a:r>
              <a:rPr lang="fr-FR" dirty="0"/>
              <a:t>        continue</a:t>
            </a:r>
          </a:p>
          <a:p>
            <a:r>
              <a:rPr lang="fr-FR" dirty="0"/>
              <a:t>    </a:t>
            </a:r>
            <a:r>
              <a:rPr lang="fr-FR" dirty="0" err="1"/>
              <a:t>send_email</a:t>
            </a:r>
            <a:r>
              <a:rPr lang="fr-FR" dirty="0"/>
              <a:t>(</a:t>
            </a:r>
            <a:r>
              <a:rPr lang="fr-FR" dirty="0" err="1"/>
              <a:t>addr</a:t>
            </a:r>
            <a:r>
              <a:rPr lang="fr-FR" dirty="0"/>
              <a:t>)        # </a:t>
            </a:r>
            <a:r>
              <a:rPr lang="fr-FR" dirty="0" err="1"/>
              <a:t>Sending</a:t>
            </a:r>
            <a:r>
              <a:rPr lang="fr-FR" dirty="0"/>
              <a:t> an email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while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f'E</a:t>
            </a:r>
            <a:r>
              <a:rPr lang="fr-FR" dirty="0"/>
              <a:t>-mail sent to {</a:t>
            </a:r>
            <a:r>
              <a:rPr lang="fr-FR" dirty="0" err="1"/>
              <a:t>addr</a:t>
            </a:r>
            <a:r>
              <a:rPr lang="fr-FR" dirty="0"/>
              <a:t>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E-mail sent to </a:t>
            </a:r>
            <a:r>
              <a:rPr lang="fr-FR" dirty="0" err="1"/>
              <a:t>charles@cstar.io</a:t>
            </a:r>
            <a:endParaRPr lang="fr-FR" dirty="0"/>
          </a:p>
          <a:p>
            <a:r>
              <a:rPr lang="fr-FR" dirty="0"/>
              <a:t>E-mail sent to </a:t>
            </a:r>
            <a:r>
              <a:rPr lang="fr-FR" dirty="0" err="1"/>
              <a:t>guido@python.org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279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pc="-15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Loops can have an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clause that is executed if the loop exits without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n in [0, 2, 4, 5, 6]:</a:t>
            </a:r>
          </a:p>
          <a:p>
            <a:r>
              <a:rPr lang="fr-FR" dirty="0"/>
              <a:t>  if (n % 2) != 0:</a:t>
            </a:r>
          </a:p>
          <a:p>
            <a:r>
              <a:rPr lang="fr-FR" dirty="0"/>
              <a:t>    break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(f'{n}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  <a:p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('All </a:t>
            </a:r>
            <a:r>
              <a:rPr lang="fr-FR" dirty="0" err="1"/>
              <a:t>numbers</a:t>
            </a:r>
            <a:r>
              <a:rPr lang="fr-FR" dirty="0"/>
              <a:t> are </a:t>
            </a:r>
            <a:r>
              <a:rPr lang="fr-FR" dirty="0" err="1"/>
              <a:t>even</a:t>
            </a:r>
            <a:r>
              <a:rPr lang="fr-FR" dirty="0"/>
              <a:t>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3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15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Often, we need to iterate over a list while keeping track of the index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 in range(</a:t>
            </a:r>
            <a:r>
              <a:rPr lang="fr-FR" dirty="0" err="1"/>
              <a:t>len</a:t>
            </a:r>
            <a:r>
              <a:rPr lang="fr-FR" dirty="0"/>
              <a:t>(l)):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{l[i]}')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1804967-B286-7A4D-A983-D6668865248F}"/>
              </a:ext>
            </a:extLst>
          </p:cNvPr>
          <p:cNvSpPr/>
          <p:nvPr/>
        </p:nvSpPr>
        <p:spPr>
          <a:xfrm>
            <a:off x="1803114" y="2471017"/>
            <a:ext cx="10312685" cy="3701183"/>
          </a:xfrm>
          <a:prstGeom prst="mathMultiply">
            <a:avLst>
              <a:gd name="adj1" fmla="val 18374"/>
            </a:avLst>
          </a:prstGeom>
          <a:solidFill>
            <a:srgbClr val="FF505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872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value and index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update both variables upon looping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[0, 4, 25]</a:t>
            </a:r>
          </a:p>
          <a:p>
            <a:r>
              <a:rPr lang="fr-FR" dirty="0"/>
              <a:t>for i, item in </a:t>
            </a:r>
            <a:r>
              <a:rPr lang="fr-FR" dirty="0" err="1"/>
              <a:t>enumerate</a:t>
            </a:r>
            <a:r>
              <a:rPr lang="fr-FR" dirty="0"/>
              <a:t>(l):</a:t>
            </a:r>
          </a:p>
          <a:p>
            <a:r>
              <a:rPr lang="fr-FR" dirty="0"/>
              <a:t>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f'Item</a:t>
            </a:r>
            <a:r>
              <a:rPr lang="fr-FR" dirty="0"/>
              <a:t> at position {i} </a:t>
            </a:r>
            <a:r>
              <a:rPr lang="fr-FR" dirty="0" err="1"/>
              <a:t>is</a:t>
            </a:r>
            <a:r>
              <a:rPr lang="fr-FR" dirty="0"/>
              <a:t> {item}')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Item at position 0 is 0</a:t>
            </a:r>
          </a:p>
          <a:p>
            <a:r>
              <a:rPr lang="en" dirty="0"/>
              <a:t>Item at position 1 is 4</a:t>
            </a:r>
          </a:p>
          <a:p>
            <a:r>
              <a:rPr lang="en" dirty="0"/>
              <a:t>Item at position 2 is 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66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Iterating over multiple lists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iterate simultaneously over multiple lists using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</a:t>
            </a:r>
            <a:r>
              <a:rPr lang="en" dirty="0" err="1"/>
              <a:t>i</a:t>
            </a:r>
            <a:r>
              <a:rPr lang="en" dirty="0"/>
              <a:t>, j in zip(range(5), range(10, 15)):</a:t>
            </a:r>
          </a:p>
          <a:p>
            <a:r>
              <a:rPr lang="en" dirty="0"/>
              <a:t>    print(</a:t>
            </a:r>
            <a:r>
              <a:rPr lang="en" dirty="0" err="1"/>
              <a:t>i</a:t>
            </a:r>
            <a:r>
              <a:rPr lang="en" dirty="0"/>
              <a:t>, j)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0 10</a:t>
            </a:r>
          </a:p>
          <a:p>
            <a:r>
              <a:rPr lang="en" dirty="0"/>
              <a:t>1 11</a:t>
            </a:r>
          </a:p>
          <a:p>
            <a:r>
              <a:rPr lang="en" dirty="0"/>
              <a:t>2 12</a:t>
            </a:r>
          </a:p>
          <a:p>
            <a:r>
              <a:rPr lang="en" dirty="0"/>
              <a:t>3 13</a:t>
            </a:r>
          </a:p>
          <a:p>
            <a:r>
              <a:rPr lang="en" dirty="0"/>
              <a:t>4 14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4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We can return a single value depending on a condition in one simple expression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FB9B5C-1737-0843-B3C9-F51749AEEC52}"/>
              </a:ext>
            </a:extLst>
          </p:cNvPr>
          <p:cNvSpPr>
            <a:spLocks noGrp="1"/>
          </p:cNvSpPr>
          <p:nvPr/>
        </p:nvSpPr>
        <p:spPr>
          <a:xfrm>
            <a:off x="2362200" y="2514600"/>
            <a:ext cx="9046846" cy="1905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a = 13</a:t>
            </a:r>
          </a:p>
          <a:p>
            <a:r>
              <a:rPr lang="en" dirty="0"/>
              <a:t>b = a / 2 if (a % 2) == 1 else 'odd'</a:t>
            </a:r>
          </a:p>
          <a:p>
            <a:r>
              <a:rPr lang="en" dirty="0"/>
              <a:t>print(b)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7413307-0BD1-6247-B8C0-7E07F740BCBD}"/>
              </a:ext>
            </a:extLst>
          </p:cNvPr>
          <p:cNvSpPr>
            <a:spLocks noGrp="1"/>
          </p:cNvSpPr>
          <p:nvPr/>
        </p:nvSpPr>
        <p:spPr>
          <a:xfrm>
            <a:off x="2362200" y="4563399"/>
            <a:ext cx="9046846" cy="16088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odd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556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3 Exercises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5578" y="1626685"/>
            <a:ext cx="634174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>
                <a:latin typeface="Arial"/>
                <a:cs typeface="Arial"/>
              </a:rPr>
              <a:t>This chapter covered the following:</a:t>
            </a:r>
          </a:p>
          <a:p>
            <a:pPr marL="12700">
              <a:lnSpc>
                <a:spcPct val="100000"/>
              </a:lnSpc>
            </a:pPr>
            <a:endParaRPr lang="en-US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Breaking out of loops early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Skipping a loop iteration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indexes and values of a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iterate over multiple loops at a time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expressions (also called the "ternary operator")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Boolean type and comparison operators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FB34-A7FD-EC44-9A84-87240194105D}"/>
              </a:ext>
            </a:extLst>
          </p:cNvPr>
          <p:cNvSpPr txBox="1"/>
          <p:nvPr/>
        </p:nvSpPr>
        <p:spPr>
          <a:xfrm>
            <a:off x="3048001" y="5742956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 1 Workshop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2753-F098-6F46-BA4C-D1845678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572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Representing “nothing” in Python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00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Special datatype 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Only one value: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Used to represent the absence of a value (e.g. when a function returns nothing)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Similar to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" sz="2400" dirty="0"/>
              <a:t> or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sz="2400" dirty="0"/>
              <a:t> in other languages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362200" y="4450436"/>
            <a:ext cx="9288781" cy="86350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None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362200" y="5526524"/>
            <a:ext cx="9288781" cy="56947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Boolean type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ool</a:t>
            </a:r>
            <a:r>
              <a:rPr lang="en" sz="2400" dirty="0"/>
              <a:t> is a type to contain the </a:t>
            </a:r>
            <a:r>
              <a:rPr lang="fr-FR" sz="2400" dirty="0"/>
              <a:t>B</a:t>
            </a:r>
            <a:r>
              <a:rPr lang="en" sz="2400" dirty="0" err="1"/>
              <a:t>oolean</a:t>
            </a:r>
            <a:r>
              <a:rPr lang="en" sz="2400" dirty="0"/>
              <a:t> notion of truth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/>
              <a:t>Two possible values: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400" dirty="0"/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(watch out for the capitals!)</a:t>
            </a:r>
            <a:endParaRPr lang="e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operator to negate the value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2C55-60A1-DE4D-B5AE-3984CE219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8838"/>
              </p:ext>
            </p:extLst>
          </p:nvPr>
        </p:nvGraphicFramePr>
        <p:xfrm>
          <a:off x="4343400" y="3676615"/>
          <a:ext cx="4800600" cy="168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50400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834645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61876226"/>
                    </a:ext>
                  </a:extLst>
                </a:gridCol>
              </a:tblGrid>
              <a:tr h="842049">
                <a:tc>
                  <a:txBody>
                    <a:bodyPr/>
                    <a:lstStyle/>
                    <a:p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50435"/>
                  </a:ext>
                </a:extLst>
              </a:tr>
              <a:tr h="842049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3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D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E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2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9695</TotalTime>
  <Words>3810</Words>
  <Application>Microsoft Macintosh PowerPoint</Application>
  <PresentationFormat>Widescreen</PresentationFormat>
  <Paragraphs>876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Representing “nothing” in Python</vt:lpstr>
      <vt:lpstr>Boolean type</vt:lpstr>
      <vt:lpstr>Boolean operators</vt:lpstr>
      <vt:lpstr>Boolean operators</vt:lpstr>
      <vt:lpstr>Let’s write some code!</vt:lpstr>
      <vt:lpstr>Comparison operators</vt:lpstr>
      <vt:lpstr>More comparison operators</vt:lpstr>
      <vt:lpstr>Complex boolean expressions</vt:lpstr>
      <vt:lpstr>Let’s write some code!</vt:lpstr>
      <vt:lpstr>Workout Time!</vt:lpstr>
      <vt:lpstr>Chapter Summary</vt:lpstr>
      <vt:lpstr>PowerPoint Presentation</vt:lpstr>
      <vt:lpstr>Conditional flow diagram</vt:lpstr>
      <vt:lpstr>Conditional flow diagram</vt:lpstr>
      <vt:lpstr>Conditional flow diagram</vt:lpstr>
      <vt:lpstr>Conditional Flow in Python: if</vt:lpstr>
      <vt:lpstr>Conditional Flow in Python: if</vt:lpstr>
      <vt:lpstr>Conditional flow diagram</vt:lpstr>
      <vt:lpstr>Conditional flow in Python: else</vt:lpstr>
      <vt:lpstr>Chaining conditions: elif</vt:lpstr>
      <vt:lpstr>What constitutes a condition?</vt:lpstr>
      <vt:lpstr>Let’s write some code!</vt:lpstr>
      <vt:lpstr>Workout Time!</vt:lpstr>
      <vt:lpstr>Chapter Summary</vt:lpstr>
      <vt:lpstr>PowerPoint Presentation</vt:lpstr>
      <vt:lpstr>A new datatype: list</vt:lpstr>
      <vt:lpstr>A new datatype: list</vt:lpstr>
      <vt:lpstr>A new datatype: list</vt:lpstr>
      <vt:lpstr>A new datatype: list</vt:lpstr>
      <vt:lpstr>Let’s write some code!</vt:lpstr>
      <vt:lpstr>Iteration control flow diagram</vt:lpstr>
      <vt:lpstr>Iteration control flow diagram</vt:lpstr>
      <vt:lpstr>Iteration control flow diagram</vt:lpstr>
      <vt:lpstr>Iteration control flow diagram</vt:lpstr>
      <vt:lpstr>Iteration in Python: for</vt:lpstr>
      <vt:lpstr>Iteration in Python: for</vt:lpstr>
      <vt:lpstr>Iteration in Python: for</vt:lpstr>
      <vt:lpstr>Iteration in Python: for</vt:lpstr>
      <vt:lpstr>Iteration in Python: for</vt:lpstr>
      <vt:lpstr>Let’s write some code!</vt:lpstr>
      <vt:lpstr>Workout Time!</vt:lpstr>
      <vt:lpstr>Chapter Summary</vt:lpstr>
      <vt:lpstr>PowerPoint Presentation</vt:lpstr>
      <vt:lpstr>Conditional loop flow diagram</vt:lpstr>
      <vt:lpstr>Conditional loop flow diagram</vt:lpstr>
      <vt:lpstr>Looping in Python: while</vt:lpstr>
      <vt:lpstr>Looping in Python: while</vt:lpstr>
      <vt:lpstr>Let’s write some code!</vt:lpstr>
      <vt:lpstr>Chapter Summary</vt:lpstr>
      <vt:lpstr>PowerPoint Presentation</vt:lpstr>
      <vt:lpstr>"Short-circuiting" a loop</vt:lpstr>
      <vt:lpstr>"Short-circuiting" a loop</vt:lpstr>
      <vt:lpstr>"Short-circuiting" a loop</vt:lpstr>
      <vt:lpstr>Loop else clause</vt:lpstr>
      <vt:lpstr>Iterating over value and index</vt:lpstr>
      <vt:lpstr>Iterating over value and index</vt:lpstr>
      <vt:lpstr>Iterating over value and index</vt:lpstr>
      <vt:lpstr>Iterating over multiple lists</vt:lpstr>
      <vt:lpstr>Conditional expressions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151</cp:revision>
  <cp:lastPrinted>2020-04-11T09:54:33Z</cp:lastPrinted>
  <dcterms:created xsi:type="dcterms:W3CDTF">2018-09-25T13:49:43Z</dcterms:created>
  <dcterms:modified xsi:type="dcterms:W3CDTF">2020-04-13T12:22:26Z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