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media/image9.jpg" ContentType="image/jpeg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media/image10.jpg" ContentType="image/jpeg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540" r:id="rId2"/>
    <p:sldId id="571" r:id="rId3"/>
    <p:sldId id="265" r:id="rId4"/>
    <p:sldId id="579" r:id="rId5"/>
    <p:sldId id="259" r:id="rId6"/>
    <p:sldId id="260" r:id="rId7"/>
    <p:sldId id="570" r:id="rId8"/>
    <p:sldId id="672" r:id="rId9"/>
    <p:sldId id="724" r:id="rId10"/>
    <p:sldId id="725" r:id="rId11"/>
    <p:sldId id="726" r:id="rId12"/>
    <p:sldId id="727" r:id="rId13"/>
    <p:sldId id="728" r:id="rId14"/>
    <p:sldId id="729" r:id="rId15"/>
    <p:sldId id="730" r:id="rId16"/>
    <p:sldId id="731" r:id="rId17"/>
    <p:sldId id="732" r:id="rId18"/>
    <p:sldId id="733" r:id="rId19"/>
    <p:sldId id="734" r:id="rId20"/>
    <p:sldId id="735" r:id="rId21"/>
    <p:sldId id="736" r:id="rId22"/>
    <p:sldId id="737" r:id="rId23"/>
    <p:sldId id="738" r:id="rId24"/>
    <p:sldId id="687" r:id="rId25"/>
    <p:sldId id="739" r:id="rId26"/>
    <p:sldId id="740" r:id="rId27"/>
    <p:sldId id="741" r:id="rId28"/>
    <p:sldId id="742" r:id="rId29"/>
    <p:sldId id="743" r:id="rId30"/>
    <p:sldId id="744" r:id="rId31"/>
    <p:sldId id="746" r:id="rId32"/>
    <p:sldId id="745" r:id="rId33"/>
    <p:sldId id="747" r:id="rId34"/>
    <p:sldId id="748" r:id="rId35"/>
    <p:sldId id="749" r:id="rId36"/>
    <p:sldId id="750" r:id="rId37"/>
    <p:sldId id="751" r:id="rId38"/>
    <p:sldId id="752" r:id="rId39"/>
    <p:sldId id="753" r:id="rId40"/>
    <p:sldId id="754" r:id="rId41"/>
    <p:sldId id="755" r:id="rId42"/>
    <p:sldId id="756" r:id="rId43"/>
    <p:sldId id="757" r:id="rId44"/>
    <p:sldId id="697" r:id="rId45"/>
    <p:sldId id="758" r:id="rId46"/>
    <p:sldId id="759" r:id="rId47"/>
    <p:sldId id="760" r:id="rId48"/>
    <p:sldId id="761" r:id="rId49"/>
    <p:sldId id="767" r:id="rId50"/>
    <p:sldId id="768" r:id="rId51"/>
    <p:sldId id="763" r:id="rId52"/>
    <p:sldId id="764" r:id="rId53"/>
    <p:sldId id="765" r:id="rId54"/>
    <p:sldId id="766" r:id="rId55"/>
    <p:sldId id="769" r:id="rId56"/>
    <p:sldId id="770" r:id="rId57"/>
    <p:sldId id="771" r:id="rId58"/>
    <p:sldId id="568" r:id="rId59"/>
    <p:sldId id="569" r:id="rId60"/>
    <p:sldId id="566" r:id="rId61"/>
    <p:sldId id="539" r:id="rId62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2B6"/>
    <a:srgbClr val="FF5059"/>
    <a:srgbClr val="BBD2EE"/>
    <a:srgbClr val="F1ED86"/>
    <a:srgbClr val="F9F8DF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06"/>
    <p:restoredTop sz="89680"/>
  </p:normalViewPr>
  <p:slideViewPr>
    <p:cSldViewPr>
      <p:cViewPr varScale="1">
        <p:scale>
          <a:sx n="152" d="100"/>
          <a:sy n="152" d="100"/>
        </p:scale>
        <p:origin x="28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0933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059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348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721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3381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6292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237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141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2415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605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7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7332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293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95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4482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31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9170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9131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694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11109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899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806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8008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5421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30794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1145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41322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0649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68919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04984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08406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70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3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2026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07166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68626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3106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067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09481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1497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92578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03521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212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207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7574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04863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49517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2032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90523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7669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83931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2753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6373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62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6728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277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ope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o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o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o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gex101.com/" TargetMode="External"/><Relationship Id="rId5" Type="http://schemas.openxmlformats.org/officeDocument/2006/relationships/hyperlink" Target="https://regexcrossword.com/" TargetMode="External"/><Relationship Id="rId4" Type="http://schemas.openxmlformats.org/officeDocument/2006/relationships/hyperlink" Target="https://regexone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ath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atetime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charles@cstar.io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pickle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3/library/csv.html" TargetMode="External"/><Relationship Id="rId4" Type="http://schemas.openxmlformats.org/officeDocument/2006/relationships/hyperlink" Target="https://docs.python.org/3/library/json.html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.org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qlitetutorial.net/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Previously, on Python 3 Beginner…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Dealing with files: opening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882611"/>
            <a:ext cx="9297574" cy="78438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with</a:t>
            </a:r>
            <a:r>
              <a:rPr lang="fr-FR" sz="1600" dirty="0"/>
              <a:t> open('</a:t>
            </a:r>
            <a:r>
              <a:rPr lang="fr-FR" sz="1600" dirty="0" err="1"/>
              <a:t>hello.txt</a:t>
            </a:r>
            <a:r>
              <a:rPr lang="fr-FR" sz="1600" dirty="0"/>
              <a:t>') as f: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f.write</a:t>
            </a:r>
            <a:r>
              <a:rPr lang="fr-FR" sz="1600" dirty="0"/>
              <a:t>('Hello World!')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6EC19D-945D-5341-A5C5-173E696979D4}"/>
              </a:ext>
            </a:extLst>
          </p:cNvPr>
          <p:cNvSpPr>
            <a:spLocks noGrp="1"/>
          </p:cNvSpPr>
          <p:nvPr/>
        </p:nvSpPr>
        <p:spPr>
          <a:xfrm>
            <a:off x="2286000" y="2743200"/>
            <a:ext cx="9297574" cy="5019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UnsupportedOperation</a:t>
            </a:r>
            <a:r>
              <a:rPr lang="fr-FR" sz="1600" dirty="0"/>
              <a:t>: not </a:t>
            </a:r>
            <a:r>
              <a:rPr lang="fr-FR" sz="1600" dirty="0" err="1"/>
              <a:t>writable</a:t>
            </a:r>
            <a:endParaRPr lang="fr-FR" sz="1600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389846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By default, a file is not writable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D2659C1-26BA-2E4B-A94B-EB013F7A99CC}"/>
              </a:ext>
            </a:extLst>
          </p:cNvPr>
          <p:cNvSpPr>
            <a:spLocks noGrp="1"/>
          </p:cNvSpPr>
          <p:nvPr/>
        </p:nvSpPr>
        <p:spPr>
          <a:xfrm>
            <a:off x="2289464" y="4070757"/>
            <a:ext cx="9297574" cy="78438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with</a:t>
            </a:r>
            <a:r>
              <a:rPr lang="fr-FR" sz="1600" dirty="0"/>
              <a:t> open('</a:t>
            </a:r>
            <a:r>
              <a:rPr lang="fr-FR" sz="1600" dirty="0" err="1"/>
              <a:t>hello.txt</a:t>
            </a:r>
            <a:r>
              <a:rPr lang="fr-FR" sz="1600" dirty="0"/>
              <a:t>'</a:t>
            </a:r>
            <a:r>
              <a:rPr lang="fr-FR" sz="1600" dirty="0">
                <a:solidFill>
                  <a:srgbClr val="FF0000"/>
                </a:solidFill>
              </a:rPr>
              <a:t>, 'w'</a:t>
            </a:r>
            <a:r>
              <a:rPr lang="fr-FR" sz="1600" dirty="0"/>
              <a:t>) as f: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f.write</a:t>
            </a:r>
            <a:r>
              <a:rPr lang="fr-FR" sz="1600" dirty="0"/>
              <a:t>('Hello World!')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BEDA0A-5507-9E43-A412-F07C212D19D0}"/>
              </a:ext>
            </a:extLst>
          </p:cNvPr>
          <p:cNvCxnSpPr>
            <a:cxnSpLocks/>
          </p:cNvCxnSpPr>
          <p:nvPr/>
        </p:nvCxnSpPr>
        <p:spPr>
          <a:xfrm>
            <a:off x="5334517" y="4355912"/>
            <a:ext cx="671946" cy="1117867"/>
          </a:xfrm>
          <a:prstGeom prst="straightConnector1">
            <a:avLst/>
          </a:prstGeom>
          <a:ln w="50800">
            <a:solidFill>
              <a:srgbClr val="FF5059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113DDE-4B7D-AC49-9316-7B75A4528A79}"/>
              </a:ext>
            </a:extLst>
          </p:cNvPr>
          <p:cNvSpPr txBox="1"/>
          <p:nvPr/>
        </p:nvSpPr>
        <p:spPr>
          <a:xfrm>
            <a:off x="5867400" y="5574268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"Write mode"</a:t>
            </a: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F956ED6F-4442-FB44-8FC5-996F15191ECA}"/>
              </a:ext>
            </a:extLst>
          </p:cNvPr>
          <p:cNvSpPr txBox="1">
            <a:spLocks/>
          </p:cNvSpPr>
          <p:nvPr/>
        </p:nvSpPr>
        <p:spPr>
          <a:xfrm>
            <a:off x="583100" y="3552613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argument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6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Dealing with files: opening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041656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There are many </a:t>
            </a:r>
            <a:r>
              <a:rPr lang="en" sz="2200" b="1" kern="0" dirty="0">
                <a:latin typeface="Arial" panose="020B0604020202020204" pitchFamily="34" charset="0"/>
                <a:cs typeface="Arial" panose="020B0604020202020204" pitchFamily="34" charset="0"/>
              </a:rPr>
              <a:t>modes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to open a file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69E37D-8BDF-8B47-B31F-50E1C5961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87627"/>
              </p:ext>
            </p:extLst>
          </p:nvPr>
        </p:nvGraphicFramePr>
        <p:xfrm>
          <a:off x="2235205" y="1663490"/>
          <a:ext cx="9173840" cy="31699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519412">
                  <a:extLst>
                    <a:ext uri="{9D8B030D-6E8A-4147-A177-3AD203B41FA5}">
                      <a16:colId xmlns:a16="http://schemas.microsoft.com/office/drawing/2014/main" val="4034376913"/>
                    </a:ext>
                  </a:extLst>
                </a:gridCol>
                <a:gridCol w="7654428">
                  <a:extLst>
                    <a:ext uri="{9D8B030D-6E8A-4147-A177-3AD203B41FA5}">
                      <a16:colId xmlns:a16="http://schemas.microsoft.com/office/drawing/2014/main" val="1366004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1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</a:t>
                      </a:r>
                      <a:r>
                        <a:rPr lang="fr-F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reading</a:t>
                      </a:r>
                      <a:r>
                        <a:rPr lang="fr-F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writing, truncating the file first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4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exclusive creation, failing if the file already exists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2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writing, appending to the end of the file if it exists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3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</a:t>
                      </a:r>
                      <a:r>
                        <a:rPr lang="fr-F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7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fr-FR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r>
                        <a:rPr lang="fr-F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 (default)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updating (reading and writing)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65062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B0EA3B83-FBD7-0942-8D01-FBE6AEEB3735}"/>
              </a:ext>
            </a:extLst>
          </p:cNvPr>
          <p:cNvSpPr txBox="1">
            <a:spLocks/>
          </p:cNvSpPr>
          <p:nvPr/>
        </p:nvSpPr>
        <p:spPr>
          <a:xfrm>
            <a:off x="603882" y="4879719"/>
            <a:ext cx="10805163" cy="167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Mode characters can be combined: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r+b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opens the file for reading and writing in binary mode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to learn more about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95248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Dealing with files: reading and writing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788165"/>
            <a:ext cx="9297574" cy="78438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f.read</a:t>
            </a:r>
            <a:r>
              <a:rPr lang="fr-FR" sz="1600" dirty="0"/>
              <a:t>(3))      </a:t>
            </a:r>
            <a:r>
              <a:rPr lang="fr-FR" sz="1600" i="1" dirty="0"/>
              <a:t># </a:t>
            </a:r>
            <a:r>
              <a:rPr lang="fr-FR" sz="1600" i="1" dirty="0" err="1"/>
              <a:t>Number</a:t>
            </a:r>
            <a:r>
              <a:rPr lang="fr-FR" sz="1600" i="1" dirty="0"/>
              <a:t> of bytes/</a:t>
            </a:r>
            <a:r>
              <a:rPr lang="fr-FR" sz="1600" i="1" dirty="0" err="1"/>
              <a:t>characters</a:t>
            </a:r>
            <a:r>
              <a:rPr lang="fr-FR" sz="1600" i="1" dirty="0"/>
              <a:t> to </a:t>
            </a:r>
            <a:r>
              <a:rPr lang="fr-FR" sz="1600" i="1" dirty="0" err="1"/>
              <a:t>be</a:t>
            </a:r>
            <a:r>
              <a:rPr lang="fr-FR" sz="1600" i="1" dirty="0"/>
              <a:t> </a:t>
            </a:r>
            <a:r>
              <a:rPr lang="fr-FR" sz="1600" i="1" dirty="0" err="1"/>
              <a:t>read</a:t>
            </a:r>
            <a:endParaRPr lang="fr-FR" sz="1600" i="1" dirty="0"/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f.read</a:t>
            </a:r>
            <a:r>
              <a:rPr lang="fr-FR" sz="1600" dirty="0"/>
              <a:t>())       </a:t>
            </a:r>
            <a:r>
              <a:rPr lang="fr-FR" sz="1600" i="1" dirty="0"/>
              <a:t># Read to end of file</a:t>
            </a:r>
            <a:endParaRPr lang="fr-FR" sz="16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6EC19D-945D-5341-A5C5-173E696979D4}"/>
              </a:ext>
            </a:extLst>
          </p:cNvPr>
          <p:cNvSpPr>
            <a:spLocks noGrp="1"/>
          </p:cNvSpPr>
          <p:nvPr/>
        </p:nvSpPr>
        <p:spPr>
          <a:xfrm>
            <a:off x="2286000" y="2648753"/>
            <a:ext cx="9297574" cy="78438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hel</a:t>
            </a:r>
            <a:endParaRPr lang="fr-FR" sz="1600" dirty="0"/>
          </a:p>
          <a:p>
            <a:r>
              <a:rPr lang="fr-FR" sz="1600" dirty="0" err="1"/>
              <a:t>lo</a:t>
            </a:r>
            <a:endParaRPr lang="fr-FR" sz="1600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295400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 from a file with the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80A1A45-1CD9-AD43-9575-02D1790D6D69}"/>
              </a:ext>
            </a:extLst>
          </p:cNvPr>
          <p:cNvSpPr>
            <a:spLocks noGrp="1"/>
          </p:cNvSpPr>
          <p:nvPr/>
        </p:nvSpPr>
        <p:spPr>
          <a:xfrm>
            <a:off x="2286000" y="3997964"/>
            <a:ext cx="9297574" cy="129125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f.write</a:t>
            </a:r>
            <a:r>
              <a:rPr lang="fr-FR" sz="1600" dirty="0"/>
              <a:t>('Hello ')</a:t>
            </a:r>
          </a:p>
          <a:p>
            <a:r>
              <a:rPr lang="fr-FR" sz="1600" dirty="0" err="1"/>
              <a:t>f.write</a:t>
            </a:r>
            <a:r>
              <a:rPr lang="fr-FR" sz="1600" dirty="0"/>
              <a:t>('World!')</a:t>
            </a:r>
          </a:p>
          <a:p>
            <a:r>
              <a:rPr lang="fr-FR" sz="1600" dirty="0"/>
              <a:t>...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f.read</a:t>
            </a:r>
            <a:r>
              <a:rPr lang="fr-FR" sz="1600" dirty="0"/>
              <a:t>())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D2340BC-04E9-C244-8CC7-2DFDE137F5CA}"/>
              </a:ext>
            </a:extLst>
          </p:cNvPr>
          <p:cNvSpPr>
            <a:spLocks noGrp="1"/>
          </p:cNvSpPr>
          <p:nvPr/>
        </p:nvSpPr>
        <p:spPr>
          <a:xfrm>
            <a:off x="2286000" y="5365422"/>
            <a:ext cx="9297574" cy="5019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Hello World!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3505200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Write to a file with the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57452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Dealing with files: reading and writing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2393624"/>
            <a:ext cx="9297574" cy="10353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f.seek</a:t>
            </a:r>
            <a:r>
              <a:rPr lang="fr-FR" sz="1600" dirty="0"/>
              <a:t>(4)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f.tell</a:t>
            </a:r>
            <a:r>
              <a:rPr lang="fr-FR" sz="1600" dirty="0"/>
              <a:t>())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f.read</a:t>
            </a:r>
            <a:r>
              <a:rPr lang="fr-FR" sz="1600" dirty="0"/>
              <a:t>())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6EC19D-945D-5341-A5C5-173E696979D4}"/>
              </a:ext>
            </a:extLst>
          </p:cNvPr>
          <p:cNvSpPr>
            <a:spLocks noGrp="1"/>
          </p:cNvSpPr>
          <p:nvPr/>
        </p:nvSpPr>
        <p:spPr>
          <a:xfrm>
            <a:off x="2286000" y="3505200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o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295400"/>
            <a:ext cx="10805163" cy="959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Move your cursor with the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seek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method and find out your current position with the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tell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4272673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Find out more about files and </a:t>
            </a:r>
            <a:r>
              <a:rPr lang="en" sz="2200" i="1" kern="0" dirty="0">
                <a:latin typeface="Arial" panose="020B0604020202020204" pitchFamily="34" charset="0"/>
                <a:cs typeface="Arial" panose="020B0604020202020204" pitchFamily="34" charset="0"/>
              </a:rPr>
              <a:t>file-like objects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endParaRPr lang="en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6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4401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with open('</a:t>
            </a:r>
            <a:r>
              <a:rPr lang="en" dirty="0" err="1"/>
              <a:t>hello.txt</a:t>
            </a:r>
            <a:r>
              <a:rPr lang="en" dirty="0"/>
              <a:t>', 'w') as f:</a:t>
            </a:r>
          </a:p>
          <a:p>
            <a:r>
              <a:rPr lang="en" dirty="0"/>
              <a:t>  </a:t>
            </a:r>
            <a:r>
              <a:rPr lang="en" dirty="0" err="1"/>
              <a:t>f.write</a:t>
            </a:r>
            <a:r>
              <a:rPr lang="en" dirty="0"/>
              <a:t>('Hello World!')</a:t>
            </a:r>
          </a:p>
          <a:p>
            <a:endParaRPr lang="en" dirty="0"/>
          </a:p>
          <a:p>
            <a:r>
              <a:rPr lang="en" dirty="0"/>
              <a:t>with open('</a:t>
            </a:r>
            <a:r>
              <a:rPr lang="en" dirty="0" err="1"/>
              <a:t>hello.txt</a:t>
            </a:r>
            <a:r>
              <a:rPr lang="en" dirty="0"/>
              <a:t>') as f:</a:t>
            </a:r>
          </a:p>
          <a:p>
            <a:r>
              <a:rPr lang="en" dirty="0"/>
              <a:t>  print(</a:t>
            </a:r>
            <a:r>
              <a:rPr lang="en" dirty="0" err="1"/>
              <a:t>f.read</a:t>
            </a:r>
            <a:r>
              <a:rPr lang="en" dirty="0"/>
              <a:t>())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1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Hello World!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3446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Interacting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operating system: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fr-FR" dirty="0"/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1297007"/>
            <a:ext cx="9297574" cy="81106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import os</a:t>
            </a:r>
          </a:p>
          <a:p>
            <a:r>
              <a:rPr lang="fr-FR" sz="1600" dirty="0"/>
              <a:t>import </a:t>
            </a:r>
            <a:r>
              <a:rPr lang="fr-FR" sz="1600" dirty="0" err="1"/>
              <a:t>os.path</a:t>
            </a:r>
            <a:endParaRPr lang="fr-FR" sz="160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C755880-56B4-C54B-AD51-3713396A77E8}"/>
              </a:ext>
            </a:extLst>
          </p:cNvPr>
          <p:cNvSpPr txBox="1">
            <a:spLocks/>
          </p:cNvSpPr>
          <p:nvPr/>
        </p:nvSpPr>
        <p:spPr>
          <a:xfrm>
            <a:off x="603883" y="2433459"/>
            <a:ext cx="10805163" cy="3662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The built-in </a:t>
            </a:r>
            <a:r>
              <a:rPr lang="en" sz="2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module provides a way to call operating system functions from Python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Environment variables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Filesystem operations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Process management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Cryptographically-secure random numbers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⚠️ Not all functions are portable between OSes (Linux, macOS, BSD, Windows...)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Find a comprehensive list of the </a:t>
            </a:r>
            <a:r>
              <a:rPr lang="en" sz="2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module in </a:t>
            </a: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endParaRPr lang="en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98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Reading environment variables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9812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os.environ</a:t>
            </a:r>
            <a:endParaRPr lang="fr-FR" sz="16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6EC19D-945D-5341-A5C5-173E696979D4}"/>
              </a:ext>
            </a:extLst>
          </p:cNvPr>
          <p:cNvSpPr>
            <a:spLocks noGrp="1"/>
          </p:cNvSpPr>
          <p:nvPr/>
        </p:nvSpPr>
        <p:spPr>
          <a:xfrm>
            <a:off x="2286000" y="2635576"/>
            <a:ext cx="9297574" cy="178402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environ{'TERM': 'xterm-256color',</a:t>
            </a:r>
          </a:p>
          <a:p>
            <a:r>
              <a:rPr lang="fr-FR" sz="1600" dirty="0"/>
              <a:t>        'SHELL': '/bin/</a:t>
            </a:r>
            <a:r>
              <a:rPr lang="fr-FR" sz="1600" dirty="0" err="1"/>
              <a:t>bash</a:t>
            </a:r>
            <a:r>
              <a:rPr lang="fr-FR" sz="1600" dirty="0"/>
              <a:t>',</a:t>
            </a:r>
          </a:p>
          <a:p>
            <a:r>
              <a:rPr lang="fr-FR" sz="1600" dirty="0"/>
              <a:t>        'TMPDIR': '/var/</a:t>
            </a:r>
            <a:r>
              <a:rPr lang="fr-FR" sz="1600" dirty="0" err="1"/>
              <a:t>folders</a:t>
            </a:r>
            <a:r>
              <a:rPr lang="fr-FR" sz="1600" dirty="0"/>
              <a:t>/_7/5ywmfgxn1v50w94f4bp5ql080000gn/</a:t>
            </a:r>
            <a:r>
              <a:rPr lang="fr-FR" sz="1600" dirty="0" err="1"/>
              <a:t>T</a:t>
            </a:r>
            <a:r>
              <a:rPr lang="fr-FR" sz="1600" dirty="0"/>
              <a:t>/',</a:t>
            </a:r>
          </a:p>
          <a:p>
            <a:r>
              <a:rPr lang="fr-FR" sz="1600" dirty="0"/>
              <a:t>        'LC_ALL': 'en_US.UTF-8',</a:t>
            </a:r>
          </a:p>
          <a:p>
            <a:r>
              <a:rPr lang="fr-FR" sz="1600" dirty="0"/>
              <a:t>        'USER': '</a:t>
            </a:r>
            <a:r>
              <a:rPr lang="fr-FR" sz="1600" dirty="0" err="1"/>
              <a:t>chrales</a:t>
            </a:r>
            <a:r>
              <a:rPr lang="fr-FR" sz="1600" dirty="0"/>
              <a:t>',</a:t>
            </a:r>
          </a:p>
          <a:p>
            <a:r>
              <a:rPr lang="fr-FR" sz="1600" dirty="0"/>
              <a:t>        ...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219200"/>
            <a:ext cx="10805163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You can list all variables defined in your current environment with </a:t>
            </a:r>
            <a:r>
              <a:rPr lang="en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os.environ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4495800"/>
            <a:ext cx="10805163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the value of a single environment variable or a default value if it is undefined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A0EECAF-ECE8-3849-BE6A-6429F40D6849}"/>
              </a:ext>
            </a:extLst>
          </p:cNvPr>
          <p:cNvSpPr>
            <a:spLocks noGrp="1"/>
          </p:cNvSpPr>
          <p:nvPr/>
        </p:nvSpPr>
        <p:spPr>
          <a:xfrm>
            <a:off x="2286000" y="5172908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os.getenv</a:t>
            </a:r>
            <a:r>
              <a:rPr lang="fr-FR" sz="1600" dirty="0"/>
              <a:t>('USER', default='python')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6AE4DB9-1CFD-6B47-963B-CF0E57937708}"/>
              </a:ext>
            </a:extLst>
          </p:cNvPr>
          <p:cNvSpPr>
            <a:spLocks noGrp="1"/>
          </p:cNvSpPr>
          <p:nvPr/>
        </p:nvSpPr>
        <p:spPr>
          <a:xfrm>
            <a:off x="2286000" y="5827284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'</a:t>
            </a:r>
            <a:r>
              <a:rPr lang="fr-FR" sz="1600" dirty="0" err="1"/>
              <a:t>chrales</a:t>
            </a:r>
            <a:r>
              <a:rPr lang="fr-FR" sz="16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90784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Filesystem operations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9050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os.listdir</a:t>
            </a:r>
            <a:r>
              <a:rPr lang="fr-FR" sz="1600" dirty="0"/>
              <a:t>()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6EC19D-945D-5341-A5C5-173E696979D4}"/>
              </a:ext>
            </a:extLst>
          </p:cNvPr>
          <p:cNvSpPr>
            <a:spLocks noGrp="1"/>
          </p:cNvSpPr>
          <p:nvPr/>
        </p:nvSpPr>
        <p:spPr>
          <a:xfrm>
            <a:off x="2286000" y="2514600"/>
            <a:ext cx="9297574" cy="79181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['001-First-Steps', '004-Functions-And-More', '003-Data-Structures', '</a:t>
            </a:r>
            <a:r>
              <a:rPr lang="fr-FR" sz="1600" dirty="0" err="1"/>
              <a:t>README.md</a:t>
            </a:r>
            <a:r>
              <a:rPr lang="fr-FR" sz="1600" dirty="0"/>
              <a:t>', '002-Control-Flow']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4478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List the contents of a directory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48006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Change the current directory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A0EECAF-ECE8-3849-BE6A-6429F40D6849}"/>
              </a:ext>
            </a:extLst>
          </p:cNvPr>
          <p:cNvSpPr>
            <a:spLocks noGrp="1"/>
          </p:cNvSpPr>
          <p:nvPr/>
        </p:nvSpPr>
        <p:spPr>
          <a:xfrm>
            <a:off x="2286000" y="52578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os.chdir</a:t>
            </a:r>
            <a:r>
              <a:rPr lang="fr-FR" sz="1600" dirty="0"/>
              <a:t>('001-First-Steps')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DE52A1F-B70D-7B40-A693-FE40B68E2B41}"/>
              </a:ext>
            </a:extLst>
          </p:cNvPr>
          <p:cNvSpPr>
            <a:spLocks noGrp="1"/>
          </p:cNvSpPr>
          <p:nvPr/>
        </p:nvSpPr>
        <p:spPr>
          <a:xfrm>
            <a:off x="2279073" y="34290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os.listdir</a:t>
            </a:r>
            <a:r>
              <a:rPr lang="fr-FR" sz="1600" dirty="0"/>
              <a:t>('/bin')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3371430-73D4-6449-9771-ABEDEF926563}"/>
              </a:ext>
            </a:extLst>
          </p:cNvPr>
          <p:cNvSpPr>
            <a:spLocks noGrp="1"/>
          </p:cNvSpPr>
          <p:nvPr/>
        </p:nvSpPr>
        <p:spPr>
          <a:xfrm>
            <a:off x="2279073" y="4050346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['cat', '</a:t>
            </a:r>
            <a:r>
              <a:rPr lang="fr-FR" sz="1600" dirty="0" err="1"/>
              <a:t>echo</a:t>
            </a:r>
            <a:r>
              <a:rPr lang="fr-FR" sz="1600" dirty="0"/>
              <a:t>', '</a:t>
            </a:r>
            <a:r>
              <a:rPr lang="fr-FR" sz="1600" dirty="0" err="1"/>
              <a:t>launchctl</a:t>
            </a:r>
            <a:r>
              <a:rPr lang="fr-FR" sz="1600" dirty="0"/>
              <a:t>', '</a:t>
            </a:r>
            <a:r>
              <a:rPr lang="fr-FR" sz="1600" dirty="0" err="1"/>
              <a:t>df</a:t>
            </a:r>
            <a:r>
              <a:rPr lang="fr-FR" sz="1600" dirty="0"/>
              <a:t>', '</a:t>
            </a:r>
            <a:r>
              <a:rPr lang="fr-FR" sz="1600" dirty="0" err="1"/>
              <a:t>pwd</a:t>
            </a:r>
            <a:r>
              <a:rPr lang="fr-FR" sz="1600" dirty="0"/>
              <a:t>', 'test', '</a:t>
            </a:r>
            <a:r>
              <a:rPr lang="fr-FR" sz="1600" dirty="0" err="1"/>
              <a:t>csh</a:t>
            </a:r>
            <a:r>
              <a:rPr lang="fr-FR" sz="1600" dirty="0"/>
              <a:t>', 'wait4path', '</a:t>
            </a:r>
            <a:r>
              <a:rPr lang="fr-FR" sz="1600" dirty="0" err="1"/>
              <a:t>unlink</a:t>
            </a:r>
            <a:r>
              <a:rPr lang="fr-FR" sz="1600" dirty="0"/>
              <a:t>'...</a:t>
            </a:r>
          </a:p>
        </p:txBody>
      </p:sp>
    </p:spTree>
    <p:extLst>
      <p:ext uri="{BB962C8B-B14F-4D97-AF65-F5344CB8AC3E}">
        <p14:creationId xmlns:p14="http://schemas.microsoft.com/office/powerpoint/2010/main" val="3158095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Filesystem operations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7526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os.mkdir</a:t>
            </a:r>
            <a:r>
              <a:rPr lang="fr-FR" sz="1600" dirty="0"/>
              <a:t>('new-directory')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2954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Create a directory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24384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Remove a directory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A0EECAF-ECE8-3849-BE6A-6429F40D6849}"/>
              </a:ext>
            </a:extLst>
          </p:cNvPr>
          <p:cNvSpPr>
            <a:spLocks noGrp="1"/>
          </p:cNvSpPr>
          <p:nvPr/>
        </p:nvSpPr>
        <p:spPr>
          <a:xfrm>
            <a:off x="2286000" y="28956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os.rmdir</a:t>
            </a:r>
            <a:r>
              <a:rPr lang="fr-FR" sz="1600" dirty="0"/>
              <a:t>('new-directory')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BFDAEBC-4647-E54A-ACD2-9EBA6A1591A7}"/>
              </a:ext>
            </a:extLst>
          </p:cNvPr>
          <p:cNvSpPr txBox="1">
            <a:spLocks/>
          </p:cNvSpPr>
          <p:nvPr/>
        </p:nvSpPr>
        <p:spPr>
          <a:xfrm>
            <a:off x="603882" y="36576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Rename (move) a file or directory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F222D7A-4DA7-FA4B-97E4-81ED7082C93D}"/>
              </a:ext>
            </a:extLst>
          </p:cNvPr>
          <p:cNvSpPr>
            <a:spLocks noGrp="1"/>
          </p:cNvSpPr>
          <p:nvPr/>
        </p:nvSpPr>
        <p:spPr>
          <a:xfrm>
            <a:off x="2286000" y="41148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os.rename</a:t>
            </a:r>
            <a:r>
              <a:rPr lang="fr-FR" sz="1600" dirty="0"/>
              <a:t>('</a:t>
            </a:r>
            <a:r>
              <a:rPr lang="fr-FR" sz="1600" dirty="0" err="1"/>
              <a:t>hello.txt</a:t>
            </a:r>
            <a:r>
              <a:rPr lang="fr-FR" sz="1600" dirty="0"/>
              <a:t>', 'hello-</a:t>
            </a:r>
            <a:r>
              <a:rPr lang="fr-FR" sz="1600" dirty="0" err="1"/>
              <a:t>world.txt</a:t>
            </a:r>
            <a:r>
              <a:rPr lang="fr-FR" sz="1600" dirty="0"/>
              <a:t>')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7E3242-6501-C54E-93B6-88CED57B0DA1}"/>
              </a:ext>
            </a:extLst>
          </p:cNvPr>
          <p:cNvSpPr>
            <a:spLocks noGrp="1"/>
          </p:cNvSpPr>
          <p:nvPr/>
        </p:nvSpPr>
        <p:spPr>
          <a:xfrm>
            <a:off x="2268687" y="4721661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os.rename</a:t>
            </a:r>
            <a:r>
              <a:rPr lang="fr-FR" sz="1600" dirty="0"/>
              <a:t>('</a:t>
            </a:r>
            <a:r>
              <a:rPr lang="fr-FR" sz="1600" dirty="0" err="1"/>
              <a:t>hello.txt</a:t>
            </a:r>
            <a:r>
              <a:rPr lang="fr-FR" sz="1600" dirty="0"/>
              <a:t>', '005-Python-Standard-Library/</a:t>
            </a:r>
            <a:r>
              <a:rPr lang="fr-FR" sz="1600" dirty="0" err="1"/>
              <a:t>hello.txt</a:t>
            </a:r>
            <a:r>
              <a:rPr lang="fr-FR" sz="1600" dirty="0"/>
              <a:t>')</a:t>
            </a: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96243A5C-59FB-4E43-8131-B7257E91FA3F}"/>
              </a:ext>
            </a:extLst>
          </p:cNvPr>
          <p:cNvSpPr txBox="1">
            <a:spLocks/>
          </p:cNvSpPr>
          <p:nvPr/>
        </p:nvSpPr>
        <p:spPr>
          <a:xfrm>
            <a:off x="586569" y="5410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Remove a file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4D8B080-2CC6-B34E-ADBC-320214A0D61F}"/>
              </a:ext>
            </a:extLst>
          </p:cNvPr>
          <p:cNvSpPr>
            <a:spLocks noGrp="1"/>
          </p:cNvSpPr>
          <p:nvPr/>
        </p:nvSpPr>
        <p:spPr>
          <a:xfrm>
            <a:off x="2268687" y="58674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os.remove</a:t>
            </a:r>
            <a:r>
              <a:rPr lang="fr-FR" sz="1600" dirty="0"/>
              <a:t>('005-Python-Standard-Library/</a:t>
            </a:r>
            <a:r>
              <a:rPr lang="fr-FR" sz="1600" dirty="0" err="1"/>
              <a:t>hello.txt</a:t>
            </a:r>
            <a:r>
              <a:rPr lang="fr-FR" sz="16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597898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Filesystem operations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20574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os.symlink</a:t>
            </a:r>
            <a:r>
              <a:rPr lang="fr-FR" sz="1600" dirty="0"/>
              <a:t>('</a:t>
            </a:r>
            <a:r>
              <a:rPr lang="fr-FR" sz="1600" dirty="0" err="1"/>
              <a:t>Shortcut</a:t>
            </a:r>
            <a:r>
              <a:rPr lang="fr-FR" sz="1600" dirty="0"/>
              <a:t> to classes', '/home/</a:t>
            </a:r>
            <a:r>
              <a:rPr lang="fr-FR" sz="1600" dirty="0" err="1"/>
              <a:t>chrales</a:t>
            </a:r>
            <a:r>
              <a:rPr lang="fr-FR" sz="1600" dirty="0"/>
              <a:t>/Classes/python-3-beginner')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600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Create a symbolic link (Windows "shortcut")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2891253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Reading a symbolic link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A0EECAF-ECE8-3849-BE6A-6429F40D6849}"/>
              </a:ext>
            </a:extLst>
          </p:cNvPr>
          <p:cNvSpPr>
            <a:spLocks noGrp="1"/>
          </p:cNvSpPr>
          <p:nvPr/>
        </p:nvSpPr>
        <p:spPr>
          <a:xfrm>
            <a:off x="2286000" y="3348453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os.readlink</a:t>
            </a:r>
            <a:r>
              <a:rPr lang="fr-FR" sz="1600" dirty="0"/>
              <a:t>('</a:t>
            </a:r>
            <a:r>
              <a:rPr lang="fr-FR" sz="1600" dirty="0" err="1"/>
              <a:t>Shortcut</a:t>
            </a:r>
            <a:r>
              <a:rPr lang="fr-FR" sz="1600" dirty="0"/>
              <a:t> to classes')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390B090-1472-6741-A76C-99F22210A793}"/>
              </a:ext>
            </a:extLst>
          </p:cNvPr>
          <p:cNvSpPr>
            <a:spLocks noGrp="1"/>
          </p:cNvSpPr>
          <p:nvPr/>
        </p:nvSpPr>
        <p:spPr>
          <a:xfrm>
            <a:off x="2286000" y="3962400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['cat', '</a:t>
            </a:r>
            <a:r>
              <a:rPr lang="fr-FR" sz="1600" dirty="0" err="1"/>
              <a:t>echo</a:t>
            </a:r>
            <a:r>
              <a:rPr lang="fr-FR" sz="1600" dirty="0"/>
              <a:t>', '</a:t>
            </a:r>
            <a:r>
              <a:rPr lang="fr-FR" sz="1600" dirty="0" err="1"/>
              <a:t>launchctl</a:t>
            </a:r>
            <a:r>
              <a:rPr lang="fr-FR" sz="1600" dirty="0"/>
              <a:t>', '</a:t>
            </a:r>
            <a:r>
              <a:rPr lang="fr-FR" sz="1600" dirty="0" err="1"/>
              <a:t>df</a:t>
            </a:r>
            <a:r>
              <a:rPr lang="fr-FR" sz="1600" dirty="0"/>
              <a:t>', '</a:t>
            </a:r>
            <a:r>
              <a:rPr lang="fr-FR" sz="1600" dirty="0" err="1"/>
              <a:t>pwd</a:t>
            </a:r>
            <a:r>
              <a:rPr lang="fr-FR" sz="1600" dirty="0"/>
              <a:t>', 'test', '</a:t>
            </a:r>
            <a:r>
              <a:rPr lang="fr-FR" sz="1600" dirty="0" err="1"/>
              <a:t>csh</a:t>
            </a:r>
            <a:r>
              <a:rPr lang="fr-FR" sz="1600" dirty="0"/>
              <a:t>', 'wait4path', '</a:t>
            </a:r>
            <a:r>
              <a:rPr lang="fr-FR" sz="1600" dirty="0" err="1"/>
              <a:t>unlink</a:t>
            </a:r>
            <a:r>
              <a:rPr lang="fr-FR" sz="1600" dirty="0"/>
              <a:t>'...</a:t>
            </a:r>
          </a:p>
        </p:txBody>
      </p:sp>
    </p:spTree>
    <p:extLst>
      <p:ext uri="{BB962C8B-B14F-4D97-AF65-F5344CB8AC3E}">
        <p14:creationId xmlns:p14="http://schemas.microsoft.com/office/powerpoint/2010/main" val="347502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we saw last time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916E766-766B-A648-9DCF-6E2362B10132}"/>
              </a:ext>
            </a:extLst>
          </p:cNvPr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C1E61AB-9516-1541-8083-F6289D0CC676}"/>
              </a:ext>
            </a:extLst>
          </p:cNvPr>
          <p:cNvSpPr txBox="1"/>
          <p:nvPr/>
        </p:nvSpPr>
        <p:spPr>
          <a:xfrm>
            <a:off x="4021460" y="1676400"/>
            <a:ext cx="634174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define functions in Python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scope in functions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Caveats and dangers of global scope, ownership and mutability in functions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 programming basics</a:t>
            </a:r>
          </a:p>
        </p:txBody>
      </p:sp>
    </p:spTree>
    <p:extLst>
      <p:ext uri="{BB962C8B-B14F-4D97-AF65-F5344CB8AC3E}">
        <p14:creationId xmlns:p14="http://schemas.microsoft.com/office/powerpoint/2010/main" val="344932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Filesystem operations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6764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os.path.exists</a:t>
            </a:r>
            <a:r>
              <a:rPr lang="fr-FR" sz="1600" dirty="0"/>
              <a:t>('</a:t>
            </a:r>
            <a:r>
              <a:rPr lang="fr-FR" sz="1600" dirty="0" err="1"/>
              <a:t>hello.txt</a:t>
            </a:r>
            <a:r>
              <a:rPr lang="fr-FR" sz="1600" dirty="0"/>
              <a:t>')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219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Query info about paths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61F5BA8-508D-0A4E-87BB-BB98955E6F8A}"/>
              </a:ext>
            </a:extLst>
          </p:cNvPr>
          <p:cNvSpPr>
            <a:spLocks noGrp="1"/>
          </p:cNvSpPr>
          <p:nvPr/>
        </p:nvSpPr>
        <p:spPr>
          <a:xfrm>
            <a:off x="2286000" y="2290347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True</a:t>
            </a:r>
            <a:endParaRPr lang="fr-FR" sz="1600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4CC9E91-4E06-1248-B4C0-4C34953C61F4}"/>
              </a:ext>
            </a:extLst>
          </p:cNvPr>
          <p:cNvSpPr>
            <a:spLocks noGrp="1"/>
          </p:cNvSpPr>
          <p:nvPr/>
        </p:nvSpPr>
        <p:spPr>
          <a:xfrm>
            <a:off x="2286000" y="2967453"/>
            <a:ext cx="9297574" cy="76634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os.path.isfile</a:t>
            </a:r>
            <a:r>
              <a:rPr lang="fr-FR" sz="1600" dirty="0"/>
              <a:t>('</a:t>
            </a:r>
            <a:r>
              <a:rPr lang="fr-FR" sz="1600" dirty="0" err="1"/>
              <a:t>hello.txt</a:t>
            </a:r>
            <a:r>
              <a:rPr lang="fr-FR" sz="1600" dirty="0"/>
              <a:t>'))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os.path.isdir</a:t>
            </a:r>
            <a:r>
              <a:rPr lang="fr-FR" sz="1600" dirty="0"/>
              <a:t>('</a:t>
            </a:r>
            <a:r>
              <a:rPr lang="fr-FR" sz="1600" dirty="0" err="1"/>
              <a:t>hello.txt</a:t>
            </a:r>
            <a:r>
              <a:rPr lang="fr-FR" sz="1600" dirty="0"/>
              <a:t>'))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A0E1A9A-E139-7148-947F-906BCF3BE015}"/>
              </a:ext>
            </a:extLst>
          </p:cNvPr>
          <p:cNvSpPr>
            <a:spLocks noGrp="1"/>
          </p:cNvSpPr>
          <p:nvPr/>
        </p:nvSpPr>
        <p:spPr>
          <a:xfrm>
            <a:off x="2286000" y="3810000"/>
            <a:ext cx="9297574" cy="76634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True</a:t>
            </a:r>
            <a:endParaRPr lang="fr-FR" sz="1600" dirty="0"/>
          </a:p>
          <a:p>
            <a:r>
              <a:rPr lang="fr-FR" sz="1600" dirty="0"/>
              <a:t>False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0B76D72-3E2C-D242-B56E-CBD879CB4281}"/>
              </a:ext>
            </a:extLst>
          </p:cNvPr>
          <p:cNvSpPr>
            <a:spLocks noGrp="1"/>
          </p:cNvSpPr>
          <p:nvPr/>
        </p:nvSpPr>
        <p:spPr>
          <a:xfrm>
            <a:off x="2299855" y="4722225"/>
            <a:ext cx="9297574" cy="5442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os.path.getsize</a:t>
            </a:r>
            <a:r>
              <a:rPr lang="fr-FR" sz="1600" dirty="0"/>
              <a:t>('</a:t>
            </a:r>
            <a:r>
              <a:rPr lang="fr-FR" sz="1600" dirty="0" err="1"/>
              <a:t>hello.txt</a:t>
            </a:r>
            <a:r>
              <a:rPr lang="fr-FR" sz="1600" dirty="0"/>
              <a:t>')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E3BD5B6C-B771-E442-AF4C-661A4DF12C88}"/>
              </a:ext>
            </a:extLst>
          </p:cNvPr>
          <p:cNvSpPr>
            <a:spLocks noGrp="1"/>
          </p:cNvSpPr>
          <p:nvPr/>
        </p:nvSpPr>
        <p:spPr>
          <a:xfrm>
            <a:off x="2299855" y="5342691"/>
            <a:ext cx="9297574" cy="5442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14197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Filesystem operations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6764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os.path.split</a:t>
            </a:r>
            <a:r>
              <a:rPr lang="fr-FR" sz="1600" dirty="0"/>
              <a:t>(</a:t>
            </a:r>
            <a:r>
              <a:rPr lang="en" sz="1600" dirty="0"/>
              <a:t>'/home/</a:t>
            </a:r>
            <a:r>
              <a:rPr lang="en" sz="1600" dirty="0" err="1"/>
              <a:t>chrales</a:t>
            </a:r>
            <a:r>
              <a:rPr lang="en" sz="1600" dirty="0"/>
              <a:t>/Work/python-3-beginner/</a:t>
            </a:r>
            <a:r>
              <a:rPr lang="en" sz="1600" dirty="0" err="1"/>
              <a:t>README.md</a:t>
            </a:r>
            <a:r>
              <a:rPr lang="fr-FR" sz="1600" dirty="0"/>
              <a:t>')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219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Extract path components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61F5BA8-508D-0A4E-87BB-BB98955E6F8A}"/>
              </a:ext>
            </a:extLst>
          </p:cNvPr>
          <p:cNvSpPr>
            <a:spLocks noGrp="1"/>
          </p:cNvSpPr>
          <p:nvPr/>
        </p:nvSpPr>
        <p:spPr>
          <a:xfrm>
            <a:off x="2286000" y="2290347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('/home/</a:t>
            </a:r>
            <a:r>
              <a:rPr lang="en" sz="1600" dirty="0" err="1"/>
              <a:t>chrales</a:t>
            </a:r>
            <a:r>
              <a:rPr lang="en" sz="1600" dirty="0"/>
              <a:t>/Work/python-3-beginner', '</a:t>
            </a:r>
            <a:r>
              <a:rPr lang="en" sz="1600" dirty="0" err="1"/>
              <a:t>README.md</a:t>
            </a:r>
            <a:r>
              <a:rPr lang="en" sz="1600" dirty="0"/>
              <a:t>')</a:t>
            </a:r>
            <a:endParaRPr lang="fr-FR" sz="1600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4CC9E91-4E06-1248-B4C0-4C34953C61F4}"/>
              </a:ext>
            </a:extLst>
          </p:cNvPr>
          <p:cNvSpPr>
            <a:spLocks noGrp="1"/>
          </p:cNvSpPr>
          <p:nvPr/>
        </p:nvSpPr>
        <p:spPr>
          <a:xfrm>
            <a:off x="2286000" y="3039305"/>
            <a:ext cx="9297574" cy="76634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os.path.dirname</a:t>
            </a:r>
            <a:r>
              <a:rPr lang="fr-FR" sz="1600" dirty="0"/>
              <a:t>(</a:t>
            </a:r>
            <a:r>
              <a:rPr lang="en" sz="1600" dirty="0"/>
              <a:t>'/home/</a:t>
            </a:r>
            <a:r>
              <a:rPr lang="en" sz="1600" dirty="0" err="1"/>
              <a:t>chrales</a:t>
            </a:r>
            <a:r>
              <a:rPr lang="en" sz="1600" dirty="0"/>
              <a:t>/Work/python-3-beginner/</a:t>
            </a:r>
            <a:r>
              <a:rPr lang="en" sz="1600" dirty="0" err="1"/>
              <a:t>README.md</a:t>
            </a:r>
            <a:r>
              <a:rPr lang="fr-FR" sz="1600" dirty="0"/>
              <a:t>'))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os.path.basename</a:t>
            </a:r>
            <a:r>
              <a:rPr lang="fr-FR" sz="1600" dirty="0"/>
              <a:t>(</a:t>
            </a:r>
            <a:r>
              <a:rPr lang="en" sz="1600" dirty="0"/>
              <a:t>'/home/</a:t>
            </a:r>
            <a:r>
              <a:rPr lang="en" sz="1600" dirty="0" err="1"/>
              <a:t>chrales</a:t>
            </a:r>
            <a:r>
              <a:rPr lang="en" sz="1600" dirty="0"/>
              <a:t>/Work/python-3-beginner/</a:t>
            </a:r>
            <a:r>
              <a:rPr lang="en" sz="1600" dirty="0" err="1"/>
              <a:t>README.md</a:t>
            </a:r>
            <a:r>
              <a:rPr lang="fr-FR" sz="1600" dirty="0"/>
              <a:t>'))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A0E1A9A-E139-7148-947F-906BCF3BE015}"/>
              </a:ext>
            </a:extLst>
          </p:cNvPr>
          <p:cNvSpPr>
            <a:spLocks noGrp="1"/>
          </p:cNvSpPr>
          <p:nvPr/>
        </p:nvSpPr>
        <p:spPr>
          <a:xfrm>
            <a:off x="2286000" y="3881852"/>
            <a:ext cx="9297574" cy="76634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/home/</a:t>
            </a:r>
            <a:r>
              <a:rPr lang="en" sz="1600" dirty="0" err="1"/>
              <a:t>chrales</a:t>
            </a:r>
            <a:r>
              <a:rPr lang="en" sz="1600" dirty="0"/>
              <a:t>/Work/python-3-beginner</a:t>
            </a:r>
            <a:endParaRPr lang="fr-FR" sz="1600" dirty="0"/>
          </a:p>
          <a:p>
            <a:r>
              <a:rPr lang="en" sz="1600" dirty="0" err="1"/>
              <a:t>README.md</a:t>
            </a:r>
            <a:endParaRPr lang="fr-FR" sz="1600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23E736E-D353-B94E-AD89-281C503E7E61}"/>
              </a:ext>
            </a:extLst>
          </p:cNvPr>
          <p:cNvSpPr>
            <a:spLocks noGrp="1"/>
          </p:cNvSpPr>
          <p:nvPr/>
        </p:nvSpPr>
        <p:spPr>
          <a:xfrm>
            <a:off x="2286000" y="4872453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os.path.splitext</a:t>
            </a:r>
            <a:r>
              <a:rPr lang="fr-FR" sz="1600" dirty="0"/>
              <a:t>('</a:t>
            </a:r>
            <a:r>
              <a:rPr lang="fr-FR" sz="1600" dirty="0" err="1"/>
              <a:t>README.md</a:t>
            </a:r>
            <a:r>
              <a:rPr lang="fr-FR" sz="1600" dirty="0"/>
              <a:t>')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D16FB11-867D-3248-B642-4B0BE59FDC97}"/>
              </a:ext>
            </a:extLst>
          </p:cNvPr>
          <p:cNvSpPr>
            <a:spLocks noGrp="1"/>
          </p:cNvSpPr>
          <p:nvPr/>
        </p:nvSpPr>
        <p:spPr>
          <a:xfrm>
            <a:off x="2286000" y="5486400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('hello', '.</a:t>
            </a:r>
            <a:r>
              <a:rPr lang="fr-FR" sz="1600" dirty="0" err="1"/>
              <a:t>txt</a:t>
            </a:r>
            <a:r>
              <a:rPr lang="fr-FR" sz="16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691110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Filesystem operations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90226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os.path.join</a:t>
            </a:r>
            <a:r>
              <a:rPr lang="fr-FR" sz="1600" dirty="0"/>
              <a:t>('/home/</a:t>
            </a:r>
            <a:r>
              <a:rPr lang="fr-FR" sz="1600" dirty="0" err="1"/>
              <a:t>chrales</a:t>
            </a:r>
            <a:r>
              <a:rPr lang="fr-FR" sz="1600" dirty="0"/>
              <a:t>', '</a:t>
            </a:r>
            <a:r>
              <a:rPr lang="fr-FR" sz="1600" dirty="0" err="1"/>
              <a:t>Work</a:t>
            </a:r>
            <a:r>
              <a:rPr lang="fr-FR" sz="1600" dirty="0"/>
              <a:t>', 'python-3-beginner', '</a:t>
            </a:r>
            <a:r>
              <a:rPr lang="fr-FR" sz="1600" dirty="0" err="1"/>
              <a:t>README.md</a:t>
            </a:r>
            <a:r>
              <a:rPr lang="fr-FR" sz="1600" dirty="0"/>
              <a:t>')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44506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Join path components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61F5BA8-508D-0A4E-87BB-BB98955E6F8A}"/>
              </a:ext>
            </a:extLst>
          </p:cNvPr>
          <p:cNvSpPr>
            <a:spLocks noGrp="1"/>
          </p:cNvSpPr>
          <p:nvPr/>
        </p:nvSpPr>
        <p:spPr>
          <a:xfrm>
            <a:off x="2286000" y="2516207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'/home/</a:t>
            </a:r>
            <a:r>
              <a:rPr lang="en" sz="1600" dirty="0" err="1"/>
              <a:t>chrales</a:t>
            </a:r>
            <a:r>
              <a:rPr lang="en" sz="1600" dirty="0"/>
              <a:t>/Work/python-3-beginner/</a:t>
            </a:r>
            <a:r>
              <a:rPr lang="en" sz="1600" dirty="0" err="1"/>
              <a:t>README.md</a:t>
            </a:r>
            <a:r>
              <a:rPr lang="en" sz="1600" dirty="0"/>
              <a:t>'</a:t>
            </a:r>
            <a:endParaRPr lang="fr-FR" sz="1600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7FD207F-65EF-BD4D-8E37-EFF456334790}"/>
              </a:ext>
            </a:extLst>
          </p:cNvPr>
          <p:cNvSpPr>
            <a:spLocks noGrp="1"/>
          </p:cNvSpPr>
          <p:nvPr/>
        </p:nvSpPr>
        <p:spPr>
          <a:xfrm>
            <a:off x="2286000" y="3805653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os.path.realpath</a:t>
            </a:r>
            <a:r>
              <a:rPr lang="fr-FR" sz="1600" dirty="0"/>
              <a:t>('../python-3-beginner/</a:t>
            </a:r>
            <a:r>
              <a:rPr lang="fr-FR" sz="1600" dirty="0" err="1"/>
              <a:t>README.md</a:t>
            </a:r>
            <a:r>
              <a:rPr lang="fr-FR" sz="1600" dirty="0"/>
              <a:t>')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3D81C53-669C-3E44-B84D-D0F9BE0B828E}"/>
              </a:ext>
            </a:extLst>
          </p:cNvPr>
          <p:cNvSpPr txBox="1">
            <a:spLocks/>
          </p:cNvSpPr>
          <p:nvPr/>
        </p:nvSpPr>
        <p:spPr>
          <a:xfrm>
            <a:off x="603882" y="3348453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the absolute canonical path (resolve </a:t>
            </a:r>
            <a:r>
              <a:rPr lang="en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symlinks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, relative paths)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744FFB8-F052-1A48-9E55-62FAEEFAD6A1}"/>
              </a:ext>
            </a:extLst>
          </p:cNvPr>
          <p:cNvSpPr>
            <a:spLocks noGrp="1"/>
          </p:cNvSpPr>
          <p:nvPr/>
        </p:nvSpPr>
        <p:spPr>
          <a:xfrm>
            <a:off x="2286000" y="4419600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'/home/</a:t>
            </a:r>
            <a:r>
              <a:rPr lang="en" sz="1600" dirty="0" err="1"/>
              <a:t>chrales</a:t>
            </a:r>
            <a:r>
              <a:rPr lang="en" sz="1600" dirty="0"/>
              <a:t>/Work/python-3-beginner/</a:t>
            </a:r>
            <a:r>
              <a:rPr lang="en" sz="1600" dirty="0" err="1"/>
              <a:t>README.md</a:t>
            </a:r>
            <a:r>
              <a:rPr lang="en" sz="1600" dirty="0"/>
              <a:t>'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93641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4401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with open('</a:t>
            </a:r>
            <a:r>
              <a:rPr lang="en" dirty="0" err="1"/>
              <a:t>hello.txt</a:t>
            </a:r>
            <a:r>
              <a:rPr lang="en" dirty="0"/>
              <a:t>', 'w') as f:</a:t>
            </a:r>
          </a:p>
          <a:p>
            <a:r>
              <a:rPr lang="en" dirty="0"/>
              <a:t>  </a:t>
            </a:r>
            <a:r>
              <a:rPr lang="en" dirty="0" err="1"/>
              <a:t>f.write</a:t>
            </a:r>
            <a:r>
              <a:rPr lang="en" dirty="0"/>
              <a:t>('Hello World!')</a:t>
            </a:r>
          </a:p>
          <a:p>
            <a:endParaRPr lang="en" dirty="0"/>
          </a:p>
          <a:p>
            <a:r>
              <a:rPr lang="en" dirty="0"/>
              <a:t>with open('</a:t>
            </a:r>
            <a:r>
              <a:rPr lang="en" dirty="0" err="1"/>
              <a:t>hello.txt</a:t>
            </a:r>
            <a:r>
              <a:rPr lang="en" dirty="0"/>
              <a:t>') as f:</a:t>
            </a:r>
          </a:p>
          <a:p>
            <a:r>
              <a:rPr lang="en" dirty="0"/>
              <a:t>  print(</a:t>
            </a:r>
            <a:r>
              <a:rPr lang="en" dirty="0" err="1"/>
              <a:t>f.read</a:t>
            </a:r>
            <a:r>
              <a:rPr lang="en" dirty="0"/>
              <a:t>())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1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Hello World!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652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6CFBF3-E512-44E1-B616-94E3834B1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00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/>
              <a:t>Regular expressions: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fr-FR" dirty="0"/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1297007"/>
            <a:ext cx="9297574" cy="53179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import </a:t>
            </a:r>
            <a:r>
              <a:rPr lang="fr-FR" sz="1600" dirty="0" err="1"/>
              <a:t>re</a:t>
            </a:r>
            <a:endParaRPr lang="fr-FR" sz="160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C755880-56B4-C54B-AD51-3713396A77E8}"/>
              </a:ext>
            </a:extLst>
          </p:cNvPr>
          <p:cNvSpPr txBox="1">
            <a:spLocks/>
          </p:cNvSpPr>
          <p:nvPr/>
        </p:nvSpPr>
        <p:spPr>
          <a:xfrm>
            <a:off x="603883" y="2048738"/>
            <a:ext cx="10805163" cy="2441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The built-in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module provides regular expression matching operations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Find out more about the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module in </a:t>
            </a: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endParaRPr lang="en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Learn about regular expressions at </a:t>
            </a:r>
            <a:r>
              <a:rPr lang="fr-FR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https://regexone.com</a:t>
            </a:r>
            <a:endParaRPr lang="fr-FR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Play </a:t>
            </a:r>
            <a:r>
              <a:rPr lang="fr-FR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 expressions </a:t>
            </a:r>
            <a:r>
              <a:rPr lang="fr-FR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crosswords</a:t>
            </a: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fr-FR" sz="220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https://regexcrossword.com</a:t>
            </a:r>
            <a:endParaRPr lang="fr-FR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Test and </a:t>
            </a:r>
            <a:r>
              <a:rPr lang="fr-FR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 expressions at </a:t>
            </a:r>
            <a:r>
              <a:rPr lang="fr-FR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https://regex101.com</a:t>
            </a:r>
            <a:endParaRPr lang="fr-FR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65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/>
              <a:t>Regular expressions: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fr-FR" dirty="0"/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1905000"/>
            <a:ext cx="9297574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m = </a:t>
            </a:r>
            <a:r>
              <a:rPr lang="fr-FR" sz="1600" dirty="0" err="1"/>
              <a:t>re.match</a:t>
            </a:r>
            <a:r>
              <a:rPr lang="fr-FR" sz="1600" dirty="0"/>
              <a:t>(</a:t>
            </a:r>
            <a:r>
              <a:rPr lang="fr-FR" sz="1600" dirty="0" err="1"/>
              <a:t>r'a+b</a:t>
            </a:r>
            <a:r>
              <a:rPr lang="fr-FR" sz="1600" dirty="0"/>
              <a:t>', '</a:t>
            </a:r>
            <a:r>
              <a:rPr lang="fr-FR" sz="1600" dirty="0" err="1"/>
              <a:t>aaaab</a:t>
            </a:r>
            <a:r>
              <a:rPr lang="fr-FR" sz="1600" dirty="0"/>
              <a:t>')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(m)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144506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Match a regex in a string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970840-F7B6-384A-B5DF-179C3437B9E0}"/>
              </a:ext>
            </a:extLst>
          </p:cNvPr>
          <p:cNvSpPr>
            <a:spLocks noGrp="1"/>
          </p:cNvSpPr>
          <p:nvPr/>
        </p:nvSpPr>
        <p:spPr>
          <a:xfrm>
            <a:off x="2209800" y="2819400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&lt;</a:t>
            </a:r>
            <a:r>
              <a:rPr lang="en" sz="1600" dirty="0" err="1"/>
              <a:t>re.Match</a:t>
            </a:r>
            <a:r>
              <a:rPr lang="en" sz="1600" dirty="0"/>
              <a:t> object; span=(0, 5), match='</a:t>
            </a:r>
            <a:r>
              <a:rPr lang="en" sz="1600" dirty="0" err="1"/>
              <a:t>aaaab</a:t>
            </a:r>
            <a:r>
              <a:rPr lang="en" sz="1600" dirty="0"/>
              <a:t>'&gt;</a:t>
            </a:r>
            <a:endParaRPr lang="fr-FR" sz="16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EBFC3DB-A963-4E4E-B598-78426FB63508}"/>
              </a:ext>
            </a:extLst>
          </p:cNvPr>
          <p:cNvSpPr>
            <a:spLocks noGrp="1"/>
          </p:cNvSpPr>
          <p:nvPr/>
        </p:nvSpPr>
        <p:spPr>
          <a:xfrm>
            <a:off x="2209800" y="3505201"/>
            <a:ext cx="9297574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m = </a:t>
            </a:r>
            <a:r>
              <a:rPr lang="fr-FR" sz="1600" dirty="0" err="1"/>
              <a:t>re.match</a:t>
            </a:r>
            <a:r>
              <a:rPr lang="fr-FR" sz="1600" dirty="0"/>
              <a:t>(</a:t>
            </a:r>
            <a:r>
              <a:rPr lang="fr-FR" sz="1600" dirty="0" err="1"/>
              <a:t>r'a+b</a:t>
            </a:r>
            <a:r>
              <a:rPr lang="fr-FR" sz="1600" dirty="0"/>
              <a:t>', 'baba')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(m)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150CE57-2548-7A48-B438-1B48129B7068}"/>
              </a:ext>
            </a:extLst>
          </p:cNvPr>
          <p:cNvSpPr>
            <a:spLocks noGrp="1"/>
          </p:cNvSpPr>
          <p:nvPr/>
        </p:nvSpPr>
        <p:spPr>
          <a:xfrm>
            <a:off x="2209800" y="4419601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None</a:t>
            </a:r>
            <a:endParaRPr lang="fr-FR" sz="1600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D92E0E2-D82C-B441-9F9F-1E45ABE2B8A0}"/>
              </a:ext>
            </a:extLst>
          </p:cNvPr>
          <p:cNvSpPr>
            <a:spLocks noGrp="1"/>
          </p:cNvSpPr>
          <p:nvPr/>
        </p:nvSpPr>
        <p:spPr>
          <a:xfrm>
            <a:off x="2209800" y="5060214"/>
            <a:ext cx="9297574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m = </a:t>
            </a:r>
            <a:r>
              <a:rPr lang="fr-FR" sz="1600" dirty="0" err="1"/>
              <a:t>re.search</a:t>
            </a:r>
            <a:r>
              <a:rPr lang="fr-FR" sz="1600" dirty="0"/>
              <a:t>(</a:t>
            </a:r>
            <a:r>
              <a:rPr lang="fr-FR" sz="1600" dirty="0" err="1"/>
              <a:t>r'a+b</a:t>
            </a:r>
            <a:r>
              <a:rPr lang="fr-FR" sz="1600" dirty="0"/>
              <a:t>', 'baba')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(m)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0BB1831-6780-7042-928A-EBEFDF16F14F}"/>
              </a:ext>
            </a:extLst>
          </p:cNvPr>
          <p:cNvSpPr>
            <a:spLocks noGrp="1"/>
          </p:cNvSpPr>
          <p:nvPr/>
        </p:nvSpPr>
        <p:spPr>
          <a:xfrm>
            <a:off x="2209800" y="5974614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&lt;</a:t>
            </a:r>
            <a:r>
              <a:rPr lang="en" sz="1600" dirty="0" err="1"/>
              <a:t>re.Match</a:t>
            </a:r>
            <a:r>
              <a:rPr lang="en" sz="1600" dirty="0"/>
              <a:t> object; span=(1, 3), match='ab'&gt;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09997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/>
              <a:t>Regular expressions: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fr-FR" dirty="0"/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19050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re.sub</a:t>
            </a:r>
            <a:r>
              <a:rPr lang="fr-FR" sz="1600" dirty="0"/>
              <a:t>(</a:t>
            </a:r>
            <a:r>
              <a:rPr lang="fr-FR" sz="1600" dirty="0" err="1"/>
              <a:t>r'a</a:t>
            </a:r>
            <a:r>
              <a:rPr lang="fr-FR" sz="1600" dirty="0"/>
              <a:t>+', 'a', '</a:t>
            </a:r>
            <a:r>
              <a:rPr lang="fr-FR" sz="1600" dirty="0" err="1"/>
              <a:t>aaaaa</a:t>
            </a:r>
            <a:r>
              <a:rPr lang="fr-FR" sz="1600" dirty="0"/>
              <a:t>-</a:t>
            </a:r>
            <a:r>
              <a:rPr lang="fr-FR" sz="1600" dirty="0" err="1"/>
              <a:t>aaa</a:t>
            </a:r>
            <a:r>
              <a:rPr lang="fr-FR" sz="1600" dirty="0"/>
              <a:t>-</a:t>
            </a:r>
            <a:r>
              <a:rPr lang="fr-FR" sz="1600" dirty="0" err="1"/>
              <a:t>aaaaaa</a:t>
            </a:r>
            <a:r>
              <a:rPr lang="fr-FR" sz="1600" dirty="0"/>
              <a:t>-a-</a:t>
            </a:r>
            <a:r>
              <a:rPr lang="fr-FR" sz="1600" dirty="0" err="1"/>
              <a:t>bbb</a:t>
            </a:r>
            <a:r>
              <a:rPr lang="fr-FR" sz="1600" dirty="0"/>
              <a:t>')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144506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Replace ("substitute") occurrences of a regex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970840-F7B6-384A-B5DF-179C3437B9E0}"/>
              </a:ext>
            </a:extLst>
          </p:cNvPr>
          <p:cNvSpPr>
            <a:spLocks noGrp="1"/>
          </p:cNvSpPr>
          <p:nvPr/>
        </p:nvSpPr>
        <p:spPr>
          <a:xfrm>
            <a:off x="2209800" y="2514600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'a-a-a-a-</a:t>
            </a:r>
            <a:r>
              <a:rPr lang="fr-FR" sz="1600" dirty="0" err="1"/>
              <a:t>bbb</a:t>
            </a:r>
            <a:r>
              <a:rPr lang="fr-FR" sz="1600" dirty="0"/>
              <a:t>'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2551DD2-F420-6042-9053-E6F4C2F9C749}"/>
              </a:ext>
            </a:extLst>
          </p:cNvPr>
          <p:cNvSpPr>
            <a:spLocks noGrp="1"/>
          </p:cNvSpPr>
          <p:nvPr/>
        </p:nvSpPr>
        <p:spPr>
          <a:xfrm>
            <a:off x="2209800" y="3169386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re.sub</a:t>
            </a:r>
            <a:r>
              <a:rPr lang="fr-FR" sz="1600" dirty="0"/>
              <a:t>(r'\D', '', '(460)190-2235')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E8ECF73-5FCF-334B-B95D-80948C2DC7F9}"/>
              </a:ext>
            </a:extLst>
          </p:cNvPr>
          <p:cNvSpPr>
            <a:spLocks noGrp="1"/>
          </p:cNvSpPr>
          <p:nvPr/>
        </p:nvSpPr>
        <p:spPr>
          <a:xfrm>
            <a:off x="2209800" y="3778986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'4601902235'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2FDDCFA-779E-5744-BC39-63486783B60C}"/>
              </a:ext>
            </a:extLst>
          </p:cNvPr>
          <p:cNvSpPr>
            <a:spLocks noGrp="1"/>
          </p:cNvSpPr>
          <p:nvPr/>
        </p:nvSpPr>
        <p:spPr>
          <a:xfrm>
            <a:off x="2209800" y="4954607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re.split</a:t>
            </a:r>
            <a:r>
              <a:rPr lang="fr-FR" sz="1600" dirty="0"/>
              <a:t>(r'[-_/]', 'hello-world/</a:t>
            </a:r>
            <a:r>
              <a:rPr lang="fr-FR" sz="1600" dirty="0" err="1"/>
              <a:t>python_rocks</a:t>
            </a:r>
            <a:r>
              <a:rPr lang="fr-FR" sz="1600" dirty="0"/>
              <a:t>')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165092F3-FED8-F546-ACE2-C2FA965AE3F4}"/>
              </a:ext>
            </a:extLst>
          </p:cNvPr>
          <p:cNvSpPr txBox="1">
            <a:spLocks/>
          </p:cNvSpPr>
          <p:nvPr/>
        </p:nvSpPr>
        <p:spPr>
          <a:xfrm>
            <a:off x="603882" y="4494667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Split a string using a regular expression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7BBC5D7B-7372-A541-9114-BA335BAC6E17}"/>
              </a:ext>
            </a:extLst>
          </p:cNvPr>
          <p:cNvSpPr>
            <a:spLocks noGrp="1"/>
          </p:cNvSpPr>
          <p:nvPr/>
        </p:nvSpPr>
        <p:spPr>
          <a:xfrm>
            <a:off x="2209800" y="5564207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['hello', 'world', 'python', 'rocks']</a:t>
            </a:r>
          </a:p>
        </p:txBody>
      </p:sp>
    </p:spTree>
    <p:extLst>
      <p:ext uri="{BB962C8B-B14F-4D97-AF65-F5344CB8AC3E}">
        <p14:creationId xmlns:p14="http://schemas.microsoft.com/office/powerpoint/2010/main" val="3812498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data to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base64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1445060"/>
            <a:ext cx="10805163" cy="3662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Base-64 is a text-only encoding that can be used to encode any binary data to 64 "safe" characters: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A-Z uppercase:	26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a-z lowercase: 	26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0-9 digits:	10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+ and /:		2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This encoding is useful for sending binary data over the network (e.g. by email) where unexpected character re-interpretation can occur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Often used to transfer cryptographic keys and certificates</a:t>
            </a:r>
          </a:p>
        </p:txBody>
      </p:sp>
    </p:spTree>
    <p:extLst>
      <p:ext uri="{BB962C8B-B14F-4D97-AF65-F5344CB8AC3E}">
        <p14:creationId xmlns:p14="http://schemas.microsoft.com/office/powerpoint/2010/main" val="1981784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Encoding</a:t>
            </a:r>
            <a:r>
              <a:rPr lang="fr-FR" dirty="0"/>
              <a:t> and </a:t>
            </a:r>
            <a:r>
              <a:rPr lang="fr-FR" dirty="0" err="1"/>
              <a:t>decoding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base64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2288740"/>
            <a:ext cx="9297574" cy="5600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base64.b64encode(</a:t>
            </a:r>
            <a:r>
              <a:rPr lang="fr-FR" dirty="0" err="1"/>
              <a:t>b'Hello</a:t>
            </a:r>
            <a:r>
              <a:rPr lang="fr-FR" dirty="0"/>
              <a:t> World')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18288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Encode binary data to base64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970840-F7B6-384A-B5DF-179C3437B9E0}"/>
              </a:ext>
            </a:extLst>
          </p:cNvPr>
          <p:cNvSpPr>
            <a:spLocks noGrp="1"/>
          </p:cNvSpPr>
          <p:nvPr/>
        </p:nvSpPr>
        <p:spPr>
          <a:xfrm>
            <a:off x="2209800" y="2898340"/>
            <a:ext cx="9297574" cy="55685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b'SGVsbG8gV29ybGQh'</a:t>
            </a:r>
            <a:endParaRPr lang="en" sz="1600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62EAC0B-24D1-5840-873B-7DC8B8E7E7DD}"/>
              </a:ext>
            </a:extLst>
          </p:cNvPr>
          <p:cNvSpPr>
            <a:spLocks noGrp="1"/>
          </p:cNvSpPr>
          <p:nvPr/>
        </p:nvSpPr>
        <p:spPr>
          <a:xfrm>
            <a:off x="2209800" y="4350774"/>
            <a:ext cx="9297574" cy="5600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base64.b64decode(b'SGVsbG8gV29ybGQh')</a:t>
            </a:r>
            <a:endParaRPr lang="en" sz="1600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3508EA1E-024B-CC4D-A90E-840117389646}"/>
              </a:ext>
            </a:extLst>
          </p:cNvPr>
          <p:cNvSpPr txBox="1">
            <a:spLocks/>
          </p:cNvSpPr>
          <p:nvPr/>
        </p:nvSpPr>
        <p:spPr>
          <a:xfrm>
            <a:off x="603882" y="389083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Encode base64 to binary data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8EC7FFF-9C7C-C04A-94EC-A8A6616BF365}"/>
              </a:ext>
            </a:extLst>
          </p:cNvPr>
          <p:cNvSpPr>
            <a:spLocks noGrp="1"/>
          </p:cNvSpPr>
          <p:nvPr/>
        </p:nvSpPr>
        <p:spPr>
          <a:xfrm>
            <a:off x="2209800" y="4960374"/>
            <a:ext cx="9297574" cy="55685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 err="1"/>
              <a:t>b'Hello</a:t>
            </a:r>
            <a:r>
              <a:rPr lang="en" sz="1600" dirty="0"/>
              <a:t> World!'</a:t>
            </a:r>
          </a:p>
        </p:txBody>
      </p:sp>
    </p:spTree>
    <p:extLst>
      <p:ext uri="{BB962C8B-B14F-4D97-AF65-F5344CB8AC3E}">
        <p14:creationId xmlns:p14="http://schemas.microsoft.com/office/powerpoint/2010/main" val="10297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8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/>
              <a:t>Math </a:t>
            </a:r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2669741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math.pi</a:t>
            </a:r>
            <a:endParaRPr lang="fr-FR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22098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Math constants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970840-F7B6-384A-B5DF-179C3437B9E0}"/>
              </a:ext>
            </a:extLst>
          </p:cNvPr>
          <p:cNvSpPr>
            <a:spLocks noGrp="1"/>
          </p:cNvSpPr>
          <p:nvPr/>
        </p:nvSpPr>
        <p:spPr>
          <a:xfrm>
            <a:off x="2209800" y="3303622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3.141592653589793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70996E8-2DA5-5144-BD54-E752DC4E1CEE}"/>
              </a:ext>
            </a:extLst>
          </p:cNvPr>
          <p:cNvSpPr>
            <a:spLocks noGrp="1"/>
          </p:cNvSpPr>
          <p:nvPr/>
        </p:nvSpPr>
        <p:spPr>
          <a:xfrm>
            <a:off x="2209800" y="1436640"/>
            <a:ext cx="9297574" cy="5600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import math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B52E241-09B0-BB41-83FA-B4F54FF4DB49}"/>
              </a:ext>
            </a:extLst>
          </p:cNvPr>
          <p:cNvSpPr>
            <a:spLocks noGrp="1"/>
          </p:cNvSpPr>
          <p:nvPr/>
        </p:nvSpPr>
        <p:spPr>
          <a:xfrm>
            <a:off x="2209800" y="3962400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math.e</a:t>
            </a:r>
            <a:endParaRPr lang="fr-FR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82BF441-AF8D-EA47-88A4-42B9E6BB4997}"/>
              </a:ext>
            </a:extLst>
          </p:cNvPr>
          <p:cNvSpPr>
            <a:spLocks noGrp="1"/>
          </p:cNvSpPr>
          <p:nvPr/>
        </p:nvSpPr>
        <p:spPr>
          <a:xfrm>
            <a:off x="2209800" y="4616629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2.718281828459045</a:t>
            </a:r>
            <a:endParaRPr lang="en" sz="1600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18E98826-245A-004D-A64B-46F6EF61DE72}"/>
              </a:ext>
            </a:extLst>
          </p:cNvPr>
          <p:cNvSpPr>
            <a:spLocks noGrp="1"/>
          </p:cNvSpPr>
          <p:nvPr/>
        </p:nvSpPr>
        <p:spPr>
          <a:xfrm>
            <a:off x="2209800" y="5259011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math.tau</a:t>
            </a:r>
            <a:endParaRPr lang="fr-FR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1DCFCF40-C58E-564D-82A4-D70E03287DA2}"/>
              </a:ext>
            </a:extLst>
          </p:cNvPr>
          <p:cNvSpPr>
            <a:spLocks noGrp="1"/>
          </p:cNvSpPr>
          <p:nvPr/>
        </p:nvSpPr>
        <p:spPr>
          <a:xfrm>
            <a:off x="2209800" y="591324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6.283185307179586</a:t>
            </a:r>
          </a:p>
        </p:txBody>
      </p:sp>
    </p:spTree>
    <p:extLst>
      <p:ext uri="{BB962C8B-B14F-4D97-AF65-F5344CB8AC3E}">
        <p14:creationId xmlns:p14="http://schemas.microsoft.com/office/powerpoint/2010/main" val="2788192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/>
              <a:t>Math </a:t>
            </a:r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2060141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math.nan</a:t>
            </a:r>
            <a:endParaRPr lang="fr-FR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1600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Sentinel values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970840-F7B6-384A-B5DF-179C3437B9E0}"/>
              </a:ext>
            </a:extLst>
          </p:cNvPr>
          <p:cNvSpPr>
            <a:spLocks noGrp="1"/>
          </p:cNvSpPr>
          <p:nvPr/>
        </p:nvSpPr>
        <p:spPr>
          <a:xfrm>
            <a:off x="2209800" y="2694022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nan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B52E241-09B0-BB41-83FA-B4F54FF4DB49}"/>
              </a:ext>
            </a:extLst>
          </p:cNvPr>
          <p:cNvSpPr>
            <a:spLocks noGrp="1"/>
          </p:cNvSpPr>
          <p:nvPr/>
        </p:nvSpPr>
        <p:spPr>
          <a:xfrm>
            <a:off x="2209800" y="3352800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math.inf</a:t>
            </a:r>
            <a:endParaRPr lang="fr-FR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82BF441-AF8D-EA47-88A4-42B9E6BB4997}"/>
              </a:ext>
            </a:extLst>
          </p:cNvPr>
          <p:cNvSpPr>
            <a:spLocks noGrp="1"/>
          </p:cNvSpPr>
          <p:nvPr/>
        </p:nvSpPr>
        <p:spPr>
          <a:xfrm>
            <a:off x="2209800" y="4007029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inf</a:t>
            </a:r>
            <a:endParaRPr lang="en" sz="1600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18E98826-245A-004D-A64B-46F6EF61DE72}"/>
              </a:ext>
            </a:extLst>
          </p:cNvPr>
          <p:cNvSpPr>
            <a:spLocks noGrp="1"/>
          </p:cNvSpPr>
          <p:nvPr/>
        </p:nvSpPr>
        <p:spPr>
          <a:xfrm>
            <a:off x="2209800" y="4649411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-</a:t>
            </a:r>
            <a:r>
              <a:rPr lang="fr-FR" dirty="0" err="1"/>
              <a:t>math.inf</a:t>
            </a:r>
            <a:endParaRPr lang="fr-FR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1DCFCF40-C58E-564D-82A4-D70E03287DA2}"/>
              </a:ext>
            </a:extLst>
          </p:cNvPr>
          <p:cNvSpPr>
            <a:spLocks noGrp="1"/>
          </p:cNvSpPr>
          <p:nvPr/>
        </p:nvSpPr>
        <p:spPr>
          <a:xfrm>
            <a:off x="2209800" y="530364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-</a:t>
            </a:r>
            <a:r>
              <a:rPr lang="en" sz="1600" dirty="0" err="1"/>
              <a:t>inf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2568309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/>
              <a:t>Math </a:t>
            </a:r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1907741"/>
            <a:ext cx="9297574" cy="60686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math.radians</a:t>
            </a:r>
            <a:r>
              <a:rPr lang="fr-FR" dirty="0"/>
              <a:t>(180)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14478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Convert from degrees to radians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970840-F7B6-384A-B5DF-179C3437B9E0}"/>
              </a:ext>
            </a:extLst>
          </p:cNvPr>
          <p:cNvSpPr>
            <a:spLocks noGrp="1"/>
          </p:cNvSpPr>
          <p:nvPr/>
        </p:nvSpPr>
        <p:spPr>
          <a:xfrm>
            <a:off x="2209800" y="2579338"/>
            <a:ext cx="9297574" cy="544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3.141592653589793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B8A3AD3-CCD0-EF42-9C67-B52BF2381646}"/>
              </a:ext>
            </a:extLst>
          </p:cNvPr>
          <p:cNvSpPr>
            <a:spLocks noGrp="1"/>
          </p:cNvSpPr>
          <p:nvPr/>
        </p:nvSpPr>
        <p:spPr>
          <a:xfrm>
            <a:off x="2209800" y="3276600"/>
            <a:ext cx="9297574" cy="60686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math.degrees</a:t>
            </a:r>
            <a:r>
              <a:rPr lang="fr-FR" dirty="0"/>
              <a:t>(</a:t>
            </a:r>
            <a:r>
              <a:rPr lang="fr-FR" dirty="0" err="1"/>
              <a:t>math.pi</a:t>
            </a:r>
            <a:r>
              <a:rPr lang="fr-FR" dirty="0"/>
              <a:t> / 4)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58F05E3-BD8F-1F4F-968B-95E83088AB3C}"/>
              </a:ext>
            </a:extLst>
          </p:cNvPr>
          <p:cNvSpPr>
            <a:spLocks noGrp="1"/>
          </p:cNvSpPr>
          <p:nvPr/>
        </p:nvSpPr>
        <p:spPr>
          <a:xfrm>
            <a:off x="2209800" y="3950938"/>
            <a:ext cx="9297574" cy="544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45.0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B699C59-1A86-ED4F-9690-8498CADEDFE7}"/>
              </a:ext>
            </a:extLst>
          </p:cNvPr>
          <p:cNvSpPr>
            <a:spLocks noGrp="1"/>
          </p:cNvSpPr>
          <p:nvPr/>
        </p:nvSpPr>
        <p:spPr>
          <a:xfrm>
            <a:off x="2209800" y="5071647"/>
            <a:ext cx="9297574" cy="60686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math.cos</a:t>
            </a:r>
            <a:r>
              <a:rPr lang="fr-FR" dirty="0"/>
              <a:t>(</a:t>
            </a:r>
            <a:r>
              <a:rPr lang="fr-FR" dirty="0" err="1"/>
              <a:t>math.pi</a:t>
            </a:r>
            <a:r>
              <a:rPr lang="fr-FR" dirty="0"/>
              <a:t> / 3)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879C9E76-7744-AE40-BAD4-ACFF3816A6E0}"/>
              </a:ext>
            </a:extLst>
          </p:cNvPr>
          <p:cNvSpPr txBox="1">
            <a:spLocks/>
          </p:cNvSpPr>
          <p:nvPr/>
        </p:nvSpPr>
        <p:spPr>
          <a:xfrm>
            <a:off x="603882" y="461170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Use trigonometric functions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E951F703-4C32-E241-965E-A30CFD8EEA5F}"/>
              </a:ext>
            </a:extLst>
          </p:cNvPr>
          <p:cNvSpPr>
            <a:spLocks noGrp="1"/>
          </p:cNvSpPr>
          <p:nvPr/>
        </p:nvSpPr>
        <p:spPr>
          <a:xfrm>
            <a:off x="2209800" y="5743244"/>
            <a:ext cx="9297574" cy="544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75002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/>
              <a:t>Math </a:t>
            </a:r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1907741"/>
            <a:ext cx="9297574" cy="289285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math.log</a:t>
            </a:r>
            <a:r>
              <a:rPr lang="fr-FR" dirty="0"/>
              <a:t>(2)         </a:t>
            </a:r>
            <a:r>
              <a:rPr lang="fr-FR" i="1" dirty="0"/>
              <a:t># </a:t>
            </a:r>
            <a:r>
              <a:rPr lang="fr-FR" i="1" dirty="0" err="1"/>
              <a:t>natural</a:t>
            </a:r>
            <a:r>
              <a:rPr lang="fr-FR" i="1" dirty="0"/>
              <a:t> </a:t>
            </a:r>
            <a:r>
              <a:rPr lang="fr-FR" i="1" dirty="0" err="1"/>
              <a:t>logarithm</a:t>
            </a:r>
            <a:endParaRPr lang="fr-FR" i="1" dirty="0"/>
          </a:p>
          <a:p>
            <a:r>
              <a:rPr lang="fr-FR" dirty="0"/>
              <a:t>math.log10(100)     </a:t>
            </a:r>
            <a:r>
              <a:rPr lang="fr-FR" i="1" dirty="0"/>
              <a:t># base 10 </a:t>
            </a:r>
            <a:r>
              <a:rPr lang="fr-FR" i="1" dirty="0" err="1"/>
              <a:t>logarithm</a:t>
            </a:r>
            <a:endParaRPr lang="fr-FR" i="1" dirty="0"/>
          </a:p>
          <a:p>
            <a:r>
              <a:rPr lang="fr-FR" dirty="0"/>
              <a:t>math.log2(1024)     </a:t>
            </a:r>
            <a:r>
              <a:rPr lang="fr-FR" i="1" dirty="0"/>
              <a:t># base 2 </a:t>
            </a:r>
            <a:r>
              <a:rPr lang="fr-FR" i="1" dirty="0" err="1"/>
              <a:t>logarithm</a:t>
            </a:r>
            <a:endParaRPr lang="fr-FR" i="1" dirty="0"/>
          </a:p>
          <a:p>
            <a:endParaRPr lang="fr-FR" dirty="0"/>
          </a:p>
          <a:p>
            <a:r>
              <a:rPr lang="fr-FR" dirty="0" err="1"/>
              <a:t>math.acos</a:t>
            </a:r>
            <a:r>
              <a:rPr lang="fr-FR" dirty="0"/>
              <a:t>(0.707)    </a:t>
            </a:r>
            <a:r>
              <a:rPr lang="fr-FR" i="1" dirty="0"/>
              <a:t># Inverse </a:t>
            </a:r>
            <a:r>
              <a:rPr lang="fr-FR" i="1" dirty="0" err="1"/>
              <a:t>cosine</a:t>
            </a:r>
            <a:endParaRPr lang="fr-FR" i="1" dirty="0"/>
          </a:p>
          <a:p>
            <a:r>
              <a:rPr lang="fr-FR" dirty="0" err="1"/>
              <a:t>math.tanh</a:t>
            </a:r>
            <a:r>
              <a:rPr lang="fr-FR" dirty="0"/>
              <a:t>(1)        </a:t>
            </a:r>
            <a:r>
              <a:rPr lang="fr-FR" i="1" dirty="0"/>
              <a:t># </a:t>
            </a:r>
            <a:r>
              <a:rPr lang="fr-FR" i="1" dirty="0" err="1"/>
              <a:t>Hyperbolic</a:t>
            </a:r>
            <a:r>
              <a:rPr lang="fr-FR" i="1" dirty="0"/>
              <a:t> tangent</a:t>
            </a:r>
          </a:p>
          <a:p>
            <a:endParaRPr lang="fr-FR" dirty="0"/>
          </a:p>
          <a:p>
            <a:r>
              <a:rPr lang="fr-FR" dirty="0" err="1"/>
              <a:t>math.gcd</a:t>
            </a:r>
            <a:r>
              <a:rPr lang="fr-FR" dirty="0"/>
              <a:t>(16, 642)   </a:t>
            </a:r>
            <a:r>
              <a:rPr lang="fr-FR" i="1" dirty="0"/>
              <a:t># </a:t>
            </a:r>
            <a:r>
              <a:rPr lang="fr-FR" i="1" dirty="0" err="1"/>
              <a:t>Greatest</a:t>
            </a:r>
            <a:r>
              <a:rPr lang="fr-FR" i="1" dirty="0"/>
              <a:t> </a:t>
            </a:r>
            <a:r>
              <a:rPr lang="fr-FR" i="1" dirty="0" err="1"/>
              <a:t>common</a:t>
            </a:r>
            <a:r>
              <a:rPr lang="fr-FR" i="1" dirty="0"/>
              <a:t> </a:t>
            </a:r>
            <a:r>
              <a:rPr lang="fr-FR" i="1" dirty="0" err="1"/>
              <a:t>divisor</a:t>
            </a:r>
            <a:endParaRPr lang="fr-FR" i="1" dirty="0"/>
          </a:p>
          <a:p>
            <a:r>
              <a:rPr lang="fr-FR" dirty="0" err="1"/>
              <a:t>math.hypot</a:t>
            </a:r>
            <a:r>
              <a:rPr lang="fr-FR" dirty="0"/>
              <a:t>(3, 4)    </a:t>
            </a:r>
            <a:r>
              <a:rPr lang="fr-FR" i="1" dirty="0"/>
              <a:t># </a:t>
            </a:r>
            <a:r>
              <a:rPr lang="fr-FR" i="1" dirty="0" err="1"/>
              <a:t>Hypothenuse</a:t>
            </a:r>
            <a:r>
              <a:rPr lang="fr-FR" i="1" dirty="0"/>
              <a:t> (</a:t>
            </a:r>
            <a:r>
              <a:rPr lang="fr-FR" i="1" dirty="0" err="1"/>
              <a:t>Pythagoras</a:t>
            </a:r>
            <a:r>
              <a:rPr lang="fr-FR" i="1" dirty="0"/>
              <a:t> </a:t>
            </a:r>
            <a:r>
              <a:rPr lang="fr-FR" i="1" dirty="0" err="1"/>
              <a:t>theorem</a:t>
            </a:r>
            <a:r>
              <a:rPr lang="fr-FR" i="1" dirty="0"/>
              <a:t>)</a:t>
            </a:r>
            <a:endParaRPr lang="fr-FR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14478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More math functions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CD43376-5D98-1945-94E9-D308B43FA52A}"/>
              </a:ext>
            </a:extLst>
          </p:cNvPr>
          <p:cNvSpPr txBox="1">
            <a:spLocks/>
          </p:cNvSpPr>
          <p:nvPr/>
        </p:nvSpPr>
        <p:spPr>
          <a:xfrm>
            <a:off x="603881" y="5069295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 the list of math functions in </a:t>
            </a: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endParaRPr lang="en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13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2768452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random.random</a:t>
            </a:r>
            <a:r>
              <a:rPr lang="fr-FR" dirty="0"/>
              <a:t>()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2308511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a random number between 0 and 1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970840-F7B6-384A-B5DF-179C3437B9E0}"/>
              </a:ext>
            </a:extLst>
          </p:cNvPr>
          <p:cNvSpPr>
            <a:spLocks noGrp="1"/>
          </p:cNvSpPr>
          <p:nvPr/>
        </p:nvSpPr>
        <p:spPr>
          <a:xfrm>
            <a:off x="2209800" y="3402333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0.07460955954672188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70996E8-2DA5-5144-BD54-E752DC4E1CEE}"/>
              </a:ext>
            </a:extLst>
          </p:cNvPr>
          <p:cNvSpPr>
            <a:spLocks noGrp="1"/>
          </p:cNvSpPr>
          <p:nvPr/>
        </p:nvSpPr>
        <p:spPr>
          <a:xfrm>
            <a:off x="2160636" y="1447800"/>
            <a:ext cx="9297574" cy="5600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import </a:t>
            </a:r>
            <a:r>
              <a:rPr lang="fr-FR" dirty="0" err="1"/>
              <a:t>random</a:t>
            </a:r>
            <a:endParaRPr lang="fr-FR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FCD6860-DD85-1747-BD52-CC14DA47C775}"/>
              </a:ext>
            </a:extLst>
          </p:cNvPr>
          <p:cNvSpPr>
            <a:spLocks noGrp="1"/>
          </p:cNvSpPr>
          <p:nvPr/>
        </p:nvSpPr>
        <p:spPr>
          <a:xfrm>
            <a:off x="2209800" y="4727470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random.randrange</a:t>
            </a:r>
            <a:r>
              <a:rPr lang="fr-FR" dirty="0"/>
              <a:t>(10, 100)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2819E719-4C65-AF43-8211-942F92C1680D}"/>
              </a:ext>
            </a:extLst>
          </p:cNvPr>
          <p:cNvSpPr txBox="1">
            <a:spLocks/>
          </p:cNvSpPr>
          <p:nvPr/>
        </p:nvSpPr>
        <p:spPr>
          <a:xfrm>
            <a:off x="603882" y="4267529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a random integer between 10 and 100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2E0A6C43-8EC8-9B4D-BAEF-FC6D66FC6180}"/>
              </a:ext>
            </a:extLst>
          </p:cNvPr>
          <p:cNvSpPr>
            <a:spLocks noGrp="1"/>
          </p:cNvSpPr>
          <p:nvPr/>
        </p:nvSpPr>
        <p:spPr>
          <a:xfrm>
            <a:off x="2209800" y="5361351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1644225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EC7174B-71E1-8F40-BC45-7F7ECE15006F}"/>
              </a:ext>
            </a:extLst>
          </p:cNvPr>
          <p:cNvSpPr>
            <a:spLocks noGrp="1"/>
          </p:cNvSpPr>
          <p:nvPr/>
        </p:nvSpPr>
        <p:spPr>
          <a:xfrm>
            <a:off x="2209800" y="1804519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random.choice</a:t>
            </a:r>
            <a:r>
              <a:rPr lang="fr-FR" dirty="0"/>
              <a:t>(['banana', '</a:t>
            </a:r>
            <a:r>
              <a:rPr lang="fr-FR" dirty="0" err="1"/>
              <a:t>pear</a:t>
            </a:r>
            <a:r>
              <a:rPr lang="fr-FR" dirty="0"/>
              <a:t>', 'orange', '</a:t>
            </a:r>
            <a:r>
              <a:rPr lang="fr-FR" dirty="0" err="1"/>
              <a:t>peach</a:t>
            </a:r>
            <a:r>
              <a:rPr lang="fr-FR" dirty="0"/>
              <a:t>'])</a:t>
            </a: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B8BD5206-16D2-FC4B-B928-998CB7863376}"/>
              </a:ext>
            </a:extLst>
          </p:cNvPr>
          <p:cNvSpPr txBox="1">
            <a:spLocks/>
          </p:cNvSpPr>
          <p:nvPr/>
        </p:nvSpPr>
        <p:spPr>
          <a:xfrm>
            <a:off x="603882" y="1344578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a random item from a sequence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8065563C-F887-E247-BB23-F65465A65ACD}"/>
              </a:ext>
            </a:extLst>
          </p:cNvPr>
          <p:cNvSpPr>
            <a:spLocks noGrp="1"/>
          </p:cNvSpPr>
          <p:nvPr/>
        </p:nvSpPr>
        <p:spPr>
          <a:xfrm>
            <a:off x="2209800" y="243840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</a:t>
            </a:r>
            <a:r>
              <a:rPr lang="fr-FR" dirty="0" err="1"/>
              <a:t>pear</a:t>
            </a:r>
            <a:r>
              <a:rPr lang="fr-FR" dirty="0"/>
              <a:t>'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D367479-661E-C448-8043-A4606C0DC19E}"/>
              </a:ext>
            </a:extLst>
          </p:cNvPr>
          <p:cNvSpPr>
            <a:spLocks noGrp="1"/>
          </p:cNvSpPr>
          <p:nvPr/>
        </p:nvSpPr>
        <p:spPr>
          <a:xfrm>
            <a:off x="2210499" y="3510709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random.choices</a:t>
            </a:r>
            <a:r>
              <a:rPr lang="fr-FR" dirty="0"/>
              <a:t>(['banana', '</a:t>
            </a:r>
            <a:r>
              <a:rPr lang="fr-FR" dirty="0" err="1"/>
              <a:t>pear</a:t>
            </a:r>
            <a:r>
              <a:rPr lang="fr-FR" dirty="0"/>
              <a:t>', 'orange', '</a:t>
            </a:r>
            <a:r>
              <a:rPr lang="fr-FR" dirty="0" err="1"/>
              <a:t>peach</a:t>
            </a:r>
            <a:r>
              <a:rPr lang="fr-FR" dirty="0"/>
              <a:t>'], k=5)</a:t>
            </a: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D08ABD1C-06F5-D341-B709-DB1F2D091E91}"/>
              </a:ext>
            </a:extLst>
          </p:cNvPr>
          <p:cNvSpPr txBox="1">
            <a:spLocks/>
          </p:cNvSpPr>
          <p:nvPr/>
        </p:nvSpPr>
        <p:spPr>
          <a:xfrm>
            <a:off x="604581" y="3050768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Pick a random item 5 times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D1AD930C-9D16-2142-A72F-428C8B5F1403}"/>
              </a:ext>
            </a:extLst>
          </p:cNvPr>
          <p:cNvSpPr>
            <a:spLocks noGrp="1"/>
          </p:cNvSpPr>
          <p:nvPr/>
        </p:nvSpPr>
        <p:spPr>
          <a:xfrm>
            <a:off x="2210499" y="414459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['banana', 'orange', 'banana', '</a:t>
            </a:r>
            <a:r>
              <a:rPr lang="fr-FR" dirty="0" err="1"/>
              <a:t>peach</a:t>
            </a:r>
            <a:r>
              <a:rPr lang="fr-FR" dirty="0"/>
              <a:t>', 'orange']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75BA94A-EE70-9941-8FED-7EC09A42F61F}"/>
              </a:ext>
            </a:extLst>
          </p:cNvPr>
          <p:cNvSpPr>
            <a:spLocks noGrp="1"/>
          </p:cNvSpPr>
          <p:nvPr/>
        </p:nvSpPr>
        <p:spPr>
          <a:xfrm>
            <a:off x="2193721" y="5314065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random.sample</a:t>
            </a:r>
            <a:r>
              <a:rPr lang="fr-FR" dirty="0"/>
              <a:t>(['banana', '</a:t>
            </a:r>
            <a:r>
              <a:rPr lang="fr-FR" dirty="0" err="1"/>
              <a:t>pear</a:t>
            </a:r>
            <a:r>
              <a:rPr lang="fr-FR" dirty="0"/>
              <a:t>', 'orange', '</a:t>
            </a:r>
            <a:r>
              <a:rPr lang="fr-FR" dirty="0" err="1"/>
              <a:t>peach</a:t>
            </a:r>
            <a:r>
              <a:rPr lang="fr-FR" dirty="0"/>
              <a:t>'], k=2)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EB798A85-3405-0245-ABA3-AEF1AC1A20D8}"/>
              </a:ext>
            </a:extLst>
          </p:cNvPr>
          <p:cNvSpPr txBox="1">
            <a:spLocks/>
          </p:cNvSpPr>
          <p:nvPr/>
        </p:nvSpPr>
        <p:spPr>
          <a:xfrm>
            <a:off x="587803" y="485412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Pick 2 distinct items randomly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AA13A782-B6A9-E044-B902-C9765DA05C9A}"/>
              </a:ext>
            </a:extLst>
          </p:cNvPr>
          <p:cNvSpPr>
            <a:spLocks noGrp="1"/>
          </p:cNvSpPr>
          <p:nvPr/>
        </p:nvSpPr>
        <p:spPr>
          <a:xfrm>
            <a:off x="2193721" y="5947946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</a:t>
            </a:r>
            <a:r>
              <a:rPr lang="fr-FR" dirty="0" err="1"/>
              <a:t>peach</a:t>
            </a:r>
            <a:r>
              <a:rPr lang="fr-FR" dirty="0"/>
              <a:t>', 'banana']</a:t>
            </a:r>
          </a:p>
        </p:txBody>
      </p:sp>
    </p:spTree>
    <p:extLst>
      <p:ext uri="{BB962C8B-B14F-4D97-AF65-F5344CB8AC3E}">
        <p14:creationId xmlns:p14="http://schemas.microsoft.com/office/powerpoint/2010/main" val="538940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EC7174B-71E1-8F40-BC45-7F7ECE15006F}"/>
              </a:ext>
            </a:extLst>
          </p:cNvPr>
          <p:cNvSpPr>
            <a:spLocks noGrp="1"/>
          </p:cNvSpPr>
          <p:nvPr/>
        </p:nvSpPr>
        <p:spPr>
          <a:xfrm>
            <a:off x="2209800" y="1804519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random.choice</a:t>
            </a:r>
            <a:r>
              <a:rPr lang="fr-FR" dirty="0"/>
              <a:t>(['banana', '</a:t>
            </a:r>
            <a:r>
              <a:rPr lang="fr-FR" dirty="0" err="1"/>
              <a:t>pear</a:t>
            </a:r>
            <a:r>
              <a:rPr lang="fr-FR" dirty="0"/>
              <a:t>', 'orange', '</a:t>
            </a:r>
            <a:r>
              <a:rPr lang="fr-FR" dirty="0" err="1"/>
              <a:t>peach</a:t>
            </a:r>
            <a:r>
              <a:rPr lang="fr-FR" dirty="0"/>
              <a:t>'])</a:t>
            </a: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B8BD5206-16D2-FC4B-B928-998CB7863376}"/>
              </a:ext>
            </a:extLst>
          </p:cNvPr>
          <p:cNvSpPr txBox="1">
            <a:spLocks/>
          </p:cNvSpPr>
          <p:nvPr/>
        </p:nvSpPr>
        <p:spPr>
          <a:xfrm>
            <a:off x="603882" y="1344578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a random item from a sequence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8065563C-F887-E247-BB23-F65465A65ACD}"/>
              </a:ext>
            </a:extLst>
          </p:cNvPr>
          <p:cNvSpPr>
            <a:spLocks noGrp="1"/>
          </p:cNvSpPr>
          <p:nvPr/>
        </p:nvSpPr>
        <p:spPr>
          <a:xfrm>
            <a:off x="2209800" y="243840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</a:t>
            </a:r>
            <a:r>
              <a:rPr lang="fr-FR" dirty="0" err="1"/>
              <a:t>pear</a:t>
            </a:r>
            <a:r>
              <a:rPr lang="fr-FR" dirty="0"/>
              <a:t>'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D367479-661E-C448-8043-A4606C0DC19E}"/>
              </a:ext>
            </a:extLst>
          </p:cNvPr>
          <p:cNvSpPr>
            <a:spLocks noGrp="1"/>
          </p:cNvSpPr>
          <p:nvPr/>
        </p:nvSpPr>
        <p:spPr>
          <a:xfrm>
            <a:off x="2210499" y="3510709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random.choices</a:t>
            </a:r>
            <a:r>
              <a:rPr lang="fr-FR" dirty="0"/>
              <a:t>(['banana', '</a:t>
            </a:r>
            <a:r>
              <a:rPr lang="fr-FR" dirty="0" err="1"/>
              <a:t>pear</a:t>
            </a:r>
            <a:r>
              <a:rPr lang="fr-FR" dirty="0"/>
              <a:t>', 'orange', '</a:t>
            </a:r>
            <a:r>
              <a:rPr lang="fr-FR" dirty="0" err="1"/>
              <a:t>peach</a:t>
            </a:r>
            <a:r>
              <a:rPr lang="fr-FR" dirty="0"/>
              <a:t>'], k=5)</a:t>
            </a: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D08ABD1C-06F5-D341-B709-DB1F2D091E91}"/>
              </a:ext>
            </a:extLst>
          </p:cNvPr>
          <p:cNvSpPr txBox="1">
            <a:spLocks/>
          </p:cNvSpPr>
          <p:nvPr/>
        </p:nvSpPr>
        <p:spPr>
          <a:xfrm>
            <a:off x="604581" y="3050768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Pick a random item 5 times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D1AD930C-9D16-2142-A72F-428C8B5F1403}"/>
              </a:ext>
            </a:extLst>
          </p:cNvPr>
          <p:cNvSpPr>
            <a:spLocks noGrp="1"/>
          </p:cNvSpPr>
          <p:nvPr/>
        </p:nvSpPr>
        <p:spPr>
          <a:xfrm>
            <a:off x="2210499" y="414459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['banana', 'orange', 'banana', '</a:t>
            </a:r>
            <a:r>
              <a:rPr lang="fr-FR" dirty="0" err="1"/>
              <a:t>peach</a:t>
            </a:r>
            <a:r>
              <a:rPr lang="fr-FR" dirty="0"/>
              <a:t>', 'orange']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75BA94A-EE70-9941-8FED-7EC09A42F61F}"/>
              </a:ext>
            </a:extLst>
          </p:cNvPr>
          <p:cNvSpPr>
            <a:spLocks noGrp="1"/>
          </p:cNvSpPr>
          <p:nvPr/>
        </p:nvSpPr>
        <p:spPr>
          <a:xfrm>
            <a:off x="2193721" y="5314065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random.sample</a:t>
            </a:r>
            <a:r>
              <a:rPr lang="fr-FR" dirty="0"/>
              <a:t>(['banana', '</a:t>
            </a:r>
            <a:r>
              <a:rPr lang="fr-FR" dirty="0" err="1"/>
              <a:t>pear</a:t>
            </a:r>
            <a:r>
              <a:rPr lang="fr-FR" dirty="0"/>
              <a:t>', 'orange', '</a:t>
            </a:r>
            <a:r>
              <a:rPr lang="fr-FR" dirty="0" err="1"/>
              <a:t>peach</a:t>
            </a:r>
            <a:r>
              <a:rPr lang="fr-FR" dirty="0"/>
              <a:t>'], k=2)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EB798A85-3405-0245-ABA3-AEF1AC1A20D8}"/>
              </a:ext>
            </a:extLst>
          </p:cNvPr>
          <p:cNvSpPr txBox="1">
            <a:spLocks/>
          </p:cNvSpPr>
          <p:nvPr/>
        </p:nvSpPr>
        <p:spPr>
          <a:xfrm>
            <a:off x="587803" y="485412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Pick 2 distinct items randomly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AA13A782-B6A9-E044-B902-C9765DA05C9A}"/>
              </a:ext>
            </a:extLst>
          </p:cNvPr>
          <p:cNvSpPr>
            <a:spLocks noGrp="1"/>
          </p:cNvSpPr>
          <p:nvPr/>
        </p:nvSpPr>
        <p:spPr>
          <a:xfrm>
            <a:off x="2193721" y="5947946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</a:t>
            </a:r>
            <a:r>
              <a:rPr lang="fr-FR" dirty="0" err="1"/>
              <a:t>peach</a:t>
            </a:r>
            <a:r>
              <a:rPr lang="fr-FR" dirty="0"/>
              <a:t>', 'banana']</a:t>
            </a:r>
          </a:p>
        </p:txBody>
      </p:sp>
    </p:spTree>
    <p:extLst>
      <p:ext uri="{BB962C8B-B14F-4D97-AF65-F5344CB8AC3E}">
        <p14:creationId xmlns:p14="http://schemas.microsoft.com/office/powerpoint/2010/main" val="2933537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EC7174B-71E1-8F40-BC45-7F7ECE15006F}"/>
              </a:ext>
            </a:extLst>
          </p:cNvPr>
          <p:cNvSpPr>
            <a:spLocks noGrp="1"/>
          </p:cNvSpPr>
          <p:nvPr/>
        </p:nvSpPr>
        <p:spPr>
          <a:xfrm>
            <a:off x="2209800" y="1983941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random.uniform</a:t>
            </a:r>
            <a:r>
              <a:rPr lang="fr-FR" dirty="0"/>
              <a:t>(10, 100)</a:t>
            </a: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B8BD5206-16D2-FC4B-B928-998CB7863376}"/>
              </a:ext>
            </a:extLst>
          </p:cNvPr>
          <p:cNvSpPr txBox="1">
            <a:spLocks/>
          </p:cNvSpPr>
          <p:nvPr/>
        </p:nvSpPr>
        <p:spPr>
          <a:xfrm>
            <a:off x="603882" y="15240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Various random distributions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8065563C-F887-E247-BB23-F65465A65ACD}"/>
              </a:ext>
            </a:extLst>
          </p:cNvPr>
          <p:cNvSpPr>
            <a:spLocks noGrp="1"/>
          </p:cNvSpPr>
          <p:nvPr/>
        </p:nvSpPr>
        <p:spPr>
          <a:xfrm>
            <a:off x="2209800" y="2617822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80.58706066003606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D367479-661E-C448-8043-A4606C0DC19E}"/>
              </a:ext>
            </a:extLst>
          </p:cNvPr>
          <p:cNvSpPr>
            <a:spLocks noGrp="1"/>
          </p:cNvSpPr>
          <p:nvPr/>
        </p:nvSpPr>
        <p:spPr>
          <a:xfrm>
            <a:off x="2210499" y="3303622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random.gauss</a:t>
            </a:r>
            <a:r>
              <a:rPr lang="fr-FR" dirty="0"/>
              <a:t>(0.0, 1.0)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D1AD930C-9D16-2142-A72F-428C8B5F1403}"/>
              </a:ext>
            </a:extLst>
          </p:cNvPr>
          <p:cNvSpPr>
            <a:spLocks noGrp="1"/>
          </p:cNvSpPr>
          <p:nvPr/>
        </p:nvSpPr>
        <p:spPr>
          <a:xfrm>
            <a:off x="2210499" y="3937503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-0.4858548215268525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75BA94A-EE70-9941-8FED-7EC09A42F61F}"/>
              </a:ext>
            </a:extLst>
          </p:cNvPr>
          <p:cNvSpPr>
            <a:spLocks noGrp="1"/>
          </p:cNvSpPr>
          <p:nvPr/>
        </p:nvSpPr>
        <p:spPr>
          <a:xfrm>
            <a:off x="2193721" y="4675222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random.betavariate</a:t>
            </a:r>
            <a:r>
              <a:rPr lang="fr-FR" dirty="0"/>
              <a:t>(2.0, 2.0)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AA13A782-B6A9-E044-B902-C9765DA05C9A}"/>
              </a:ext>
            </a:extLst>
          </p:cNvPr>
          <p:cNvSpPr>
            <a:spLocks noGrp="1"/>
          </p:cNvSpPr>
          <p:nvPr/>
        </p:nvSpPr>
        <p:spPr>
          <a:xfrm>
            <a:off x="2193721" y="5309103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0.8849856235679385</a:t>
            </a:r>
          </a:p>
        </p:txBody>
      </p:sp>
    </p:spTree>
    <p:extLst>
      <p:ext uri="{BB962C8B-B14F-4D97-AF65-F5344CB8AC3E}">
        <p14:creationId xmlns:p14="http://schemas.microsoft.com/office/powerpoint/2010/main" val="4050954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Managing</a:t>
            </a:r>
            <a:r>
              <a:rPr lang="fr-FR" dirty="0"/>
              <a:t> time: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B8BD5206-16D2-FC4B-B928-998CB7863376}"/>
              </a:ext>
            </a:extLst>
          </p:cNvPr>
          <p:cNvSpPr txBox="1">
            <a:spLocks/>
          </p:cNvSpPr>
          <p:nvPr/>
        </p:nvSpPr>
        <p:spPr>
          <a:xfrm>
            <a:off x="533400" y="1268733"/>
            <a:ext cx="10805163" cy="111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Time and date is a </a:t>
            </a:r>
            <a:r>
              <a:rPr lang="en" sz="2200" i="1" kern="0" dirty="0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subject in programming. Python makes it easy for us.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Well... easi</a:t>
            </a:r>
            <a:r>
              <a:rPr lang="en" sz="2200" i="1" kern="0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" sz="2200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06B5BF3-081B-EE49-9187-97D88DB450B4}"/>
              </a:ext>
            </a:extLst>
          </p:cNvPr>
          <p:cNvSpPr>
            <a:spLocks noGrp="1"/>
          </p:cNvSpPr>
          <p:nvPr/>
        </p:nvSpPr>
        <p:spPr>
          <a:xfrm>
            <a:off x="2209800" y="2666748"/>
            <a:ext cx="9297574" cy="5600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datetime</a:t>
            </a:r>
            <a:r>
              <a:rPr lang="fr-FR" dirty="0"/>
              <a:t> import </a:t>
            </a:r>
            <a:r>
              <a:rPr lang="fr-FR" dirty="0" err="1"/>
              <a:t>datetime</a:t>
            </a:r>
            <a:r>
              <a:rPr lang="fr-FR" dirty="0"/>
              <a:t>, </a:t>
            </a:r>
            <a:r>
              <a:rPr lang="fr-FR" dirty="0" err="1"/>
              <a:t>timedelta</a:t>
            </a:r>
            <a:r>
              <a:rPr lang="fr-FR" dirty="0"/>
              <a:t>, </a:t>
            </a:r>
            <a:r>
              <a:rPr lang="fr-FR" dirty="0" err="1"/>
              <a:t>timezone</a:t>
            </a:r>
            <a:endParaRPr lang="fr-FR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5DB3424-4CE8-0A40-9D74-FD7314C8C8B7}"/>
              </a:ext>
            </a:extLst>
          </p:cNvPr>
          <p:cNvSpPr txBox="1">
            <a:spLocks/>
          </p:cNvSpPr>
          <p:nvPr/>
        </p:nvSpPr>
        <p:spPr>
          <a:xfrm>
            <a:off x="533399" y="3506575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the current time and date as a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6CD0439-0017-064B-AC1B-ABA0839AD33C}"/>
              </a:ext>
            </a:extLst>
          </p:cNvPr>
          <p:cNvSpPr>
            <a:spLocks noGrp="1"/>
          </p:cNvSpPr>
          <p:nvPr/>
        </p:nvSpPr>
        <p:spPr>
          <a:xfrm>
            <a:off x="2209800" y="3956281"/>
            <a:ext cx="9297574" cy="92052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 = </a:t>
            </a:r>
            <a:r>
              <a:rPr lang="fr-FR" dirty="0" err="1"/>
              <a:t>datetime.now</a:t>
            </a:r>
            <a:r>
              <a:rPr lang="fr-FR" dirty="0"/>
              <a:t>()</a:t>
            </a:r>
          </a:p>
          <a:p>
            <a:r>
              <a:rPr lang="fr-FR" dirty="0" err="1"/>
              <a:t>t</a:t>
            </a:r>
            <a:endParaRPr lang="fr-FR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50BEB24-2E8A-2F4C-9225-69F539A00ECB}"/>
              </a:ext>
            </a:extLst>
          </p:cNvPr>
          <p:cNvSpPr>
            <a:spLocks noGrp="1"/>
          </p:cNvSpPr>
          <p:nvPr/>
        </p:nvSpPr>
        <p:spPr>
          <a:xfrm>
            <a:off x="2209800" y="495300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 err="1"/>
              <a:t>datetime.datetime</a:t>
            </a:r>
            <a:r>
              <a:rPr lang="nn-NO" dirty="0"/>
              <a:t>(2020, 4, 22, 22, 54, 13, 837398)</a:t>
            </a:r>
            <a:endParaRPr lang="fr-FR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ED789042-6103-9D4B-8926-2EDEF90469D7}"/>
              </a:ext>
            </a:extLst>
          </p:cNvPr>
          <p:cNvSpPr txBox="1">
            <a:spLocks/>
          </p:cNvSpPr>
          <p:nvPr/>
        </p:nvSpPr>
        <p:spPr>
          <a:xfrm>
            <a:off x="537593" y="5789573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datetime(year, month, day, hours, minutes, seconds, nanoseconds)</a:t>
            </a:r>
          </a:p>
        </p:txBody>
      </p:sp>
    </p:spTree>
    <p:extLst>
      <p:ext uri="{BB962C8B-B14F-4D97-AF65-F5344CB8AC3E}">
        <p14:creationId xmlns:p14="http://schemas.microsoft.com/office/powerpoint/2010/main" val="246735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Managing</a:t>
            </a:r>
            <a:r>
              <a:rPr lang="fr-FR" dirty="0"/>
              <a:t> time: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5DB3424-4CE8-0A40-9D74-FD7314C8C8B7}"/>
              </a:ext>
            </a:extLst>
          </p:cNvPr>
          <p:cNvSpPr txBox="1">
            <a:spLocks/>
          </p:cNvSpPr>
          <p:nvPr/>
        </p:nvSpPr>
        <p:spPr>
          <a:xfrm>
            <a:off x="533399" y="3660602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6CD0439-0017-064B-AC1B-ABA0839AD33C}"/>
              </a:ext>
            </a:extLst>
          </p:cNvPr>
          <p:cNvSpPr>
            <a:spLocks noGrp="1"/>
          </p:cNvSpPr>
          <p:nvPr/>
        </p:nvSpPr>
        <p:spPr>
          <a:xfrm>
            <a:off x="2209800" y="4110308"/>
            <a:ext cx="9297574" cy="84431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 &lt; t2)    </a:t>
            </a:r>
            <a:r>
              <a:rPr lang="fr-FR" i="1" dirty="0"/>
              <a:t># </a:t>
            </a:r>
            <a:r>
              <a:rPr lang="fr-FR" i="1" dirty="0" err="1"/>
              <a:t>t</a:t>
            </a:r>
            <a:r>
              <a:rPr lang="fr-FR" i="1" dirty="0"/>
              <a:t> </a:t>
            </a:r>
            <a:r>
              <a:rPr lang="fr-FR" i="1" dirty="0" err="1"/>
              <a:t>happens</a:t>
            </a:r>
            <a:r>
              <a:rPr lang="fr-FR" i="1" dirty="0"/>
              <a:t> </a:t>
            </a:r>
            <a:r>
              <a:rPr lang="fr-FR" i="1" dirty="0" err="1"/>
              <a:t>before</a:t>
            </a:r>
            <a:r>
              <a:rPr lang="fr-FR" i="1" dirty="0"/>
              <a:t> t2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 &gt; t2)    </a:t>
            </a:r>
            <a:r>
              <a:rPr lang="fr-FR" i="1" dirty="0"/>
              <a:t># </a:t>
            </a:r>
            <a:r>
              <a:rPr lang="fr-FR" i="1" dirty="0" err="1"/>
              <a:t>t</a:t>
            </a:r>
            <a:r>
              <a:rPr lang="fr-FR" i="1" dirty="0"/>
              <a:t> </a:t>
            </a:r>
            <a:r>
              <a:rPr lang="fr-FR" i="1" dirty="0" err="1"/>
              <a:t>happens</a:t>
            </a:r>
            <a:r>
              <a:rPr lang="fr-FR" i="1" dirty="0"/>
              <a:t> </a:t>
            </a:r>
            <a:r>
              <a:rPr lang="fr-FR" i="1" dirty="0" err="1"/>
              <a:t>after</a:t>
            </a:r>
            <a:r>
              <a:rPr lang="fr-FR" i="1" dirty="0"/>
              <a:t> t2</a:t>
            </a:r>
            <a:endParaRPr lang="fr-FR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50BEB24-2E8A-2F4C-9225-69F539A00ECB}"/>
              </a:ext>
            </a:extLst>
          </p:cNvPr>
          <p:cNvSpPr>
            <a:spLocks noGrp="1"/>
          </p:cNvSpPr>
          <p:nvPr/>
        </p:nvSpPr>
        <p:spPr>
          <a:xfrm>
            <a:off x="2209800" y="5029200"/>
            <a:ext cx="9297574" cy="83657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False</a:t>
            </a:r>
          </a:p>
          <a:p>
            <a:r>
              <a:rPr lang="nn-NO" dirty="0"/>
              <a:t>True</a:t>
            </a:r>
            <a:endParaRPr lang="fr-FR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45243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Create an arbitrary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1950577"/>
            <a:ext cx="9297574" cy="84431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t2 = </a:t>
            </a:r>
            <a:r>
              <a:rPr lang="fr-FR" dirty="0" err="1"/>
              <a:t>datetime</a:t>
            </a:r>
            <a:r>
              <a:rPr lang="fr-FR" dirty="0"/>
              <a:t>(</a:t>
            </a:r>
            <a:r>
              <a:rPr lang="fr-FR" dirty="0" err="1"/>
              <a:t>year</a:t>
            </a:r>
            <a:r>
              <a:rPr lang="fr-FR" dirty="0"/>
              <a:t>=1984, </a:t>
            </a:r>
            <a:r>
              <a:rPr lang="fr-FR" dirty="0" err="1"/>
              <a:t>month</a:t>
            </a:r>
            <a:r>
              <a:rPr lang="fr-FR" dirty="0"/>
              <a:t>=1, </a:t>
            </a:r>
            <a:r>
              <a:rPr lang="fr-FR" dirty="0" err="1"/>
              <a:t>day</a:t>
            </a:r>
            <a:r>
              <a:rPr lang="fr-FR" dirty="0"/>
              <a:t>=24)</a:t>
            </a:r>
          </a:p>
          <a:p>
            <a:r>
              <a:rPr lang="fr-FR" dirty="0" err="1"/>
              <a:t>print</a:t>
            </a:r>
            <a:r>
              <a:rPr lang="fr-FR" dirty="0"/>
              <a:t>(t2)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5FCFA0B-F874-374F-8122-AF8CD1D5A833}"/>
              </a:ext>
            </a:extLst>
          </p:cNvPr>
          <p:cNvSpPr>
            <a:spLocks noGrp="1"/>
          </p:cNvSpPr>
          <p:nvPr/>
        </p:nvSpPr>
        <p:spPr>
          <a:xfrm>
            <a:off x="2160636" y="2858053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1984-01-24 00:00:00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369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lang="en-US" spc="-15" dirty="0"/>
              <a:t>Where? Who?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43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805"/>
              </a:spcBef>
            </a:pPr>
            <a:r>
              <a:rPr lang="en-US" dirty="0">
                <a:latin typeface="Arial"/>
                <a:cs typeface="Arial"/>
              </a:rPr>
              <a:t>Instructor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</a:rPr>
              <a:t>Charles </a:t>
            </a:r>
            <a:r>
              <a:rPr lang="fr-FR" dirty="0" err="1">
                <a:latin typeface="Arial"/>
                <a:cs typeface="Arial"/>
              </a:rPr>
              <a:t>Francoise</a:t>
            </a:r>
            <a:r>
              <a:rPr lang="fr-FR" dirty="0">
                <a:latin typeface="Arial"/>
                <a:cs typeface="Arial"/>
              </a:rPr>
              <a:t> &lt;</a:t>
            </a:r>
            <a:r>
              <a:rPr lang="fr-FR" dirty="0">
                <a:latin typeface="Arial"/>
                <a:cs typeface="Arial"/>
                <a:hlinkClick r:id="rId4"/>
              </a:rPr>
              <a:t>charles@cstar.io</a:t>
            </a:r>
            <a:r>
              <a:rPr lang="fr-FR" dirty="0">
                <a:latin typeface="Arial"/>
                <a:cs typeface="Arial"/>
              </a:rPr>
              <a:t>&gt;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86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Managing</a:t>
            </a:r>
            <a:r>
              <a:rPr lang="fr-FR" dirty="0"/>
              <a:t> time: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5DB3424-4CE8-0A40-9D74-FD7314C8C8B7}"/>
              </a:ext>
            </a:extLst>
          </p:cNvPr>
          <p:cNvSpPr txBox="1">
            <a:spLocks/>
          </p:cNvSpPr>
          <p:nvPr/>
        </p:nvSpPr>
        <p:spPr>
          <a:xfrm>
            <a:off x="533399" y="3333625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Create an arbitrary </a:t>
            </a:r>
            <a:r>
              <a:rPr lang="en" sz="2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timedelta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6CD0439-0017-064B-AC1B-ABA0839AD33C}"/>
              </a:ext>
            </a:extLst>
          </p:cNvPr>
          <p:cNvSpPr>
            <a:spLocks noGrp="1"/>
          </p:cNvSpPr>
          <p:nvPr/>
        </p:nvSpPr>
        <p:spPr>
          <a:xfrm>
            <a:off x="2209800" y="3783332"/>
            <a:ext cx="9297574" cy="56006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 = </a:t>
            </a:r>
            <a:r>
              <a:rPr lang="fr-FR" dirty="0" err="1"/>
              <a:t>timedelta</a:t>
            </a:r>
            <a:r>
              <a:rPr lang="fr-FR" dirty="0"/>
              <a:t>(</a:t>
            </a:r>
            <a:r>
              <a:rPr lang="fr-FR" dirty="0" err="1"/>
              <a:t>days</a:t>
            </a:r>
            <a:r>
              <a:rPr lang="fr-FR" dirty="0"/>
              <a:t>=1, </a:t>
            </a:r>
            <a:r>
              <a:rPr lang="fr-FR" dirty="0" err="1"/>
              <a:t>hours</a:t>
            </a:r>
            <a:r>
              <a:rPr lang="fr-FR" dirty="0"/>
              <a:t>=5)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45243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the duration between two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1950578"/>
            <a:ext cx="9297574" cy="56006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 – t2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5FCFA0B-F874-374F-8122-AF8CD1D5A833}"/>
              </a:ext>
            </a:extLst>
          </p:cNvPr>
          <p:cNvSpPr>
            <a:spLocks noGrp="1"/>
          </p:cNvSpPr>
          <p:nvPr/>
        </p:nvSpPr>
        <p:spPr>
          <a:xfrm>
            <a:off x="2160636" y="2555016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datetime.timedelta</a:t>
            </a:r>
            <a:r>
              <a:rPr lang="en" dirty="0"/>
              <a:t>(days=13238, seconds=83603, microseconds=66028)</a:t>
            </a:r>
            <a:endParaRPr lang="fr-FR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5A93A0D2-1133-4B48-BF1E-8FFF8579F0D3}"/>
              </a:ext>
            </a:extLst>
          </p:cNvPr>
          <p:cNvSpPr txBox="1">
            <a:spLocks/>
          </p:cNvSpPr>
          <p:nvPr/>
        </p:nvSpPr>
        <p:spPr>
          <a:xfrm>
            <a:off x="533399" y="461730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Perform time calculations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FE0069C-1793-FD4A-9C2F-EF2524F59FA9}"/>
              </a:ext>
            </a:extLst>
          </p:cNvPr>
          <p:cNvSpPr>
            <a:spLocks noGrp="1"/>
          </p:cNvSpPr>
          <p:nvPr/>
        </p:nvSpPr>
        <p:spPr>
          <a:xfrm>
            <a:off x="2209800" y="5067013"/>
            <a:ext cx="9297574" cy="56006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 – d        </a:t>
            </a:r>
            <a:r>
              <a:rPr lang="fr-FR" i="1" dirty="0"/>
              <a:t># 1 </a:t>
            </a:r>
            <a:r>
              <a:rPr lang="fr-FR" i="1" dirty="0" err="1"/>
              <a:t>day</a:t>
            </a:r>
            <a:r>
              <a:rPr lang="fr-FR" i="1" dirty="0"/>
              <a:t> and 5 </a:t>
            </a:r>
            <a:r>
              <a:rPr lang="fr-FR" i="1" dirty="0" err="1"/>
              <a:t>hours</a:t>
            </a:r>
            <a:r>
              <a:rPr lang="fr-FR" i="1" dirty="0"/>
              <a:t> </a:t>
            </a:r>
            <a:r>
              <a:rPr lang="fr-FR" i="1" dirty="0" err="1"/>
              <a:t>before</a:t>
            </a:r>
            <a:endParaRPr lang="fr-FR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F89A31F3-F7CD-7145-BF18-54871ACEC1CF}"/>
              </a:ext>
            </a:extLst>
          </p:cNvPr>
          <p:cNvSpPr>
            <a:spLocks noGrp="1"/>
          </p:cNvSpPr>
          <p:nvPr/>
        </p:nvSpPr>
        <p:spPr>
          <a:xfrm>
            <a:off x="2209800" y="571500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 err="1"/>
              <a:t>datetime.datetime</a:t>
            </a:r>
            <a:r>
              <a:rPr lang="nn-NO" dirty="0"/>
              <a:t>(2020, 4, 21, 18, 13, 23, 66028)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930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Managing</a:t>
            </a:r>
            <a:r>
              <a:rPr lang="fr-FR" dirty="0"/>
              <a:t> time: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5DB3424-4CE8-0A40-9D74-FD7314C8C8B7}"/>
              </a:ext>
            </a:extLst>
          </p:cNvPr>
          <p:cNvSpPr txBox="1">
            <a:spLocks/>
          </p:cNvSpPr>
          <p:nvPr/>
        </p:nvSpPr>
        <p:spPr>
          <a:xfrm>
            <a:off x="533399" y="3660602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6CD0439-0017-064B-AC1B-ABA0839AD33C}"/>
              </a:ext>
            </a:extLst>
          </p:cNvPr>
          <p:cNvSpPr>
            <a:spLocks noGrp="1"/>
          </p:cNvSpPr>
          <p:nvPr/>
        </p:nvSpPr>
        <p:spPr>
          <a:xfrm>
            <a:off x="2209800" y="4110308"/>
            <a:ext cx="9297574" cy="84431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 &lt; t2)    </a:t>
            </a:r>
            <a:r>
              <a:rPr lang="fr-FR" i="1" dirty="0"/>
              <a:t># </a:t>
            </a:r>
            <a:r>
              <a:rPr lang="fr-FR" i="1" dirty="0" err="1"/>
              <a:t>t</a:t>
            </a:r>
            <a:r>
              <a:rPr lang="fr-FR" i="1" dirty="0"/>
              <a:t> </a:t>
            </a:r>
            <a:r>
              <a:rPr lang="fr-FR" i="1" dirty="0" err="1"/>
              <a:t>happens</a:t>
            </a:r>
            <a:r>
              <a:rPr lang="fr-FR" i="1" dirty="0"/>
              <a:t> </a:t>
            </a:r>
            <a:r>
              <a:rPr lang="fr-FR" i="1" dirty="0" err="1"/>
              <a:t>before</a:t>
            </a:r>
            <a:r>
              <a:rPr lang="fr-FR" i="1" dirty="0"/>
              <a:t> t2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 &gt; t2)    </a:t>
            </a:r>
            <a:r>
              <a:rPr lang="fr-FR" i="1" dirty="0"/>
              <a:t># </a:t>
            </a:r>
            <a:r>
              <a:rPr lang="fr-FR" i="1" dirty="0" err="1"/>
              <a:t>t</a:t>
            </a:r>
            <a:r>
              <a:rPr lang="fr-FR" i="1" dirty="0"/>
              <a:t> </a:t>
            </a:r>
            <a:r>
              <a:rPr lang="fr-FR" i="1" dirty="0" err="1"/>
              <a:t>happens</a:t>
            </a:r>
            <a:r>
              <a:rPr lang="fr-FR" i="1" dirty="0"/>
              <a:t> </a:t>
            </a:r>
            <a:r>
              <a:rPr lang="fr-FR" i="1" dirty="0" err="1"/>
              <a:t>after</a:t>
            </a:r>
            <a:r>
              <a:rPr lang="fr-FR" i="1" dirty="0"/>
              <a:t> t2</a:t>
            </a:r>
            <a:endParaRPr lang="fr-FR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50BEB24-2E8A-2F4C-9225-69F539A00ECB}"/>
              </a:ext>
            </a:extLst>
          </p:cNvPr>
          <p:cNvSpPr>
            <a:spLocks noGrp="1"/>
          </p:cNvSpPr>
          <p:nvPr/>
        </p:nvSpPr>
        <p:spPr>
          <a:xfrm>
            <a:off x="2209800" y="5029200"/>
            <a:ext cx="9297574" cy="83657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False</a:t>
            </a:r>
          </a:p>
          <a:p>
            <a:r>
              <a:rPr lang="nn-NO" dirty="0"/>
              <a:t>True</a:t>
            </a:r>
            <a:endParaRPr lang="fr-FR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45243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Create an arbitrary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1950577"/>
            <a:ext cx="9297574" cy="84431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t2 = </a:t>
            </a:r>
            <a:r>
              <a:rPr lang="fr-FR" dirty="0" err="1"/>
              <a:t>datetime</a:t>
            </a:r>
            <a:r>
              <a:rPr lang="fr-FR" dirty="0"/>
              <a:t>(</a:t>
            </a:r>
            <a:r>
              <a:rPr lang="fr-FR" dirty="0" err="1"/>
              <a:t>year</a:t>
            </a:r>
            <a:r>
              <a:rPr lang="fr-FR" dirty="0"/>
              <a:t>=1984, </a:t>
            </a:r>
            <a:r>
              <a:rPr lang="fr-FR" dirty="0" err="1"/>
              <a:t>month</a:t>
            </a:r>
            <a:r>
              <a:rPr lang="fr-FR" dirty="0"/>
              <a:t>=1, </a:t>
            </a:r>
            <a:r>
              <a:rPr lang="fr-FR" dirty="0" err="1"/>
              <a:t>day</a:t>
            </a:r>
            <a:r>
              <a:rPr lang="fr-FR" dirty="0"/>
              <a:t>=24)</a:t>
            </a:r>
          </a:p>
          <a:p>
            <a:r>
              <a:rPr lang="fr-FR" dirty="0" err="1"/>
              <a:t>print</a:t>
            </a:r>
            <a:r>
              <a:rPr lang="fr-FR" dirty="0"/>
              <a:t>(t2)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5FCFA0B-F874-374F-8122-AF8CD1D5A833}"/>
              </a:ext>
            </a:extLst>
          </p:cNvPr>
          <p:cNvSpPr>
            <a:spLocks noGrp="1"/>
          </p:cNvSpPr>
          <p:nvPr/>
        </p:nvSpPr>
        <p:spPr>
          <a:xfrm>
            <a:off x="2160636" y="2858053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1984-01-24 00:00:00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987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Managing</a:t>
            </a:r>
            <a:r>
              <a:rPr lang="fr-FR" dirty="0"/>
              <a:t> time: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5DB3424-4CE8-0A40-9D74-FD7314C8C8B7}"/>
              </a:ext>
            </a:extLst>
          </p:cNvPr>
          <p:cNvSpPr txBox="1">
            <a:spLocks/>
          </p:cNvSpPr>
          <p:nvPr/>
        </p:nvSpPr>
        <p:spPr>
          <a:xfrm>
            <a:off x="533399" y="3660602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a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from a timestamp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6CD0439-0017-064B-AC1B-ABA0839AD33C}"/>
              </a:ext>
            </a:extLst>
          </p:cNvPr>
          <p:cNvSpPr>
            <a:spLocks noGrp="1"/>
          </p:cNvSpPr>
          <p:nvPr/>
        </p:nvSpPr>
        <p:spPr>
          <a:xfrm>
            <a:off x="2209800" y="4110308"/>
            <a:ext cx="9297574" cy="5600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datetime.fromtimestamp</a:t>
            </a:r>
            <a:r>
              <a:rPr lang="fr-FR" dirty="0"/>
              <a:t>(0.0)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50BEB24-2E8A-2F4C-9225-69F539A00ECB}"/>
              </a:ext>
            </a:extLst>
          </p:cNvPr>
          <p:cNvSpPr>
            <a:spLocks noGrp="1"/>
          </p:cNvSpPr>
          <p:nvPr/>
        </p:nvSpPr>
        <p:spPr>
          <a:xfrm>
            <a:off x="2209800" y="4766144"/>
            <a:ext cx="9297574" cy="56006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 err="1"/>
              <a:t>datetime.datetime</a:t>
            </a:r>
            <a:r>
              <a:rPr lang="nn-NO" dirty="0"/>
              <a:t>(1970, 1, 1, 1, 0)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452434"/>
            <a:ext cx="10805163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a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timestamp, the # of seconds since Jan 1, 1970 00:00 UTC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2228711"/>
            <a:ext cx="9297574" cy="58390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t.timestamp</a:t>
            </a:r>
            <a:r>
              <a:rPr lang="fr-FR" dirty="0"/>
              <a:t>()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5FCFA0B-F874-374F-8122-AF8CD1D5A833}"/>
              </a:ext>
            </a:extLst>
          </p:cNvPr>
          <p:cNvSpPr>
            <a:spLocks noGrp="1"/>
          </p:cNvSpPr>
          <p:nvPr/>
        </p:nvSpPr>
        <p:spPr>
          <a:xfrm>
            <a:off x="2160636" y="2868933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1587590547.289774</a:t>
            </a:r>
          </a:p>
        </p:txBody>
      </p:sp>
    </p:spTree>
    <p:extLst>
      <p:ext uri="{BB962C8B-B14F-4D97-AF65-F5344CB8AC3E}">
        <p14:creationId xmlns:p14="http://schemas.microsoft.com/office/powerpoint/2010/main" val="2792390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Managing</a:t>
            </a:r>
            <a:r>
              <a:rPr lang="fr-FR" dirty="0"/>
              <a:t> time: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5DB3424-4CE8-0A40-9D74-FD7314C8C8B7}"/>
              </a:ext>
            </a:extLst>
          </p:cNvPr>
          <p:cNvSpPr txBox="1">
            <a:spLocks/>
          </p:cNvSpPr>
          <p:nvPr/>
        </p:nvSpPr>
        <p:spPr>
          <a:xfrm>
            <a:off x="533399" y="3660602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Output a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to a custom format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6CD0439-0017-064B-AC1B-ABA0839AD33C}"/>
              </a:ext>
            </a:extLst>
          </p:cNvPr>
          <p:cNvSpPr>
            <a:spLocks noGrp="1"/>
          </p:cNvSpPr>
          <p:nvPr/>
        </p:nvSpPr>
        <p:spPr>
          <a:xfrm>
            <a:off x="2209800" y="4110308"/>
            <a:ext cx="9297574" cy="5600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 err="1"/>
              <a:t>t.strftime</a:t>
            </a:r>
            <a:r>
              <a:rPr lang="pt" dirty="0"/>
              <a:t>('%a, %</a:t>
            </a:r>
            <a:r>
              <a:rPr lang="pt" dirty="0" err="1"/>
              <a:t>b</a:t>
            </a:r>
            <a:r>
              <a:rPr lang="pt" dirty="0"/>
              <a:t> %</a:t>
            </a:r>
            <a:r>
              <a:rPr lang="pt" dirty="0" err="1"/>
              <a:t>d</a:t>
            </a:r>
            <a:r>
              <a:rPr lang="pt" dirty="0"/>
              <a:t> %H:%m %</a:t>
            </a:r>
            <a:r>
              <a:rPr lang="pt" dirty="0" err="1"/>
              <a:t>Y</a:t>
            </a:r>
            <a:r>
              <a:rPr lang="pt" dirty="0"/>
              <a:t>')</a:t>
            </a:r>
            <a:endParaRPr lang="fr-FR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50BEB24-2E8A-2F4C-9225-69F539A00ECB}"/>
              </a:ext>
            </a:extLst>
          </p:cNvPr>
          <p:cNvSpPr>
            <a:spLocks noGrp="1"/>
          </p:cNvSpPr>
          <p:nvPr/>
        </p:nvSpPr>
        <p:spPr>
          <a:xfrm>
            <a:off x="2209800" y="4766144"/>
            <a:ext cx="9297574" cy="56006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'Wed, Apr 22 23:04 2020'</a:t>
            </a:r>
            <a:endParaRPr lang="nn-NO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45243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Output a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in ISO 8601 format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1828800"/>
            <a:ext cx="9297574" cy="58390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t.isoformat</a:t>
            </a:r>
            <a:r>
              <a:rPr lang="fr-FR" dirty="0"/>
              <a:t>()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5FCFA0B-F874-374F-8122-AF8CD1D5A833}"/>
              </a:ext>
            </a:extLst>
          </p:cNvPr>
          <p:cNvSpPr>
            <a:spLocks noGrp="1"/>
          </p:cNvSpPr>
          <p:nvPr/>
        </p:nvSpPr>
        <p:spPr>
          <a:xfrm>
            <a:off x="2160636" y="251460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'2020-04-22T23:13:23.066028'</a:t>
            </a:r>
          </a:p>
        </p:txBody>
      </p:sp>
    </p:spTree>
    <p:extLst>
      <p:ext uri="{BB962C8B-B14F-4D97-AF65-F5344CB8AC3E}">
        <p14:creationId xmlns:p14="http://schemas.microsoft.com/office/powerpoint/2010/main" val="537004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85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Serializing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Python data: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pickle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2283968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Save a Python object to a file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2688205"/>
            <a:ext cx="9297574" cy="11303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 = {'date': </a:t>
            </a:r>
            <a:r>
              <a:rPr lang="fr-FR" dirty="0" err="1"/>
              <a:t>datetime.now</a:t>
            </a:r>
            <a:r>
              <a:rPr lang="fr-FR" dirty="0"/>
              <a:t>(), '</a:t>
            </a:r>
            <a:r>
              <a:rPr lang="fr-FR" dirty="0" err="1"/>
              <a:t>temperature</a:t>
            </a:r>
            <a:r>
              <a:rPr lang="fr-FR" dirty="0"/>
              <a:t>': 19.7, 'python': '</a:t>
            </a:r>
            <a:r>
              <a:rPr lang="fr-FR" dirty="0" err="1"/>
              <a:t>snek</a:t>
            </a:r>
            <a:r>
              <a:rPr lang="fr-FR" dirty="0"/>
              <a:t>'}</a:t>
            </a:r>
          </a:p>
          <a:p>
            <a:r>
              <a:rPr lang="fr-FR" dirty="0" err="1"/>
              <a:t>with</a:t>
            </a:r>
            <a:r>
              <a:rPr lang="fr-FR" dirty="0"/>
              <a:t> open('</a:t>
            </a:r>
            <a:r>
              <a:rPr lang="fr-FR" dirty="0" err="1"/>
              <a:t>python_obj.pickle</a:t>
            </a:r>
            <a:r>
              <a:rPr lang="fr-FR" dirty="0"/>
              <a:t>', '</a:t>
            </a:r>
            <a:r>
              <a:rPr lang="fr-FR" dirty="0" err="1"/>
              <a:t>wb</a:t>
            </a:r>
            <a:r>
              <a:rPr lang="fr-FR" dirty="0"/>
              <a:t>') as f:</a:t>
            </a:r>
          </a:p>
          <a:p>
            <a:r>
              <a:rPr lang="fr-FR" dirty="0"/>
              <a:t>    </a:t>
            </a:r>
            <a:r>
              <a:rPr lang="fr-FR" dirty="0" err="1"/>
              <a:t>pickle.dump</a:t>
            </a:r>
            <a:r>
              <a:rPr lang="fr-FR" dirty="0"/>
              <a:t>(d, f) 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5FCFA0B-F874-374F-8122-AF8CD1D5A833}"/>
              </a:ext>
            </a:extLst>
          </p:cNvPr>
          <p:cNvSpPr>
            <a:spLocks noGrp="1"/>
          </p:cNvSpPr>
          <p:nvPr/>
        </p:nvSpPr>
        <p:spPr>
          <a:xfrm>
            <a:off x="2160636" y="3933701"/>
            <a:ext cx="9297574" cy="20098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00000000  80 03 7d 71 00 28 58 04  00 00 00 64 61 74 65 71  |..}q.(X....</a:t>
            </a:r>
            <a:r>
              <a:rPr lang="fr-FR" sz="1600" dirty="0" err="1"/>
              <a:t>dateq</a:t>
            </a:r>
            <a:r>
              <a:rPr lang="fr-FR" sz="1600" dirty="0"/>
              <a:t>|</a:t>
            </a:r>
          </a:p>
          <a:p>
            <a:r>
              <a:rPr lang="fr-FR" sz="1600" dirty="0"/>
              <a:t>00000010  01 63 64 61 74 65 74 69  6d 65 0a 64 61 74 65 74  |.</a:t>
            </a:r>
            <a:r>
              <a:rPr lang="fr-FR" sz="1600" dirty="0" err="1"/>
              <a:t>cdatetime.datet</a:t>
            </a:r>
            <a:r>
              <a:rPr lang="fr-FR" sz="1600" dirty="0"/>
              <a:t>|</a:t>
            </a:r>
          </a:p>
          <a:p>
            <a:r>
              <a:rPr lang="fr-FR" sz="1600" dirty="0"/>
              <a:t>00000020  69 6d 65 0a 71 02 43 0a  07 e4 04 16 17 38 14 0c  |</a:t>
            </a:r>
            <a:r>
              <a:rPr lang="fr-FR" sz="1600" dirty="0" err="1"/>
              <a:t>ime.q.C</a:t>
            </a:r>
            <a:r>
              <a:rPr lang="fr-FR" sz="1600" dirty="0"/>
              <a:t>......8..|</a:t>
            </a:r>
          </a:p>
          <a:p>
            <a:r>
              <a:rPr lang="fr-FR" sz="1600" dirty="0"/>
              <a:t>00000030  de </a:t>
            </a:r>
            <a:r>
              <a:rPr lang="fr-FR" sz="1600" dirty="0" err="1"/>
              <a:t>ae</a:t>
            </a:r>
            <a:r>
              <a:rPr lang="fr-FR" sz="1600" dirty="0"/>
              <a:t> 71 03 85 71 04 52  71 05 58 0b 00 00 00 74  |..q..</a:t>
            </a:r>
            <a:r>
              <a:rPr lang="fr-FR" sz="1600" dirty="0" err="1"/>
              <a:t>q.Rq.X</a:t>
            </a:r>
            <a:r>
              <a:rPr lang="fr-FR" sz="1600" dirty="0"/>
              <a:t>....</a:t>
            </a:r>
            <a:r>
              <a:rPr lang="fr-FR" sz="1600" dirty="0" err="1"/>
              <a:t>t</a:t>
            </a:r>
            <a:r>
              <a:rPr lang="fr-FR" sz="1600" dirty="0"/>
              <a:t>|</a:t>
            </a:r>
          </a:p>
          <a:p>
            <a:r>
              <a:rPr lang="fr-FR" sz="1600" dirty="0"/>
              <a:t>00000040  65 6d 70 65 72 61 74 75  72 65 71 06 47 40 33 b3  |emperatureq.G@3.|</a:t>
            </a:r>
          </a:p>
          <a:p>
            <a:r>
              <a:rPr lang="fr-FR" sz="1600" dirty="0"/>
              <a:t>00000050  33 33 33 33 33 58 06 00  00 00 70 79 74 68 6f 6e  |33333X....python|</a:t>
            </a:r>
          </a:p>
          <a:p>
            <a:r>
              <a:rPr lang="fr-FR" sz="1600" dirty="0"/>
              <a:t>00000060  71 07 58 04 00 00 00 73  6e 65 6b 71 08 75 2e     |</a:t>
            </a:r>
            <a:r>
              <a:rPr lang="fr-FR" sz="1600" dirty="0" err="1"/>
              <a:t>q.X</a:t>
            </a:r>
            <a:r>
              <a:rPr lang="fr-FR" sz="1600" dirty="0"/>
              <a:t>....</a:t>
            </a:r>
            <a:r>
              <a:rPr lang="fr-FR" sz="1600" dirty="0" err="1"/>
              <a:t>snekq.u</a:t>
            </a:r>
            <a:r>
              <a:rPr lang="fr-FR" sz="1600" dirty="0"/>
              <a:t>.|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E5C22A7-0AA5-5F4E-9833-BCB627FA58C5}"/>
              </a:ext>
            </a:extLst>
          </p:cNvPr>
          <p:cNvSpPr>
            <a:spLocks noGrp="1"/>
          </p:cNvSpPr>
          <p:nvPr/>
        </p:nvSpPr>
        <p:spPr>
          <a:xfrm>
            <a:off x="2160636" y="1447800"/>
            <a:ext cx="9297574" cy="58390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import </a:t>
            </a:r>
            <a:r>
              <a:rPr lang="fr-FR" dirty="0" err="1"/>
              <a:t>pickle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002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Serializing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Python data: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pickle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7526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Reading a Python object back from a pickle file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2156837"/>
            <a:ext cx="9297574" cy="11303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with</a:t>
            </a:r>
            <a:r>
              <a:rPr lang="fr-FR" dirty="0"/>
              <a:t> open('</a:t>
            </a:r>
            <a:r>
              <a:rPr lang="fr-FR" dirty="0" err="1"/>
              <a:t>python_obj.pickle</a:t>
            </a:r>
            <a:r>
              <a:rPr lang="fr-FR" dirty="0"/>
              <a:t>', '</a:t>
            </a:r>
            <a:r>
              <a:rPr lang="fr-FR" dirty="0" err="1"/>
              <a:t>rb</a:t>
            </a:r>
            <a:r>
              <a:rPr lang="fr-FR" dirty="0"/>
              <a:t>') as f:</a:t>
            </a:r>
          </a:p>
          <a:p>
            <a:r>
              <a:rPr lang="fr-FR" dirty="0"/>
              <a:t>    d2 = </a:t>
            </a:r>
            <a:r>
              <a:rPr lang="fr-FR" dirty="0" err="1"/>
              <a:t>pickle.load</a:t>
            </a:r>
            <a:r>
              <a:rPr lang="fr-FR" dirty="0"/>
              <a:t>(f) </a:t>
            </a:r>
          </a:p>
          <a:p>
            <a:r>
              <a:rPr lang="fr-FR" dirty="0" err="1"/>
              <a:t>print</a:t>
            </a:r>
            <a:r>
              <a:rPr lang="fr-FR" dirty="0"/>
              <a:t>(d2)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5FCFA0B-F874-374F-8122-AF8CD1D5A833}"/>
              </a:ext>
            </a:extLst>
          </p:cNvPr>
          <p:cNvSpPr>
            <a:spLocks noGrp="1"/>
          </p:cNvSpPr>
          <p:nvPr/>
        </p:nvSpPr>
        <p:spPr>
          <a:xfrm>
            <a:off x="2160636" y="3402333"/>
            <a:ext cx="9297574" cy="8648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{'date': </a:t>
            </a:r>
            <a:r>
              <a:rPr lang="fr-FR" dirty="0" err="1"/>
              <a:t>datetime.datetime</a:t>
            </a:r>
            <a:r>
              <a:rPr lang="fr-FR" dirty="0"/>
              <a:t>(2020, 4, 22, 21, 59, 41, 32105), '</a:t>
            </a:r>
            <a:r>
              <a:rPr lang="fr-FR" dirty="0" err="1"/>
              <a:t>temperature</a:t>
            </a:r>
            <a:r>
              <a:rPr lang="fr-FR" dirty="0"/>
              <a:t>': 19.7, 'python': '</a:t>
            </a:r>
            <a:r>
              <a:rPr lang="fr-FR" dirty="0" err="1"/>
              <a:t>snek</a:t>
            </a:r>
            <a:r>
              <a:rPr lang="fr-FR" dirty="0"/>
              <a:t>'}</a:t>
            </a:r>
            <a:endParaRPr lang="fr-FR" sz="16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D99F28B-3790-DD4B-9B85-72D808215D84}"/>
              </a:ext>
            </a:extLst>
          </p:cNvPr>
          <p:cNvSpPr>
            <a:spLocks noGrp="1"/>
          </p:cNvSpPr>
          <p:nvPr/>
        </p:nvSpPr>
        <p:spPr>
          <a:xfrm>
            <a:off x="2160636" y="4382318"/>
            <a:ext cx="9297574" cy="57068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d2 == d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5B16FD19-C20F-8046-BB5E-4335DE43075B}"/>
              </a:ext>
            </a:extLst>
          </p:cNvPr>
          <p:cNvSpPr>
            <a:spLocks noGrp="1"/>
          </p:cNvSpPr>
          <p:nvPr/>
        </p:nvSpPr>
        <p:spPr>
          <a:xfrm>
            <a:off x="2160636" y="5057133"/>
            <a:ext cx="9297574" cy="57068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8262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Serializing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Python data: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5C6C45F-57F8-234A-909D-5C0263853998}"/>
              </a:ext>
            </a:extLst>
          </p:cNvPr>
          <p:cNvSpPr txBox="1">
            <a:spLocks/>
          </p:cNvSpPr>
          <p:nvPr/>
        </p:nvSpPr>
        <p:spPr>
          <a:xfrm>
            <a:off x="533399" y="2283968"/>
            <a:ext cx="10805163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JSON is a text-based, human-readable, interchange format based on JavaScript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It is ubiquitous as a data format, particularly from web services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JSON is common in many programming languages, making a good interchange format between programs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⚠️ Not all Python object can be serialized to or deserialized from JSON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2740A2B9-8F50-2142-9B1E-72380365C921}"/>
              </a:ext>
            </a:extLst>
          </p:cNvPr>
          <p:cNvSpPr>
            <a:spLocks noGrp="1"/>
          </p:cNvSpPr>
          <p:nvPr/>
        </p:nvSpPr>
        <p:spPr>
          <a:xfrm>
            <a:off x="2160636" y="1447800"/>
            <a:ext cx="9297574" cy="58390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import </a:t>
            </a:r>
            <a:r>
              <a:rPr lang="fr-FR" dirty="0" err="1"/>
              <a:t>json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4571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Serializing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Python data: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4478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Reading data from a JSON string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1841421"/>
            <a:ext cx="9297574" cy="12827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json_data</a:t>
            </a:r>
            <a:r>
              <a:rPr lang="fr-FR" sz="1600" dirty="0"/>
              <a:t> = '{"</a:t>
            </a:r>
            <a:r>
              <a:rPr lang="fr-FR" sz="1600" dirty="0" err="1"/>
              <a:t>first_name</a:t>
            </a:r>
            <a:r>
              <a:rPr lang="fr-FR" sz="1600" dirty="0"/>
              <a:t>": "Rob", "</a:t>
            </a:r>
            <a:r>
              <a:rPr lang="fr-FR" sz="1600" dirty="0" err="1"/>
              <a:t>last_name</a:t>
            </a:r>
            <a:r>
              <a:rPr lang="fr-FR" sz="1600" dirty="0"/>
              <a:t>": "Pike", "occupation": "programmer"}'</a:t>
            </a:r>
          </a:p>
          <a:p>
            <a:r>
              <a:rPr lang="fr-FR" sz="1600" dirty="0"/>
              <a:t>d = </a:t>
            </a:r>
            <a:r>
              <a:rPr lang="fr-FR" sz="1600" dirty="0" err="1"/>
              <a:t>json.loads</a:t>
            </a:r>
            <a:r>
              <a:rPr lang="fr-FR" sz="1600" dirty="0"/>
              <a:t>(</a:t>
            </a:r>
            <a:r>
              <a:rPr lang="fr-FR" sz="1600" dirty="0" err="1"/>
              <a:t>json_data</a:t>
            </a:r>
            <a:r>
              <a:rPr lang="fr-FR" sz="1600" dirty="0"/>
              <a:t>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(d)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7C6BC55-C113-3548-B452-9A457C81CD4F}"/>
              </a:ext>
            </a:extLst>
          </p:cNvPr>
          <p:cNvSpPr>
            <a:spLocks noGrp="1"/>
          </p:cNvSpPr>
          <p:nvPr/>
        </p:nvSpPr>
        <p:spPr>
          <a:xfrm>
            <a:off x="2160636" y="3186957"/>
            <a:ext cx="9297574" cy="57068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{'</a:t>
            </a:r>
            <a:r>
              <a:rPr lang="fr-FR" sz="1600" dirty="0" err="1"/>
              <a:t>first_name</a:t>
            </a:r>
            <a:r>
              <a:rPr lang="fr-FR" sz="1600" dirty="0"/>
              <a:t>': 'Rob', '</a:t>
            </a:r>
            <a:r>
              <a:rPr lang="fr-FR" sz="1600" dirty="0" err="1"/>
              <a:t>last_name</a:t>
            </a:r>
            <a:r>
              <a:rPr lang="fr-FR" sz="1600" dirty="0"/>
              <a:t>': 'Pike', 'occupation': 'programmer'}</a:t>
            </a: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C1AC2B5C-38CA-6145-8043-31F11F65653C}"/>
              </a:ext>
            </a:extLst>
          </p:cNvPr>
          <p:cNvSpPr txBox="1">
            <a:spLocks/>
          </p:cNvSpPr>
          <p:nvPr/>
        </p:nvSpPr>
        <p:spPr>
          <a:xfrm>
            <a:off x="533400" y="3886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Writing a Python object to a JSON file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B6BB040-CD82-F048-98CE-D3F31D707D01}"/>
              </a:ext>
            </a:extLst>
          </p:cNvPr>
          <p:cNvSpPr>
            <a:spLocks noGrp="1"/>
          </p:cNvSpPr>
          <p:nvPr/>
        </p:nvSpPr>
        <p:spPr>
          <a:xfrm>
            <a:off x="2160636" y="4267200"/>
            <a:ext cx="9297574" cy="79219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with</a:t>
            </a:r>
            <a:r>
              <a:rPr lang="fr-FR" sz="1600" dirty="0"/>
              <a:t> open('</a:t>
            </a:r>
            <a:r>
              <a:rPr lang="fr-FR" sz="1600" dirty="0" err="1"/>
              <a:t>python_obj.json</a:t>
            </a:r>
            <a:r>
              <a:rPr lang="fr-FR" sz="1600" dirty="0"/>
              <a:t>', 'w') as f: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json.dump</a:t>
            </a:r>
            <a:r>
              <a:rPr lang="fr-FR" sz="1600" dirty="0"/>
              <a:t>(d, f)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8A032A9-CFCF-3E41-A4D0-6E19476D0ED4}"/>
              </a:ext>
            </a:extLst>
          </p:cNvPr>
          <p:cNvSpPr>
            <a:spLocks noGrp="1"/>
          </p:cNvSpPr>
          <p:nvPr/>
        </p:nvSpPr>
        <p:spPr>
          <a:xfrm>
            <a:off x="2160636" y="5105400"/>
            <a:ext cx="9297574" cy="141705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00000000  7b 22 66 69 72 73 74 5f  6e 61 6d 65 22 3a 20 22  |{"</a:t>
            </a:r>
            <a:r>
              <a:rPr lang="fr-FR" sz="1600" dirty="0" err="1"/>
              <a:t>first_name</a:t>
            </a:r>
            <a:r>
              <a:rPr lang="fr-FR" sz="1600" dirty="0"/>
              <a:t>": "|</a:t>
            </a:r>
          </a:p>
          <a:p>
            <a:r>
              <a:rPr lang="fr-FR" sz="1600" dirty="0"/>
              <a:t>00000010  52 6f 62 22 2c 20 22 6c  61 73 74 5f 6e 61 6d 65  |Rob", "</a:t>
            </a:r>
            <a:r>
              <a:rPr lang="fr-FR" sz="1600" dirty="0" err="1"/>
              <a:t>last_name</a:t>
            </a:r>
            <a:r>
              <a:rPr lang="fr-FR" sz="1600" dirty="0"/>
              <a:t>|</a:t>
            </a:r>
          </a:p>
          <a:p>
            <a:r>
              <a:rPr lang="fr-FR" sz="1600" dirty="0"/>
              <a:t>00000020  22 3a 20 22 50 69 6b 65  22 2c 20 22 6f 63 63 75  |": "Pike", "</a:t>
            </a:r>
            <a:r>
              <a:rPr lang="fr-FR" sz="1600" dirty="0" err="1"/>
              <a:t>occu</a:t>
            </a:r>
            <a:r>
              <a:rPr lang="fr-FR" sz="1600" dirty="0"/>
              <a:t>|</a:t>
            </a:r>
          </a:p>
          <a:p>
            <a:r>
              <a:rPr lang="fr-FR" sz="1600" dirty="0"/>
              <a:t>00000030  70 61 74 69 6f 6e 22 3a  20 22 70 72 6f 67 72 61  |</a:t>
            </a:r>
            <a:r>
              <a:rPr lang="fr-FR" sz="1600" dirty="0" err="1"/>
              <a:t>pation</a:t>
            </a:r>
            <a:r>
              <a:rPr lang="fr-FR" sz="1600" dirty="0"/>
              <a:t>": "</a:t>
            </a:r>
            <a:r>
              <a:rPr lang="fr-FR" sz="1600" dirty="0" err="1"/>
              <a:t>progra</a:t>
            </a:r>
            <a:r>
              <a:rPr lang="fr-FR" sz="1600" dirty="0"/>
              <a:t>|</a:t>
            </a:r>
          </a:p>
          <a:p>
            <a:r>
              <a:rPr lang="fr-FR" sz="1600" dirty="0"/>
              <a:t>00000040  6d 6d 65 72 22 7d                                 |</a:t>
            </a:r>
            <a:r>
              <a:rPr lang="fr-FR" sz="1600" dirty="0" err="1"/>
              <a:t>mmer</a:t>
            </a:r>
            <a:r>
              <a:rPr lang="fr-FR" sz="1600" dirty="0"/>
              <a:t>"}|</a:t>
            </a:r>
          </a:p>
        </p:txBody>
      </p:sp>
    </p:spTree>
    <p:extLst>
      <p:ext uri="{BB962C8B-B14F-4D97-AF65-F5344CB8AC3E}">
        <p14:creationId xmlns:p14="http://schemas.microsoft.com/office/powerpoint/2010/main" val="3371418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Serializing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Python data: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csv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2338361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Reading a CSV file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2731982"/>
            <a:ext cx="9297574" cy="12827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with</a:t>
            </a:r>
            <a:r>
              <a:rPr lang="fr-FR" dirty="0"/>
              <a:t> open('tesla-stock-</a:t>
            </a:r>
            <a:r>
              <a:rPr lang="fr-FR" dirty="0" err="1"/>
              <a:t>price.csv</a:t>
            </a:r>
            <a:r>
              <a:rPr lang="fr-FR" dirty="0"/>
              <a:t>', </a:t>
            </a:r>
            <a:r>
              <a:rPr lang="fr-FR" dirty="0" err="1"/>
              <a:t>newline</a:t>
            </a:r>
            <a:r>
              <a:rPr lang="fr-FR" dirty="0"/>
              <a:t>='') as f:</a:t>
            </a:r>
          </a:p>
          <a:p>
            <a:r>
              <a:rPr lang="fr-FR" dirty="0"/>
              <a:t>    </a:t>
            </a:r>
            <a:r>
              <a:rPr lang="fr-FR" dirty="0" err="1"/>
              <a:t>csv_data</a:t>
            </a:r>
            <a:r>
              <a:rPr lang="fr-FR" dirty="0"/>
              <a:t> = </a:t>
            </a:r>
            <a:r>
              <a:rPr lang="fr-FR" dirty="0" err="1"/>
              <a:t>csv.reader</a:t>
            </a:r>
            <a:r>
              <a:rPr lang="fr-FR" dirty="0"/>
              <a:t>(f, </a:t>
            </a:r>
            <a:r>
              <a:rPr lang="fr-FR" dirty="0" err="1"/>
              <a:t>delimiter</a:t>
            </a:r>
            <a:r>
              <a:rPr lang="fr-FR" dirty="0"/>
              <a:t>=",", </a:t>
            </a:r>
            <a:r>
              <a:rPr lang="fr-FR" dirty="0" err="1"/>
              <a:t>quotechar</a:t>
            </a:r>
            <a:r>
              <a:rPr lang="fr-FR" dirty="0"/>
              <a:t>='"')</a:t>
            </a:r>
          </a:p>
          <a:p>
            <a:r>
              <a:rPr lang="fr-FR" dirty="0"/>
              <a:t>    for </a:t>
            </a:r>
            <a:r>
              <a:rPr lang="fr-FR" dirty="0" err="1"/>
              <a:t>row</a:t>
            </a:r>
            <a:r>
              <a:rPr lang="fr-FR" dirty="0"/>
              <a:t> in </a:t>
            </a:r>
            <a:r>
              <a:rPr lang="fr-FR" dirty="0" err="1"/>
              <a:t>csv_data</a:t>
            </a:r>
            <a:r>
              <a:rPr lang="fr-FR" dirty="0"/>
              <a:t>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row</a:t>
            </a:r>
            <a:r>
              <a:rPr lang="fr-FR" dirty="0"/>
              <a:t>)</a:t>
            </a:r>
          </a:p>
          <a:p>
            <a:endParaRPr lang="fr-FR" sz="1600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7C6BC55-C113-3548-B452-9A457C81CD4F}"/>
              </a:ext>
            </a:extLst>
          </p:cNvPr>
          <p:cNvSpPr>
            <a:spLocks noGrp="1"/>
          </p:cNvSpPr>
          <p:nvPr/>
        </p:nvSpPr>
        <p:spPr>
          <a:xfrm>
            <a:off x="2160636" y="4077518"/>
            <a:ext cx="9297574" cy="224708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['date', 'close', 'volume', 'open', 'high', '</a:t>
            </a:r>
            <a:r>
              <a:rPr lang="fr-FR" sz="1600" dirty="0" err="1"/>
              <a:t>low</a:t>
            </a:r>
            <a:r>
              <a:rPr lang="fr-FR" sz="1600" dirty="0"/>
              <a:t>']</a:t>
            </a:r>
          </a:p>
          <a:p>
            <a:r>
              <a:rPr lang="fr-FR" sz="1600" dirty="0"/>
              <a:t>['11:34', '270.49', '4,787,699', '264.50', '273.88', '262.24']</a:t>
            </a:r>
          </a:p>
          <a:p>
            <a:r>
              <a:rPr lang="fr-FR" sz="1600" dirty="0"/>
              <a:t>['2018/10/15', '259.5900', '6189026.0000', '259.0600', '263.2800', '254.5367']</a:t>
            </a:r>
          </a:p>
          <a:p>
            <a:r>
              <a:rPr lang="fr-FR" sz="1600" dirty="0"/>
              <a:t>['2018/10/12', '258.7800', '7189257.0000', '261.0000', '261.9900', '252.0100']</a:t>
            </a:r>
          </a:p>
          <a:p>
            <a:r>
              <a:rPr lang="fr-FR" sz="1600" dirty="0"/>
              <a:t>['2018/10/11', '252.2300', '8128184.0000', '257.5300', '262.2500', '249.0300']</a:t>
            </a:r>
          </a:p>
          <a:p>
            <a:r>
              <a:rPr lang="fr-FR" sz="1600" dirty="0"/>
              <a:t>['2018/10/10', '256.8800', '12781560.0000', '264.6100', '265.5100', '247.7700']</a:t>
            </a:r>
          </a:p>
          <a:p>
            <a:r>
              <a:rPr lang="fr-FR" sz="1600" dirty="0"/>
              <a:t>['2018/10/09', '262.8000', '12037780.0000', '255.2500', '266.7700', '253.3000']</a:t>
            </a:r>
          </a:p>
          <a:p>
            <a:r>
              <a:rPr lang="fr-FR" sz="1600" dirty="0"/>
              <a:t>...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BA9EA8A-DEA1-0B48-9CA0-96604DD3CCCB}"/>
              </a:ext>
            </a:extLst>
          </p:cNvPr>
          <p:cNvSpPr>
            <a:spLocks noGrp="1"/>
          </p:cNvSpPr>
          <p:nvPr/>
        </p:nvSpPr>
        <p:spPr>
          <a:xfrm>
            <a:off x="2160636" y="1524000"/>
            <a:ext cx="9297574" cy="58390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import csv</a:t>
            </a:r>
          </a:p>
        </p:txBody>
      </p:sp>
    </p:spTree>
    <p:extLst>
      <p:ext uri="{BB962C8B-B14F-4D97-AF65-F5344CB8AC3E}">
        <p14:creationId xmlns:p14="http://schemas.microsoft.com/office/powerpoint/2010/main" val="207954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313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Perform operations on the filesystem and paths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Read from and write to files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Handle base64-encoded data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Serialize/deserialize python objects to pickle and JSON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math functions and random number generators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Handle date and time data with ease in Python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Be curious to learn more about regular expressions</a:t>
            </a:r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11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Serializing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Python data: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csv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64264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Writing a CSV file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2146221"/>
            <a:ext cx="9297574" cy="13589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with</a:t>
            </a:r>
            <a:r>
              <a:rPr lang="fr-FR" dirty="0"/>
              <a:t> open('</a:t>
            </a:r>
            <a:r>
              <a:rPr lang="fr-FR" dirty="0" err="1"/>
              <a:t>contacts.csv</a:t>
            </a:r>
            <a:r>
              <a:rPr lang="fr-FR" dirty="0"/>
              <a:t>', 'w', </a:t>
            </a:r>
            <a:r>
              <a:rPr lang="fr-FR" dirty="0" err="1"/>
              <a:t>newline</a:t>
            </a:r>
            <a:r>
              <a:rPr lang="fr-FR" dirty="0"/>
              <a:t>='') as f:</a:t>
            </a:r>
          </a:p>
          <a:p>
            <a:r>
              <a:rPr lang="fr-FR" dirty="0"/>
              <a:t>    </a:t>
            </a:r>
            <a:r>
              <a:rPr lang="fr-FR" dirty="0" err="1"/>
              <a:t>csv_file</a:t>
            </a:r>
            <a:r>
              <a:rPr lang="fr-FR" dirty="0"/>
              <a:t> = </a:t>
            </a:r>
            <a:r>
              <a:rPr lang="fr-FR" dirty="0" err="1"/>
              <a:t>csv.writer</a:t>
            </a:r>
            <a:r>
              <a:rPr lang="fr-FR" dirty="0"/>
              <a:t>(f)</a:t>
            </a:r>
          </a:p>
          <a:p>
            <a:r>
              <a:rPr lang="fr-FR" dirty="0"/>
              <a:t>    </a:t>
            </a:r>
            <a:r>
              <a:rPr lang="fr-FR" dirty="0" err="1"/>
              <a:t>csv_file.writerow</a:t>
            </a:r>
            <a:r>
              <a:rPr lang="fr-FR" dirty="0"/>
              <a:t>('First </a:t>
            </a:r>
            <a:r>
              <a:rPr lang="fr-FR" dirty="0" err="1"/>
              <a:t>name</a:t>
            </a:r>
            <a:r>
              <a:rPr lang="fr-FR" dirty="0"/>
              <a:t>', 'Last </a:t>
            </a:r>
            <a:r>
              <a:rPr lang="fr-FR" dirty="0" err="1"/>
              <a:t>name</a:t>
            </a:r>
            <a:r>
              <a:rPr lang="fr-FR" dirty="0"/>
              <a:t>', 'Phone </a:t>
            </a:r>
            <a:r>
              <a:rPr lang="fr-FR" dirty="0" err="1"/>
              <a:t>number</a:t>
            </a:r>
            <a:r>
              <a:rPr lang="fr-FR" dirty="0"/>
              <a:t>')</a:t>
            </a:r>
          </a:p>
          <a:p>
            <a:r>
              <a:rPr lang="fr-FR" dirty="0"/>
              <a:t>    </a:t>
            </a:r>
            <a:r>
              <a:rPr lang="fr-FR" dirty="0" err="1"/>
              <a:t>csv_file.writerows</a:t>
            </a:r>
            <a:r>
              <a:rPr lang="fr-FR" dirty="0"/>
              <a:t>(contacts)    </a:t>
            </a:r>
            <a:r>
              <a:rPr lang="fr-FR" i="1" dirty="0"/>
              <a:t># contacts </a:t>
            </a:r>
            <a:r>
              <a:rPr lang="fr-FR" i="1" dirty="0" err="1"/>
              <a:t>is</a:t>
            </a:r>
            <a:r>
              <a:rPr lang="fr-FR" i="1" dirty="0"/>
              <a:t> a </a:t>
            </a:r>
            <a:r>
              <a:rPr lang="fr-FR" i="1" dirty="0" err="1"/>
              <a:t>list</a:t>
            </a:r>
            <a:r>
              <a:rPr lang="fr-FR" i="1" dirty="0"/>
              <a:t> of </a:t>
            </a:r>
            <a:r>
              <a:rPr lang="fr-FR" i="1" dirty="0" err="1"/>
              <a:t>lists</a:t>
            </a:r>
            <a:endParaRPr lang="fr-FR" i="1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A23DEE1-BFC2-4247-86B4-6F26958B8571}"/>
              </a:ext>
            </a:extLst>
          </p:cNvPr>
          <p:cNvSpPr txBox="1">
            <a:spLocks/>
          </p:cNvSpPr>
          <p:nvPr/>
        </p:nvSpPr>
        <p:spPr>
          <a:xfrm>
            <a:off x="533399" y="4267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Discover more about </a:t>
            </a:r>
            <a:r>
              <a:rPr lang="en" sz="2200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pickle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200" kern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200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csv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in the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1750094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Manipulating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zip files: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zipfile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269682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Opening a zip file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3154024"/>
            <a:ext cx="9297574" cy="11303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z = </a:t>
            </a:r>
            <a:r>
              <a:rPr lang="fr-FR" dirty="0" err="1"/>
              <a:t>ZipFile</a:t>
            </a:r>
            <a:r>
              <a:rPr lang="fr-FR" dirty="0"/>
              <a:t>('</a:t>
            </a:r>
            <a:r>
              <a:rPr lang="fr-FR" dirty="0" err="1"/>
              <a:t>archive.zip</a:t>
            </a:r>
            <a:r>
              <a:rPr lang="fr-FR" dirty="0"/>
              <a:t>')</a:t>
            </a:r>
          </a:p>
          <a:p>
            <a:r>
              <a:rPr lang="fr-FR" dirty="0"/>
              <a:t>...</a:t>
            </a:r>
          </a:p>
          <a:p>
            <a:r>
              <a:rPr lang="fr-FR" dirty="0" err="1"/>
              <a:t>z.close</a:t>
            </a:r>
            <a:r>
              <a:rPr lang="fr-FR" dirty="0"/>
              <a:t>()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E88647B-046B-804E-AE66-9F35C7C75FEE}"/>
              </a:ext>
            </a:extLst>
          </p:cNvPr>
          <p:cNvSpPr>
            <a:spLocks noGrp="1"/>
          </p:cNvSpPr>
          <p:nvPr/>
        </p:nvSpPr>
        <p:spPr>
          <a:xfrm>
            <a:off x="2160636" y="1562918"/>
            <a:ext cx="9297574" cy="57068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zipfile</a:t>
            </a:r>
            <a:r>
              <a:rPr lang="fr-FR" dirty="0"/>
              <a:t> import </a:t>
            </a:r>
            <a:r>
              <a:rPr lang="fr-FR" dirty="0" err="1"/>
              <a:t>ZipFile</a:t>
            </a:r>
            <a:endParaRPr lang="fr-FR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DFB09C07-433D-084E-83A2-7BD2636F858D}"/>
              </a:ext>
            </a:extLst>
          </p:cNvPr>
          <p:cNvSpPr txBox="1">
            <a:spLocks/>
          </p:cNvSpPr>
          <p:nvPr/>
        </p:nvSpPr>
        <p:spPr>
          <a:xfrm>
            <a:off x="533399" y="4443162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You can use a with statement with </a:t>
            </a:r>
            <a:r>
              <a:rPr lang="en" sz="2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ZipFile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7A7F473-9407-CB4B-8AA5-64B53D4E44B2}"/>
              </a:ext>
            </a:extLst>
          </p:cNvPr>
          <p:cNvSpPr>
            <a:spLocks noGrp="1"/>
          </p:cNvSpPr>
          <p:nvPr/>
        </p:nvSpPr>
        <p:spPr>
          <a:xfrm>
            <a:off x="2157141" y="4881964"/>
            <a:ext cx="9297574" cy="9092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ZipFile</a:t>
            </a:r>
            <a:r>
              <a:rPr lang="fr-FR" dirty="0"/>
              <a:t>('</a:t>
            </a:r>
            <a:r>
              <a:rPr lang="fr-FR" dirty="0" err="1"/>
              <a:t>archive.zip</a:t>
            </a:r>
            <a:r>
              <a:rPr lang="fr-FR" dirty="0"/>
              <a:t>') as z:</a:t>
            </a:r>
          </a:p>
          <a:p>
            <a:r>
              <a:rPr lang="fr-FR" dirty="0"/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36104047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Manipulating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zip files: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zipfile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64264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List all files in an archive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2057400"/>
            <a:ext cx="9297574" cy="85750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</a:t>
            </a:r>
            <a:r>
              <a:rPr lang="fr-FR" dirty="0" err="1"/>
              <a:t>filename</a:t>
            </a:r>
            <a:r>
              <a:rPr lang="fr-FR" dirty="0"/>
              <a:t> in </a:t>
            </a:r>
            <a:r>
              <a:rPr lang="fr-FR" dirty="0" err="1"/>
              <a:t>z.namelist</a:t>
            </a:r>
            <a:r>
              <a:rPr lang="fr-FR" dirty="0"/>
              <a:t>():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filename</a:t>
            </a:r>
            <a:r>
              <a:rPr lang="fr-FR" dirty="0"/>
              <a:t>)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DFB09C07-433D-084E-83A2-7BD2636F858D}"/>
              </a:ext>
            </a:extLst>
          </p:cNvPr>
          <p:cNvSpPr txBox="1">
            <a:spLocks/>
          </p:cNvSpPr>
          <p:nvPr/>
        </p:nvSpPr>
        <p:spPr>
          <a:xfrm>
            <a:off x="533399" y="476684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Extract all files from an archive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7A7F473-9407-CB4B-8AA5-64B53D4E44B2}"/>
              </a:ext>
            </a:extLst>
          </p:cNvPr>
          <p:cNvSpPr>
            <a:spLocks noGrp="1"/>
          </p:cNvSpPr>
          <p:nvPr/>
        </p:nvSpPr>
        <p:spPr>
          <a:xfrm>
            <a:off x="2157141" y="5186764"/>
            <a:ext cx="9297574" cy="8330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z.extractall</a:t>
            </a:r>
            <a:r>
              <a:rPr lang="fr-FR" dirty="0"/>
              <a:t>()                         </a:t>
            </a:r>
            <a:r>
              <a:rPr lang="fr-FR" i="1" dirty="0"/>
              <a:t># </a:t>
            </a:r>
            <a:r>
              <a:rPr lang="fr-FR" i="1" dirty="0" err="1"/>
              <a:t>Extracts</a:t>
            </a:r>
            <a:r>
              <a:rPr lang="fr-FR" i="1" dirty="0"/>
              <a:t> to </a:t>
            </a:r>
            <a:r>
              <a:rPr lang="fr-FR" i="1" dirty="0" err="1"/>
              <a:t>current</a:t>
            </a:r>
            <a:r>
              <a:rPr lang="fr-FR" i="1" dirty="0"/>
              <a:t> directory</a:t>
            </a:r>
          </a:p>
          <a:p>
            <a:r>
              <a:rPr lang="fr-FR" dirty="0" err="1"/>
              <a:t>z.extractall</a:t>
            </a:r>
            <a:r>
              <a:rPr lang="fr-FR" dirty="0"/>
              <a:t>('/home/</a:t>
            </a:r>
            <a:r>
              <a:rPr lang="fr-FR" dirty="0" err="1"/>
              <a:t>chrales</a:t>
            </a:r>
            <a:r>
              <a:rPr lang="fr-FR" dirty="0"/>
              <a:t>/</a:t>
            </a:r>
            <a:r>
              <a:rPr lang="fr-FR" dirty="0" err="1"/>
              <a:t>pictures</a:t>
            </a:r>
            <a:r>
              <a:rPr lang="fr-FR" dirty="0"/>
              <a:t>') </a:t>
            </a:r>
            <a:r>
              <a:rPr lang="fr-FR" i="1" dirty="0"/>
              <a:t># </a:t>
            </a:r>
            <a:r>
              <a:rPr lang="fr-FR" i="1" dirty="0" err="1"/>
              <a:t>Extracts</a:t>
            </a:r>
            <a:r>
              <a:rPr lang="fr-FR" i="1" dirty="0"/>
              <a:t> to </a:t>
            </a:r>
            <a:r>
              <a:rPr lang="fr-FR" i="1" dirty="0" err="1"/>
              <a:t>given</a:t>
            </a:r>
            <a:r>
              <a:rPr lang="fr-FR" i="1" dirty="0"/>
              <a:t> directory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71E806F-5050-2F4A-B808-98B402D3665C}"/>
              </a:ext>
            </a:extLst>
          </p:cNvPr>
          <p:cNvSpPr>
            <a:spLocks noGrp="1"/>
          </p:cNvSpPr>
          <p:nvPr/>
        </p:nvSpPr>
        <p:spPr>
          <a:xfrm>
            <a:off x="2157141" y="3015155"/>
            <a:ext cx="9297574" cy="155635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photos/</a:t>
            </a:r>
          </a:p>
          <a:p>
            <a:r>
              <a:rPr lang="fr-FR" dirty="0"/>
              <a:t>photos/IMG_0689.jpg</a:t>
            </a:r>
          </a:p>
          <a:p>
            <a:r>
              <a:rPr lang="fr-FR" dirty="0"/>
              <a:t>photos/IMG_0690.jpg</a:t>
            </a:r>
          </a:p>
          <a:p>
            <a:r>
              <a:rPr lang="fr-FR" dirty="0"/>
              <a:t>photos/IMG_0691.jpg</a:t>
            </a:r>
          </a:p>
          <a:p>
            <a:r>
              <a:rPr lang="fr-F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143525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Manipulating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zip files: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zipfile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64264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Extract a specific file (destination path is optional)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2057401"/>
            <a:ext cx="9297574" cy="609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z.extract</a:t>
            </a:r>
            <a:r>
              <a:rPr lang="fr-FR" dirty="0"/>
              <a:t>('photos/IMG_0690.jpg', 'IMG_0690.jpg')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DFB09C07-433D-084E-83A2-7BD2636F858D}"/>
              </a:ext>
            </a:extLst>
          </p:cNvPr>
          <p:cNvSpPr txBox="1">
            <a:spLocks/>
          </p:cNvSpPr>
          <p:nvPr/>
        </p:nvSpPr>
        <p:spPr>
          <a:xfrm>
            <a:off x="533398" y="294481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 the contents of a file to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7A7F473-9407-CB4B-8AA5-64B53D4E44B2}"/>
              </a:ext>
            </a:extLst>
          </p:cNvPr>
          <p:cNvSpPr>
            <a:spLocks noGrp="1"/>
          </p:cNvSpPr>
          <p:nvPr/>
        </p:nvSpPr>
        <p:spPr>
          <a:xfrm>
            <a:off x="2157141" y="3357964"/>
            <a:ext cx="9297574" cy="8330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file_data</a:t>
            </a:r>
            <a:r>
              <a:rPr lang="fr-FR" dirty="0"/>
              <a:t> = </a:t>
            </a:r>
            <a:r>
              <a:rPr lang="fr-FR" dirty="0" err="1"/>
              <a:t>z.read</a:t>
            </a:r>
            <a:r>
              <a:rPr lang="fr-FR" dirty="0"/>
              <a:t>('photos/IMG_0690.jpg')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file_data</a:t>
            </a:r>
            <a:r>
              <a:rPr lang="fr-FR" dirty="0"/>
              <a:t>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575311A2-3DDF-764A-AE86-CD54E8FB7124}"/>
              </a:ext>
            </a:extLst>
          </p:cNvPr>
          <p:cNvSpPr>
            <a:spLocks noGrp="1"/>
          </p:cNvSpPr>
          <p:nvPr/>
        </p:nvSpPr>
        <p:spPr>
          <a:xfrm>
            <a:off x="2152947" y="4265594"/>
            <a:ext cx="9297574" cy="57068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b'\</a:t>
            </a:r>
            <a:r>
              <a:rPr lang="fr-FR" dirty="0" err="1"/>
              <a:t>xff</a:t>
            </a:r>
            <a:r>
              <a:rPr lang="fr-FR" dirty="0"/>
              <a:t>\xd8\</a:t>
            </a:r>
            <a:r>
              <a:rPr lang="fr-FR" dirty="0" err="1"/>
              <a:t>xff</a:t>
            </a:r>
            <a:r>
              <a:rPr lang="fr-FR" dirty="0"/>
              <a:t>\xe0\x00\x10JFIF\x00\x01\x01\x00\x00\x01...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81EA995-7118-3545-BDEA-C349A3BE48AB}"/>
              </a:ext>
            </a:extLst>
          </p:cNvPr>
          <p:cNvSpPr txBox="1">
            <a:spLocks/>
          </p:cNvSpPr>
          <p:nvPr/>
        </p:nvSpPr>
        <p:spPr>
          <a:xfrm>
            <a:off x="525710" y="508471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Close a zip file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06E9766-4760-AE47-ACD1-F86D293AD1E1}"/>
              </a:ext>
            </a:extLst>
          </p:cNvPr>
          <p:cNvSpPr>
            <a:spLocks noGrp="1"/>
          </p:cNvSpPr>
          <p:nvPr/>
        </p:nvSpPr>
        <p:spPr>
          <a:xfrm>
            <a:off x="2152947" y="5562600"/>
            <a:ext cx="9297574" cy="609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z.close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600855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Manipulating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zip files: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zipfile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64264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You can also create zip files and write to them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2057401"/>
            <a:ext cx="9297574" cy="8330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ZipFile</a:t>
            </a:r>
            <a:r>
              <a:rPr lang="fr-FR" dirty="0"/>
              <a:t>('archive_2.zip', 'w') as z:</a:t>
            </a:r>
          </a:p>
          <a:p>
            <a:r>
              <a:rPr lang="fr-FR" dirty="0"/>
              <a:t>    </a:t>
            </a:r>
            <a:r>
              <a:rPr lang="fr-FR" dirty="0" err="1"/>
              <a:t>z.write</a:t>
            </a:r>
            <a:r>
              <a:rPr lang="fr-FR" dirty="0"/>
              <a:t>('/home/</a:t>
            </a:r>
            <a:r>
              <a:rPr lang="fr-FR" dirty="0" err="1"/>
              <a:t>chrales</a:t>
            </a:r>
            <a:r>
              <a:rPr lang="fr-FR" dirty="0"/>
              <a:t>/</a:t>
            </a:r>
            <a:r>
              <a:rPr lang="fr-FR" dirty="0" err="1"/>
              <a:t>Pictures</a:t>
            </a:r>
            <a:r>
              <a:rPr lang="fr-FR" dirty="0"/>
              <a:t>/</a:t>
            </a:r>
            <a:r>
              <a:rPr lang="fr-FR" dirty="0" err="1"/>
              <a:t>profile.jpg</a:t>
            </a:r>
            <a:r>
              <a:rPr lang="fr-FR" dirty="0"/>
              <a:t>', '</a:t>
            </a:r>
            <a:r>
              <a:rPr lang="fr-FR" dirty="0" err="1"/>
              <a:t>profile.jpg</a:t>
            </a:r>
            <a:r>
              <a:rPr lang="fr-FR" dirty="0"/>
              <a:t>')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DFB09C07-433D-084E-83A2-7BD2636F858D}"/>
              </a:ext>
            </a:extLst>
          </p:cNvPr>
          <p:cNvSpPr txBox="1">
            <a:spLocks/>
          </p:cNvSpPr>
          <p:nvPr/>
        </p:nvSpPr>
        <p:spPr>
          <a:xfrm>
            <a:off x="533398" y="332581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 and write files from an archive in a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-like manner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7A7F473-9407-CB4B-8AA5-64B53D4E44B2}"/>
              </a:ext>
            </a:extLst>
          </p:cNvPr>
          <p:cNvSpPr>
            <a:spLocks noGrp="1"/>
          </p:cNvSpPr>
          <p:nvPr/>
        </p:nvSpPr>
        <p:spPr>
          <a:xfrm>
            <a:off x="2157141" y="3738964"/>
            <a:ext cx="9297574" cy="11378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ZipFile</a:t>
            </a:r>
            <a:r>
              <a:rPr lang="fr-FR" dirty="0"/>
              <a:t>('archive_2.zip', 'w') as z:</a:t>
            </a:r>
          </a:p>
          <a:p>
            <a:r>
              <a:rPr lang="fr-FR" dirty="0"/>
              <a:t>   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z.open</a:t>
            </a:r>
            <a:r>
              <a:rPr lang="fr-FR" dirty="0"/>
              <a:t>('</a:t>
            </a:r>
            <a:r>
              <a:rPr lang="fr-FR" dirty="0" err="1"/>
              <a:t>python_obj.pickle</a:t>
            </a:r>
            <a:r>
              <a:rPr lang="fr-FR" dirty="0"/>
              <a:t>', 'w'):</a:t>
            </a:r>
          </a:p>
          <a:p>
            <a:r>
              <a:rPr lang="fr-FR" dirty="0"/>
              <a:t>        </a:t>
            </a:r>
            <a:r>
              <a:rPr lang="fr-FR" dirty="0" err="1"/>
              <a:t>pickle.dump</a:t>
            </a:r>
            <a:r>
              <a:rPr lang="fr-FR" dirty="0"/>
              <a:t>(</a:t>
            </a:r>
            <a:r>
              <a:rPr lang="fr-FR" dirty="0" err="1"/>
              <a:t>obj</a:t>
            </a:r>
            <a:r>
              <a:rPr lang="fr-FR" dirty="0"/>
              <a:t>, f)</a:t>
            </a:r>
          </a:p>
        </p:txBody>
      </p:sp>
    </p:spTree>
    <p:extLst>
      <p:ext uri="{BB962C8B-B14F-4D97-AF65-F5344CB8AC3E}">
        <p14:creationId xmlns:p14="http://schemas.microsoft.com/office/powerpoint/2010/main" val="2925329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Handling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sqlite3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2480846"/>
            <a:ext cx="10805163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SQLite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is a powerful file-based relational database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It can be used to serialize complex data to a file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SQLite is ubiquitous as a storage format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Mobile app data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Embedded systems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Even in space...!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Learn more about SQLite at </a:t>
            </a:r>
            <a:r>
              <a:rPr lang="fr-FR" sz="24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https://www.sqlitetutorial.net/</a:t>
            </a:r>
            <a:endParaRPr lang="en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ADAB8C9-D894-4D47-9B62-A43ECE80CB7E}"/>
              </a:ext>
            </a:extLst>
          </p:cNvPr>
          <p:cNvSpPr>
            <a:spLocks noGrp="1"/>
          </p:cNvSpPr>
          <p:nvPr/>
        </p:nvSpPr>
        <p:spPr>
          <a:xfrm>
            <a:off x="2157141" y="1371600"/>
            <a:ext cx="9297574" cy="58390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import sqlite3</a:t>
            </a:r>
          </a:p>
        </p:txBody>
      </p:sp>
    </p:spTree>
    <p:extLst>
      <p:ext uri="{BB962C8B-B14F-4D97-AF65-F5344CB8AC3E}">
        <p14:creationId xmlns:p14="http://schemas.microsoft.com/office/powerpoint/2010/main" val="19067023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Handling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sqlite3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0CF3DF3-6675-6048-8269-DE0AE095C2FE}"/>
              </a:ext>
            </a:extLst>
          </p:cNvPr>
          <p:cNvSpPr txBox="1">
            <a:spLocks/>
          </p:cNvSpPr>
          <p:nvPr/>
        </p:nvSpPr>
        <p:spPr>
          <a:xfrm>
            <a:off x="533399" y="12954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Open a database file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5F5037D-8EF5-FD45-A6E0-88895C4FFB1B}"/>
              </a:ext>
            </a:extLst>
          </p:cNvPr>
          <p:cNvSpPr>
            <a:spLocks noGrp="1"/>
          </p:cNvSpPr>
          <p:nvPr/>
        </p:nvSpPr>
        <p:spPr>
          <a:xfrm>
            <a:off x="2160636" y="1710155"/>
            <a:ext cx="9297574" cy="609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conn</a:t>
            </a:r>
            <a:r>
              <a:rPr lang="fr-FR" dirty="0"/>
              <a:t> = sqlite3.connect('</a:t>
            </a:r>
            <a:r>
              <a:rPr lang="fr-FR" dirty="0" err="1"/>
              <a:t>database.db</a:t>
            </a:r>
            <a:r>
              <a:rPr lang="fr-FR" dirty="0"/>
              <a:t>')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6B868BC0-C830-8847-A07A-080E6692BD8E}"/>
              </a:ext>
            </a:extLst>
          </p:cNvPr>
          <p:cNvSpPr txBox="1">
            <a:spLocks/>
          </p:cNvSpPr>
          <p:nvPr/>
        </p:nvSpPr>
        <p:spPr>
          <a:xfrm>
            <a:off x="533398" y="355249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Execute a query and iterate over the results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2C31645-327A-B846-8C6A-47E21FBD18C2}"/>
              </a:ext>
            </a:extLst>
          </p:cNvPr>
          <p:cNvSpPr>
            <a:spLocks noGrp="1"/>
          </p:cNvSpPr>
          <p:nvPr/>
        </p:nvSpPr>
        <p:spPr>
          <a:xfrm>
            <a:off x="2157141" y="3965642"/>
            <a:ext cx="9297574" cy="8330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</a:t>
            </a:r>
            <a:r>
              <a:rPr lang="fr-FR" dirty="0" err="1"/>
              <a:t>row</a:t>
            </a:r>
            <a:r>
              <a:rPr lang="fr-FR" dirty="0"/>
              <a:t> in </a:t>
            </a:r>
            <a:r>
              <a:rPr lang="fr-FR" dirty="0" err="1"/>
              <a:t>cur.execute</a:t>
            </a:r>
            <a:r>
              <a:rPr lang="fr-FR" dirty="0"/>
              <a:t>('SELECT * FROM </a:t>
            </a:r>
            <a:r>
              <a:rPr lang="fr-FR" dirty="0" err="1"/>
              <a:t>artists</a:t>
            </a:r>
            <a:r>
              <a:rPr lang="fr-FR" dirty="0"/>
              <a:t>'):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row</a:t>
            </a:r>
            <a:r>
              <a:rPr lang="fr-FR" dirty="0"/>
              <a:t>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D947FA1E-5B1A-9043-96B7-4A6C1F156D0D}"/>
              </a:ext>
            </a:extLst>
          </p:cNvPr>
          <p:cNvSpPr>
            <a:spLocks noGrp="1"/>
          </p:cNvSpPr>
          <p:nvPr/>
        </p:nvSpPr>
        <p:spPr>
          <a:xfrm>
            <a:off x="2152947" y="4873272"/>
            <a:ext cx="9297574" cy="160584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(1, 'AC/DC')</a:t>
            </a:r>
          </a:p>
          <a:p>
            <a:r>
              <a:rPr lang="fr-FR" dirty="0"/>
              <a:t>(2, '</a:t>
            </a:r>
            <a:r>
              <a:rPr lang="fr-FR" dirty="0" err="1"/>
              <a:t>Accept</a:t>
            </a:r>
            <a:r>
              <a:rPr lang="fr-FR" dirty="0"/>
              <a:t>')</a:t>
            </a:r>
          </a:p>
          <a:p>
            <a:r>
              <a:rPr lang="fr-FR" dirty="0"/>
              <a:t>(3, 'Aerosmith')</a:t>
            </a:r>
          </a:p>
          <a:p>
            <a:r>
              <a:rPr lang="fr-FR" dirty="0"/>
              <a:t>(4, 'Alanis Morissette')</a:t>
            </a:r>
          </a:p>
          <a:p>
            <a:r>
              <a:rPr lang="fr-FR" dirty="0"/>
              <a:t>...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5EAE414-B045-7B45-ADA3-E00BBA76D05C}"/>
              </a:ext>
            </a:extLst>
          </p:cNvPr>
          <p:cNvSpPr txBox="1">
            <a:spLocks/>
          </p:cNvSpPr>
          <p:nvPr/>
        </p:nvSpPr>
        <p:spPr>
          <a:xfrm>
            <a:off x="533400" y="24384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Create a "cursor"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6073D6A-D4BB-4F4F-9A5C-4D66261D1518}"/>
              </a:ext>
            </a:extLst>
          </p:cNvPr>
          <p:cNvSpPr>
            <a:spLocks noGrp="1"/>
          </p:cNvSpPr>
          <p:nvPr/>
        </p:nvSpPr>
        <p:spPr>
          <a:xfrm>
            <a:off x="2160636" y="2834512"/>
            <a:ext cx="9297574" cy="56769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cur</a:t>
            </a:r>
            <a:r>
              <a:rPr lang="fr-FR" dirty="0"/>
              <a:t> = </a:t>
            </a:r>
            <a:r>
              <a:rPr lang="fr-FR" dirty="0" err="1"/>
              <a:t>conn.cursor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49537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Handling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sqlite3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0CF3DF3-6675-6048-8269-DE0AE095C2FE}"/>
              </a:ext>
            </a:extLst>
          </p:cNvPr>
          <p:cNvSpPr txBox="1">
            <a:spLocks/>
          </p:cNvSpPr>
          <p:nvPr/>
        </p:nvSpPr>
        <p:spPr>
          <a:xfrm>
            <a:off x="533399" y="2007992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You can also execute insertions with variable substitution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5F5037D-8EF5-FD45-A6E0-88895C4FFB1B}"/>
              </a:ext>
            </a:extLst>
          </p:cNvPr>
          <p:cNvSpPr>
            <a:spLocks noGrp="1"/>
          </p:cNvSpPr>
          <p:nvPr/>
        </p:nvSpPr>
        <p:spPr>
          <a:xfrm>
            <a:off x="2160636" y="2422747"/>
            <a:ext cx="9297574" cy="609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cur.execute</a:t>
            </a:r>
            <a:r>
              <a:rPr lang="fr-FR" dirty="0"/>
              <a:t>('INSERT INTO </a:t>
            </a:r>
            <a:r>
              <a:rPr lang="fr-FR" dirty="0" err="1"/>
              <a:t>artists</a:t>
            </a:r>
            <a:r>
              <a:rPr lang="fr-FR" dirty="0"/>
              <a:t> (Name) VALUES (?)', </a:t>
            </a:r>
            <a:r>
              <a:rPr lang="fr-FR" dirty="0" err="1"/>
              <a:t>artist_name</a:t>
            </a:r>
            <a:r>
              <a:rPr lang="fr-FR" dirty="0"/>
              <a:t>)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5EAE414-B045-7B45-ADA3-E00BBA76D05C}"/>
              </a:ext>
            </a:extLst>
          </p:cNvPr>
          <p:cNvSpPr txBox="1">
            <a:spLocks/>
          </p:cNvSpPr>
          <p:nvPr/>
        </p:nvSpPr>
        <p:spPr>
          <a:xfrm>
            <a:off x="533400" y="33528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Close the connection and free memory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6073D6A-D4BB-4F4F-9A5C-4D66261D1518}"/>
              </a:ext>
            </a:extLst>
          </p:cNvPr>
          <p:cNvSpPr>
            <a:spLocks noGrp="1"/>
          </p:cNvSpPr>
          <p:nvPr/>
        </p:nvSpPr>
        <p:spPr>
          <a:xfrm>
            <a:off x="2160636" y="3748912"/>
            <a:ext cx="9297574" cy="56769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conn.close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246987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7EF3D8B-8ED2-0A4E-8795-5E4CBCF8DA00}"/>
              </a:ext>
            </a:extLst>
          </p:cNvPr>
          <p:cNvSpPr txBox="1"/>
          <p:nvPr/>
        </p:nvSpPr>
        <p:spPr>
          <a:xfrm>
            <a:off x="4021460" y="1828800"/>
            <a:ext cx="634174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 about:</a:t>
            </a:r>
          </a:p>
          <a:p>
            <a:pPr marL="127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Python Standard Library and its "batteries included" philosophy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Don't reinvent the wheel!</a:t>
            </a: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C1B6FBE-04B3-954B-BF33-369D57273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130097"/>
              </p:ext>
            </p:extLst>
          </p:nvPr>
        </p:nvGraphicFramePr>
        <p:xfrm>
          <a:off x="2400176" y="1212972"/>
          <a:ext cx="8654021" cy="3713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spc="-10" dirty="0">
                          <a:latin typeface="Arial"/>
                          <a:cs typeface="Arial"/>
                        </a:rPr>
                        <a:t>Previously on Python 3 Beginner…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Guided Tour of the Python Standard Library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Guided Tour of the Python Standard Library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4789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Guided Tour of the Python Standard Library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17:15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44902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Workshop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086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60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86563-BF7D-AE42-8FFB-82AE8B4D4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066800"/>
            <a:ext cx="6442476" cy="43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A guided tour of the Python Standard Library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Dealing with files: opening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882611"/>
            <a:ext cx="9297574" cy="990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 = open('</a:t>
            </a:r>
            <a:r>
              <a:rPr lang="fr-FR" sz="1600" dirty="0" err="1"/>
              <a:t>hello.txt</a:t>
            </a:r>
            <a:r>
              <a:rPr lang="fr-FR" sz="1600" dirty="0"/>
              <a:t>')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f.read</a:t>
            </a:r>
            <a:r>
              <a:rPr lang="fr-FR" sz="1600" dirty="0"/>
              <a:t>())</a:t>
            </a:r>
          </a:p>
          <a:p>
            <a:r>
              <a:rPr lang="fr-FR" sz="1600" dirty="0" err="1"/>
              <a:t>f.close</a:t>
            </a:r>
            <a:r>
              <a:rPr lang="fr-FR" sz="1600" dirty="0"/>
              <a:t>()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6EC19D-945D-5341-A5C5-173E696979D4}"/>
              </a:ext>
            </a:extLst>
          </p:cNvPr>
          <p:cNvSpPr>
            <a:spLocks noGrp="1"/>
          </p:cNvSpPr>
          <p:nvPr/>
        </p:nvSpPr>
        <p:spPr>
          <a:xfrm>
            <a:off x="2286000" y="2949410"/>
            <a:ext cx="9297574" cy="5019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hello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389846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Open a file using the built-in function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80A1A45-1CD9-AD43-9575-02D1790D6D69}"/>
              </a:ext>
            </a:extLst>
          </p:cNvPr>
          <p:cNvSpPr>
            <a:spLocks noGrp="1"/>
          </p:cNvSpPr>
          <p:nvPr/>
        </p:nvSpPr>
        <p:spPr>
          <a:xfrm>
            <a:off x="2286000" y="4023122"/>
            <a:ext cx="9297574" cy="5019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 = open('</a:t>
            </a:r>
            <a:r>
              <a:rPr lang="fr-FR" sz="1600" dirty="0" err="1"/>
              <a:t>hello.txtx</a:t>
            </a:r>
            <a:r>
              <a:rPr lang="fr-FR" sz="1600" dirty="0"/>
              <a:t>')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D2340BC-04E9-C244-8CC7-2DFDE137F5CA}"/>
              </a:ext>
            </a:extLst>
          </p:cNvPr>
          <p:cNvSpPr>
            <a:spLocks noGrp="1"/>
          </p:cNvSpPr>
          <p:nvPr/>
        </p:nvSpPr>
        <p:spPr>
          <a:xfrm>
            <a:off x="2286000" y="4603422"/>
            <a:ext cx="9297574" cy="5019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 err="1"/>
              <a:t>FileNotFoundError</a:t>
            </a:r>
            <a:r>
              <a:rPr lang="en" sz="1600" dirty="0"/>
              <a:t>: [</a:t>
            </a:r>
            <a:r>
              <a:rPr lang="en" sz="1600" dirty="0" err="1"/>
              <a:t>Errno</a:t>
            </a:r>
            <a:r>
              <a:rPr lang="en" sz="1600" dirty="0"/>
              <a:t> 2] No such file or directory: '</a:t>
            </a:r>
            <a:r>
              <a:rPr lang="en" sz="1600" dirty="0" err="1"/>
              <a:t>hello.txtx</a:t>
            </a:r>
            <a:r>
              <a:rPr lang="en" sz="1600" dirty="0"/>
              <a:t>'</a:t>
            </a:r>
            <a:endParaRPr lang="fr-FR" sz="1600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3530357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Opening a file can fail: remember to catch errors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5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Dealing with files: opening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882611"/>
            <a:ext cx="9297574" cy="990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 = open('</a:t>
            </a:r>
            <a:r>
              <a:rPr lang="fr-FR" sz="1600" dirty="0" err="1"/>
              <a:t>hello.txt</a:t>
            </a:r>
            <a:r>
              <a:rPr lang="fr-FR" sz="1600" dirty="0"/>
              <a:t>')</a:t>
            </a:r>
          </a:p>
          <a:p>
            <a:r>
              <a:rPr lang="fr-FR" sz="1600" dirty="0"/>
              <a:t>...</a:t>
            </a:r>
          </a:p>
          <a:p>
            <a:r>
              <a:rPr lang="fr-FR" sz="1600" dirty="0" err="1"/>
              <a:t>f.close</a:t>
            </a:r>
            <a:r>
              <a:rPr lang="fr-FR" sz="1600" dirty="0"/>
              <a:t>()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389846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An open file should always be closed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80A1A45-1CD9-AD43-9575-02D1790D6D69}"/>
              </a:ext>
            </a:extLst>
          </p:cNvPr>
          <p:cNvSpPr>
            <a:spLocks noGrp="1"/>
          </p:cNvSpPr>
          <p:nvPr/>
        </p:nvSpPr>
        <p:spPr>
          <a:xfrm>
            <a:off x="2286000" y="4023121"/>
            <a:ext cx="9297574" cy="9906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with</a:t>
            </a:r>
            <a:r>
              <a:rPr lang="fr-FR" sz="1600" dirty="0"/>
              <a:t> open('</a:t>
            </a:r>
            <a:r>
              <a:rPr lang="fr-FR" sz="1600" dirty="0" err="1"/>
              <a:t>hello.txt</a:t>
            </a:r>
            <a:r>
              <a:rPr lang="fr-FR" sz="1600" dirty="0"/>
              <a:t>') as f:</a:t>
            </a:r>
          </a:p>
          <a:p>
            <a:r>
              <a:rPr lang="fr-FR" sz="1600" dirty="0"/>
              <a:t>    data = </a:t>
            </a:r>
            <a:r>
              <a:rPr lang="fr-FR" sz="1600" dirty="0" err="1"/>
              <a:t>f.read</a:t>
            </a:r>
            <a:r>
              <a:rPr lang="fr-FR" sz="1600" dirty="0"/>
              <a:t>()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f.closed</a:t>
            </a:r>
            <a:r>
              <a:rPr lang="fr-FR" sz="1600" dirty="0"/>
              <a:t>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D2340BC-04E9-C244-8CC7-2DFDE137F5CA}"/>
              </a:ext>
            </a:extLst>
          </p:cNvPr>
          <p:cNvSpPr>
            <a:spLocks noGrp="1"/>
          </p:cNvSpPr>
          <p:nvPr/>
        </p:nvSpPr>
        <p:spPr>
          <a:xfrm>
            <a:off x="2286000" y="5105400"/>
            <a:ext cx="9297574" cy="5019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True</a:t>
            </a:r>
            <a:endParaRPr lang="fr-FR" sz="1600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3530357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Use a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to make sure file is closed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8D576A-029A-0546-993F-0B76265C59CC}"/>
              </a:ext>
            </a:extLst>
          </p:cNvPr>
          <p:cNvCxnSpPr>
            <a:cxnSpLocks/>
          </p:cNvCxnSpPr>
          <p:nvPr/>
        </p:nvCxnSpPr>
        <p:spPr>
          <a:xfrm>
            <a:off x="3276600" y="2438400"/>
            <a:ext cx="1343891" cy="214078"/>
          </a:xfrm>
          <a:prstGeom prst="straightConnector1">
            <a:avLst/>
          </a:prstGeom>
          <a:ln w="50800">
            <a:solidFill>
              <a:srgbClr val="FF5059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3BEC3F-2C34-2144-B12F-5F45BC3301C2}"/>
              </a:ext>
            </a:extLst>
          </p:cNvPr>
          <p:cNvSpPr txBox="1"/>
          <p:nvPr/>
        </p:nvSpPr>
        <p:spPr>
          <a:xfrm>
            <a:off x="4620491" y="2467812"/>
            <a:ext cx="2839239" cy="369332"/>
          </a:xfrm>
          <a:prstGeom prst="rect">
            <a:avLst/>
          </a:prstGeom>
          <a:solidFill>
            <a:srgbClr val="FFB2B6"/>
          </a:solidFill>
          <a:ln w="38100">
            <a:solidFill>
              <a:srgbClr val="FF5059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⚠️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happen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72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16832</TotalTime>
  <Words>4396</Words>
  <Application>Microsoft Macintosh PowerPoint</Application>
  <PresentationFormat>Widescreen</PresentationFormat>
  <Paragraphs>741</Paragraphs>
  <Slides>61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What we saw last time</vt:lpstr>
      <vt:lpstr>PowerPoint Presentation</vt:lpstr>
      <vt:lpstr>Where? Who?</vt:lpstr>
      <vt:lpstr>Session Objectives</vt:lpstr>
      <vt:lpstr>Session Syllabus</vt:lpstr>
      <vt:lpstr>PowerPoint Presentation</vt:lpstr>
      <vt:lpstr>Dealing with files: opening</vt:lpstr>
      <vt:lpstr>Dealing with files: opening</vt:lpstr>
      <vt:lpstr>Dealing with files: opening</vt:lpstr>
      <vt:lpstr>Dealing with files: opening</vt:lpstr>
      <vt:lpstr>Dealing with files: reading and writing</vt:lpstr>
      <vt:lpstr>Dealing with files: reading and writing</vt:lpstr>
      <vt:lpstr>Let’s write some code!</vt:lpstr>
      <vt:lpstr>Interacting with the operating system: the os module</vt:lpstr>
      <vt:lpstr>Reading environment variables</vt:lpstr>
      <vt:lpstr>Filesystem operations</vt:lpstr>
      <vt:lpstr>Filesystem operations</vt:lpstr>
      <vt:lpstr>Filesystem operations</vt:lpstr>
      <vt:lpstr>Filesystem operations</vt:lpstr>
      <vt:lpstr>Filesystem operations</vt:lpstr>
      <vt:lpstr>Filesystem operations</vt:lpstr>
      <vt:lpstr>Let’s write some code!</vt:lpstr>
      <vt:lpstr>Workout Time!</vt:lpstr>
      <vt:lpstr>Regular expressions: the re module</vt:lpstr>
      <vt:lpstr>Regular expressions: the re module</vt:lpstr>
      <vt:lpstr>Regular expressions: the re module</vt:lpstr>
      <vt:lpstr>Encoding binary data to text with base64</vt:lpstr>
      <vt:lpstr>Encoding and decoding with base64</vt:lpstr>
      <vt:lpstr>Math functions with the math module</vt:lpstr>
      <vt:lpstr>Math functions with the math module</vt:lpstr>
      <vt:lpstr>Math functions with the math module</vt:lpstr>
      <vt:lpstr>Math functions with the math module</vt:lpstr>
      <vt:lpstr>Random functions</vt:lpstr>
      <vt:lpstr>Random functions</vt:lpstr>
      <vt:lpstr>Random functions</vt:lpstr>
      <vt:lpstr>Random functions</vt:lpstr>
      <vt:lpstr>Managing time: the datetime module</vt:lpstr>
      <vt:lpstr>Managing time: the datetime module</vt:lpstr>
      <vt:lpstr>Managing time: the datetime module</vt:lpstr>
      <vt:lpstr>Managing time: the datetime module</vt:lpstr>
      <vt:lpstr>Managing time: the datetime module</vt:lpstr>
      <vt:lpstr>Managing time: the datetime module</vt:lpstr>
      <vt:lpstr>Workout Time!</vt:lpstr>
      <vt:lpstr>Serializing Python data: the pickle module</vt:lpstr>
      <vt:lpstr>Serializing Python data: the pickle module</vt:lpstr>
      <vt:lpstr>Serializing Python data: the json module</vt:lpstr>
      <vt:lpstr>Serializing Python data: the json module</vt:lpstr>
      <vt:lpstr>Serializing Python data: the csv module</vt:lpstr>
      <vt:lpstr>Serializing Python data: the csv module</vt:lpstr>
      <vt:lpstr>Manipulating zip files: the zipfile module</vt:lpstr>
      <vt:lpstr>Manipulating zip files: the zipfile module</vt:lpstr>
      <vt:lpstr>Manipulating zip files: the zipfile module</vt:lpstr>
      <vt:lpstr>Manipulating zip files: the zipfile module</vt:lpstr>
      <vt:lpstr>Handling SQLite databases: the sqlite3 module</vt:lpstr>
      <vt:lpstr>Handling SQLite databases: the sqlite3 module</vt:lpstr>
      <vt:lpstr>Handling SQLite databases: the sqlite3 module</vt:lpstr>
      <vt:lpstr>Chapter Summary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389</cp:revision>
  <cp:lastPrinted>2020-04-23T08:16:21Z</cp:lastPrinted>
  <dcterms:created xsi:type="dcterms:W3CDTF">2018-09-25T13:49:43Z</dcterms:created>
  <dcterms:modified xsi:type="dcterms:W3CDTF">2020-04-23T08:22:47Z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