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9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media/image10.jpg" ContentType="image/jpeg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7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687" r:id="rId25"/>
    <p:sldId id="739" r:id="rId26"/>
    <p:sldId id="740" r:id="rId27"/>
    <p:sldId id="741" r:id="rId28"/>
    <p:sldId id="742" r:id="rId29"/>
    <p:sldId id="743" r:id="rId30"/>
    <p:sldId id="744" r:id="rId31"/>
    <p:sldId id="746" r:id="rId32"/>
    <p:sldId id="745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697" r:id="rId45"/>
    <p:sldId id="758" r:id="rId46"/>
    <p:sldId id="759" r:id="rId47"/>
    <p:sldId id="760" r:id="rId48"/>
    <p:sldId id="761" r:id="rId49"/>
    <p:sldId id="767" r:id="rId50"/>
    <p:sldId id="768" r:id="rId51"/>
    <p:sldId id="763" r:id="rId52"/>
    <p:sldId id="764" r:id="rId53"/>
    <p:sldId id="765" r:id="rId54"/>
    <p:sldId id="766" r:id="rId55"/>
    <p:sldId id="769" r:id="rId56"/>
    <p:sldId id="770" r:id="rId57"/>
    <p:sldId id="771" r:id="rId58"/>
    <p:sldId id="568" r:id="rId59"/>
    <p:sldId id="569" r:id="rId60"/>
    <p:sldId id="566" r:id="rId61"/>
    <p:sldId id="539" r:id="rId6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6"/>
    <a:srgbClr val="FF5059"/>
    <a:srgbClr val="BBD2EE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9"/>
    <p:restoredTop sz="89680"/>
  </p:normalViewPr>
  <p:slideViewPr>
    <p:cSldViewPr>
      <p:cViewPr varScale="1">
        <p:scale>
          <a:sx n="124" d="100"/>
          <a:sy n="124" d="100"/>
        </p:scale>
        <p:origin x="184" y="7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93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05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34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38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29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23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14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41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33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9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9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482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7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3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94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110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9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008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2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79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145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32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64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891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498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840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7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202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716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862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310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94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4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257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352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21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757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486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951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203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52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76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393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75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regexcrossword.com/" TargetMode="External"/><Relationship Id="rId4" Type="http://schemas.openxmlformats.org/officeDocument/2006/relationships/hyperlink" Target="https://regexon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csv.html" TargetMode="External"/><Relationship Id="rId4" Type="http://schemas.openxmlformats.org/officeDocument/2006/relationships/hyperlink" Target="https://docs.python.org/3/library/json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qlitetutorial.net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7432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UnsupportedOperation</a:t>
            </a:r>
            <a:r>
              <a:rPr lang="fr-FR" sz="1600" dirty="0"/>
              <a:t>: not </a:t>
            </a:r>
            <a:r>
              <a:rPr lang="fr-FR" sz="1600" dirty="0" err="1"/>
              <a:t>writable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 file is not writable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2659C1-26BA-2E4B-A94B-EB013F7A99CC}"/>
              </a:ext>
            </a:extLst>
          </p:cNvPr>
          <p:cNvSpPr>
            <a:spLocks noGrp="1"/>
          </p:cNvSpPr>
          <p:nvPr/>
        </p:nvSpPr>
        <p:spPr>
          <a:xfrm>
            <a:off x="2289464" y="4070757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FF0000"/>
                </a:solidFill>
              </a:rPr>
              <a:t>, 'w'</a:t>
            </a:r>
            <a:r>
              <a:rPr lang="fr-FR" sz="1600" dirty="0"/>
              <a:t>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EDA0A-5507-9E43-A412-F07C212D19D0}"/>
              </a:ext>
            </a:extLst>
          </p:cNvPr>
          <p:cNvCxnSpPr>
            <a:cxnSpLocks/>
          </p:cNvCxnSpPr>
          <p:nvPr/>
        </p:nvCxnSpPr>
        <p:spPr>
          <a:xfrm>
            <a:off x="5334517" y="4355912"/>
            <a:ext cx="671946" cy="1117867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3DDE-4B7D-AC49-9316-7B75A4528A79}"/>
              </a:ext>
            </a:extLst>
          </p:cNvPr>
          <p:cNvSpPr txBox="1"/>
          <p:nvPr/>
        </p:nvSpPr>
        <p:spPr>
          <a:xfrm>
            <a:off x="5867400" y="557426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"Write mode"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956ED6F-4442-FB44-8FC5-996F15191ECA}"/>
              </a:ext>
            </a:extLst>
          </p:cNvPr>
          <p:cNvSpPr txBox="1">
            <a:spLocks/>
          </p:cNvSpPr>
          <p:nvPr/>
        </p:nvSpPr>
        <p:spPr>
          <a:xfrm>
            <a:off x="583100" y="355261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argument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04165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There are many </a:t>
            </a:r>
            <a:r>
              <a:rPr lang="en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open a 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9E37D-8BDF-8B47-B31F-50E1C5961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87627"/>
              </p:ext>
            </p:extLst>
          </p:nvPr>
        </p:nvGraphicFramePr>
        <p:xfrm>
          <a:off x="2235205" y="1663490"/>
          <a:ext cx="9173840" cy="3169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9412">
                  <a:extLst>
                    <a:ext uri="{9D8B030D-6E8A-4147-A177-3AD203B41FA5}">
                      <a16:colId xmlns:a16="http://schemas.microsoft.com/office/drawing/2014/main" val="4034376913"/>
                    </a:ext>
                  </a:extLst>
                </a:gridCol>
                <a:gridCol w="7654428">
                  <a:extLst>
                    <a:ext uri="{9D8B030D-6E8A-4147-A177-3AD203B41FA5}">
                      <a16:colId xmlns:a16="http://schemas.microsoft.com/office/drawing/2014/main" val="13660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</a:t>
                      </a:r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reading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truncating the file first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exclusive creation, failing if the file already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appending to the end of the file if it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fr-FR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updating (reading and writing)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506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B0EA3B83-FBD7-0942-8D01-FBE6AEEB3735}"/>
              </a:ext>
            </a:extLst>
          </p:cNvPr>
          <p:cNvSpPr txBox="1">
            <a:spLocks/>
          </p:cNvSpPr>
          <p:nvPr/>
        </p:nvSpPr>
        <p:spPr>
          <a:xfrm>
            <a:off x="603882" y="4879719"/>
            <a:ext cx="10805163" cy="16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Mode characters can be combined: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r+b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opens the file for reading and writing in binary mode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learn more about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524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88165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(3))      </a:t>
            </a:r>
            <a:r>
              <a:rPr lang="fr-FR" sz="1600" i="1" dirty="0"/>
              <a:t># </a:t>
            </a:r>
            <a:r>
              <a:rPr lang="fr-FR" sz="1600" i="1" dirty="0" err="1"/>
              <a:t>Number</a:t>
            </a:r>
            <a:r>
              <a:rPr lang="fr-FR" sz="1600" i="1" dirty="0"/>
              <a:t> of bytes/</a:t>
            </a:r>
            <a:r>
              <a:rPr lang="fr-FR" sz="1600" i="1" dirty="0" err="1"/>
              <a:t>characters</a:t>
            </a:r>
            <a:r>
              <a:rPr lang="fr-FR" sz="1600" i="1" dirty="0"/>
              <a:t> to </a:t>
            </a:r>
            <a:r>
              <a:rPr lang="fr-FR" sz="1600" i="1" dirty="0" err="1"/>
              <a:t>be</a:t>
            </a:r>
            <a:r>
              <a:rPr lang="fr-FR" sz="1600" i="1" dirty="0"/>
              <a:t> </a:t>
            </a:r>
            <a:r>
              <a:rPr lang="fr-FR" sz="1600" i="1" dirty="0" err="1"/>
              <a:t>read</a:t>
            </a:r>
            <a:endParaRPr lang="fr-FR" sz="1600" i="1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       </a:t>
            </a:r>
            <a:r>
              <a:rPr lang="fr-FR" sz="1600" i="1" dirty="0"/>
              <a:t># Read to end of file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48753"/>
            <a:ext cx="9297574" cy="78438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hel</a:t>
            </a:r>
            <a:endParaRPr lang="fr-FR" sz="1600" dirty="0"/>
          </a:p>
          <a:p>
            <a:r>
              <a:rPr lang="fr-FR" sz="1600" dirty="0" err="1"/>
              <a:t>lo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from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3997964"/>
            <a:ext cx="9297574" cy="129125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f.write</a:t>
            </a:r>
            <a:r>
              <a:rPr lang="fr-FR" sz="1600" dirty="0"/>
              <a:t>('Hello ')</a:t>
            </a:r>
          </a:p>
          <a:p>
            <a:r>
              <a:rPr lang="fr-FR" sz="1600" dirty="0" err="1"/>
              <a:t>f.write</a:t>
            </a:r>
            <a:r>
              <a:rPr lang="fr-FR" sz="1600" dirty="0"/>
              <a:t>('World!')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365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052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Write to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5745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393624"/>
            <a:ext cx="9297574" cy="10353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f.seek</a:t>
            </a:r>
            <a:r>
              <a:rPr lang="fr-FR" sz="1600" dirty="0"/>
              <a:t>(4)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f.tell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3505199"/>
            <a:ext cx="9297574" cy="7674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4</a:t>
            </a:r>
          </a:p>
          <a:p>
            <a:r>
              <a:rPr lang="fr-FR" sz="1600" dirty="0"/>
              <a:t>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9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Move your cursor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 and find out your current position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tell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27267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files and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file-like objects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Interacting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operating system: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8110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os</a:t>
            </a:r>
          </a:p>
          <a:p>
            <a:r>
              <a:rPr lang="fr-FR" sz="1600" dirty="0"/>
              <a:t>import </a:t>
            </a:r>
            <a:r>
              <a:rPr lang="fr-FR" sz="1600" dirty="0" err="1"/>
              <a:t>os.path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433459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a way to call operating system functions from Python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Filesystem operations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Process management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Cryptographically-secure random numbers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functions are portable between OSes (Linux, macOS, BSD, Windows...)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a comprehensive list of the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Reading environment variables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812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os.environ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35576"/>
            <a:ext cx="9297574" cy="178402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environ{'TERM': 'xterm-256color',</a:t>
            </a:r>
          </a:p>
          <a:p>
            <a:r>
              <a:rPr lang="fr-FR" sz="1600" dirty="0"/>
              <a:t>        'SHELL': '/bin/</a:t>
            </a:r>
            <a:r>
              <a:rPr lang="fr-FR" sz="1600" dirty="0" err="1"/>
              <a:t>bash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'TMPDIR': '/var/</a:t>
            </a:r>
            <a:r>
              <a:rPr lang="fr-FR" sz="1600" dirty="0" err="1"/>
              <a:t>folders</a:t>
            </a:r>
            <a:r>
              <a:rPr lang="fr-FR" sz="1600" dirty="0"/>
              <a:t>/_7/5ywmfgxn1v50w94f4bp5ql080000gn/</a:t>
            </a:r>
            <a:r>
              <a:rPr lang="fr-FR" sz="1600" dirty="0" err="1"/>
              <a:t>T</a:t>
            </a:r>
            <a:r>
              <a:rPr lang="fr-FR" sz="1600" dirty="0"/>
              <a:t>/',</a:t>
            </a:r>
          </a:p>
          <a:p>
            <a:r>
              <a:rPr lang="fr-FR" sz="1600" dirty="0"/>
              <a:t>        'LC_ALL': 'en_US.UTF-8',</a:t>
            </a:r>
          </a:p>
          <a:p>
            <a:r>
              <a:rPr lang="fr-FR" sz="1600" dirty="0"/>
              <a:t>        'USER': '</a:t>
            </a:r>
            <a:r>
              <a:rPr lang="fr-FR" sz="1600" dirty="0" err="1"/>
              <a:t>chrales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list all variables defined in your current environment with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os.environ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4958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value of a single environment variable or a default value if it is undefined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172908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os.getenv</a:t>
            </a:r>
            <a:r>
              <a:rPr lang="fr-FR" sz="1600" dirty="0"/>
              <a:t>('USER', default='python')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AE4DB9-1CFD-6B47-963B-CF0E57937708}"/>
              </a:ext>
            </a:extLst>
          </p:cNvPr>
          <p:cNvSpPr>
            <a:spLocks noGrp="1"/>
          </p:cNvSpPr>
          <p:nvPr/>
        </p:nvSpPr>
        <p:spPr>
          <a:xfrm>
            <a:off x="2286000" y="582728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</a:t>
            </a:r>
            <a:r>
              <a:rPr lang="fr-FR" sz="1600" dirty="0" err="1"/>
              <a:t>chrales</a:t>
            </a:r>
            <a:r>
              <a:rPr lang="fr-F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078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514600"/>
            <a:ext cx="9297574" cy="7918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['001-First-Steps', '004-Functions-And-More', '003-Data-Structures', '</a:t>
            </a:r>
            <a:r>
              <a:rPr lang="fr-FR" sz="1600" dirty="0" err="1"/>
              <a:t>README.md</a:t>
            </a:r>
            <a:r>
              <a:rPr lang="fr-FR" sz="1600" dirty="0"/>
              <a:t>', '002-Control-Flow']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the contents of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Change the current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257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os.chdir</a:t>
            </a:r>
            <a:r>
              <a:rPr lang="fr-FR" sz="1600" dirty="0"/>
              <a:t>('001-First-Steps')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DE52A1F-B70D-7B40-A693-FE40B68E2B41}"/>
              </a:ext>
            </a:extLst>
          </p:cNvPr>
          <p:cNvSpPr>
            <a:spLocks noGrp="1"/>
          </p:cNvSpPr>
          <p:nvPr/>
        </p:nvSpPr>
        <p:spPr>
          <a:xfrm>
            <a:off x="2279073" y="3429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('/bin')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3371430-73D4-6449-9771-ABEDEF926563}"/>
              </a:ext>
            </a:extLst>
          </p:cNvPr>
          <p:cNvSpPr>
            <a:spLocks noGrp="1"/>
          </p:cNvSpPr>
          <p:nvPr/>
        </p:nvSpPr>
        <p:spPr>
          <a:xfrm>
            <a:off x="2279073" y="405034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1580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52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os.mkdir</a:t>
            </a:r>
            <a:r>
              <a:rPr lang="fr-FR" sz="1600" dirty="0"/>
              <a:t>('new-directory')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2895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os.rmdir</a:t>
            </a:r>
            <a:r>
              <a:rPr lang="fr-FR" sz="1600" dirty="0"/>
              <a:t>('new-directory')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BFDAEBC-4647-E54A-ACD2-9EBA6A1591A7}"/>
              </a:ext>
            </a:extLst>
          </p:cNvPr>
          <p:cNvSpPr txBox="1">
            <a:spLocks/>
          </p:cNvSpPr>
          <p:nvPr/>
        </p:nvSpPr>
        <p:spPr>
          <a:xfrm>
            <a:off x="603882" y="3657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Rename (move) a file or directory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F222D7A-4DA7-FA4B-97E4-81ED7082C93D}"/>
              </a:ext>
            </a:extLst>
          </p:cNvPr>
          <p:cNvSpPr>
            <a:spLocks noGrp="1"/>
          </p:cNvSpPr>
          <p:nvPr/>
        </p:nvSpPr>
        <p:spPr>
          <a:xfrm>
            <a:off x="2286000" y="4114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'hello-</a:t>
            </a:r>
            <a:r>
              <a:rPr lang="fr-FR" sz="1600" dirty="0" err="1"/>
              <a:t>world.txt</a:t>
            </a:r>
            <a:r>
              <a:rPr lang="fr-FR" sz="1600" dirty="0"/>
              <a:t>')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7E3242-6501-C54E-93B6-88CED57B0DA1}"/>
              </a:ext>
            </a:extLst>
          </p:cNvPr>
          <p:cNvSpPr>
            <a:spLocks noGrp="1"/>
          </p:cNvSpPr>
          <p:nvPr/>
        </p:nvSpPr>
        <p:spPr>
          <a:xfrm>
            <a:off x="2268687" y="4721661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6243A5C-59FB-4E43-8131-B7257E91FA3F}"/>
              </a:ext>
            </a:extLst>
          </p:cNvPr>
          <p:cNvSpPr txBox="1">
            <a:spLocks/>
          </p:cNvSpPr>
          <p:nvPr/>
        </p:nvSpPr>
        <p:spPr>
          <a:xfrm>
            <a:off x="586569" y="541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4D8B080-2CC6-B34E-ADBC-320214A0D61F}"/>
              </a:ext>
            </a:extLst>
          </p:cNvPr>
          <p:cNvSpPr>
            <a:spLocks noGrp="1"/>
          </p:cNvSpPr>
          <p:nvPr/>
        </p:nvSpPr>
        <p:spPr>
          <a:xfrm>
            <a:off x="2268687" y="586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os.remove</a:t>
            </a:r>
            <a:r>
              <a:rPr lang="fr-FR" sz="1600" dirty="0"/>
              <a:t>('005-Python-Standard-Library/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9789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05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os.symlink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classes', '/home/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symbolic link (Windows "shortcut")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8912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symbolic link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3348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os.readlink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390B090-1472-6741-A76C-99F22210A793}"/>
              </a:ext>
            </a:extLst>
          </p:cNvPr>
          <p:cNvSpPr>
            <a:spLocks noGrp="1"/>
          </p:cNvSpPr>
          <p:nvPr/>
        </p:nvSpPr>
        <p:spPr>
          <a:xfrm>
            <a:off x="2286000" y="3962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'/</a:t>
            </a:r>
            <a:r>
              <a:rPr lang="fr-FR" sz="1600" dirty="0"/>
              <a:t>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</a:t>
            </a:r>
          </a:p>
        </p:txBody>
      </p:sp>
    </p:spTree>
    <p:extLst>
      <p:ext uri="{BB962C8B-B14F-4D97-AF65-F5344CB8AC3E}">
        <p14:creationId xmlns:p14="http://schemas.microsoft.com/office/powerpoint/2010/main" val="34750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functions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Caveats and dangers of global scope, ownership and mutability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os.path.exists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Query info about paths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2967453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os.path.isfile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os.path.isdir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10000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  <a:p>
            <a:r>
              <a:rPr lang="fr-FR" sz="1600" dirty="0"/>
              <a:t>False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0B76D72-3E2C-D242-B56E-CBD879CB4281}"/>
              </a:ext>
            </a:extLst>
          </p:cNvPr>
          <p:cNvSpPr>
            <a:spLocks noGrp="1"/>
          </p:cNvSpPr>
          <p:nvPr/>
        </p:nvSpPr>
        <p:spPr>
          <a:xfrm>
            <a:off x="2299855" y="4722225"/>
            <a:ext cx="9297574" cy="5442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os.path.getsize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BD5B6C-B771-E442-AF4C-661A4DF12C88}"/>
              </a:ext>
            </a:extLst>
          </p:cNvPr>
          <p:cNvSpPr>
            <a:spLocks noGrp="1"/>
          </p:cNvSpPr>
          <p:nvPr/>
        </p:nvSpPr>
        <p:spPr>
          <a:xfrm>
            <a:off x="2299855" y="5342691"/>
            <a:ext cx="9297574" cy="544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41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('/home/</a:t>
            </a:r>
            <a:r>
              <a:rPr lang="en" sz="1600" dirty="0" err="1"/>
              <a:t>chrales</a:t>
            </a:r>
            <a:r>
              <a:rPr lang="en" sz="1600" dirty="0"/>
              <a:t>/Work/python-3-beginner', '</a:t>
            </a:r>
            <a:r>
              <a:rPr lang="en" sz="1600" dirty="0" err="1"/>
              <a:t>README.md</a:t>
            </a:r>
            <a:r>
              <a:rPr lang="en" sz="1600" dirty="0"/>
              <a:t>')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3039305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os.path.dirname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os.path.basename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81852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/home/</a:t>
            </a:r>
            <a:r>
              <a:rPr lang="en" sz="1600" dirty="0" err="1"/>
              <a:t>chrales</a:t>
            </a:r>
            <a:r>
              <a:rPr lang="en" sz="1600" dirty="0"/>
              <a:t>/Work/python-3-beginner</a:t>
            </a:r>
            <a:endParaRPr lang="fr-FR" sz="1600" dirty="0"/>
          </a:p>
          <a:p>
            <a:r>
              <a:rPr lang="en" sz="1600" dirty="0" err="1"/>
              <a:t>README.md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23E736E-D353-B94E-AD89-281C503E7E61}"/>
              </a:ext>
            </a:extLst>
          </p:cNvPr>
          <p:cNvSpPr>
            <a:spLocks noGrp="1"/>
          </p:cNvSpPr>
          <p:nvPr/>
        </p:nvSpPr>
        <p:spPr>
          <a:xfrm>
            <a:off x="2286000" y="4872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os.path.splitext</a:t>
            </a:r>
            <a:r>
              <a:rPr lang="fr-FR" sz="1600" dirty="0"/>
              <a:t>('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D16FB11-867D-3248-B642-4B0BE59FDC97}"/>
              </a:ext>
            </a:extLst>
          </p:cNvPr>
          <p:cNvSpPr>
            <a:spLocks noGrp="1"/>
          </p:cNvSpPr>
          <p:nvPr/>
        </p:nvSpPr>
        <p:spPr>
          <a:xfrm>
            <a:off x="2286000" y="5486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('README', '.md')</a:t>
            </a:r>
          </a:p>
        </p:txBody>
      </p:sp>
    </p:spTree>
    <p:extLst>
      <p:ext uri="{BB962C8B-B14F-4D97-AF65-F5344CB8AC3E}">
        <p14:creationId xmlns:p14="http://schemas.microsoft.com/office/powerpoint/2010/main" val="69111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226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os.path.join</a:t>
            </a:r>
            <a:r>
              <a:rPr lang="fr-FR" sz="1600" dirty="0"/>
              <a:t>('/home/</a:t>
            </a:r>
            <a:r>
              <a:rPr lang="fr-FR" sz="1600" dirty="0" err="1"/>
              <a:t>chrales</a:t>
            </a:r>
            <a:r>
              <a:rPr lang="fr-FR" sz="1600" dirty="0"/>
              <a:t>', '</a:t>
            </a:r>
            <a:r>
              <a:rPr lang="fr-FR" sz="1600" dirty="0" err="1"/>
              <a:t>Work</a:t>
            </a:r>
            <a:r>
              <a:rPr lang="fr-FR" sz="1600" dirty="0"/>
              <a:t>', 'python-3-beginner', 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Join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516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FD207F-65EF-BD4D-8E37-EFF456334790}"/>
              </a:ext>
            </a:extLst>
          </p:cNvPr>
          <p:cNvSpPr>
            <a:spLocks noGrp="1"/>
          </p:cNvSpPr>
          <p:nvPr/>
        </p:nvSpPr>
        <p:spPr>
          <a:xfrm>
            <a:off x="2286000" y="38056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os.path.realpath</a:t>
            </a:r>
            <a:r>
              <a:rPr lang="fr-FR" sz="1600" dirty="0"/>
              <a:t>('../python-3-beginner/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3D81C53-669C-3E44-B84D-D0F9BE0B828E}"/>
              </a:ext>
            </a:extLst>
          </p:cNvPr>
          <p:cNvSpPr txBox="1">
            <a:spLocks/>
          </p:cNvSpPr>
          <p:nvPr/>
        </p:nvSpPr>
        <p:spPr>
          <a:xfrm>
            <a:off x="603882" y="33484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absolute canonical path (resolve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symlinks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relative paths)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744FFB8-F052-1A48-9E55-62FAEEFAD6A1}"/>
              </a:ext>
            </a:extLst>
          </p:cNvPr>
          <p:cNvSpPr>
            <a:spLocks noGrp="1"/>
          </p:cNvSpPr>
          <p:nvPr/>
        </p:nvSpPr>
        <p:spPr>
          <a:xfrm>
            <a:off x="2286000" y="4419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36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2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5317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</a:t>
            </a:r>
            <a:r>
              <a:rPr lang="fr-FR" sz="1600" dirty="0" err="1"/>
              <a:t>re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048738"/>
            <a:ext cx="10805163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regular expression matching operations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about regular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crosswords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fr-FR" sz="22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Test and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6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</a:t>
            </a:r>
            <a:r>
              <a:rPr lang="fr-FR" sz="1600" dirty="0" err="1"/>
              <a:t>aaaab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Match a regex in a string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19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span=(0, 5), match='</a:t>
            </a:r>
            <a:r>
              <a:rPr lang="en" sz="1600" dirty="0" err="1"/>
              <a:t>aaaab</a:t>
            </a:r>
            <a:r>
              <a:rPr lang="en" sz="1600" dirty="0"/>
              <a:t>'&gt;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EBFC3DB-A963-4E4E-B598-78426FB63508}"/>
              </a:ext>
            </a:extLst>
          </p:cNvPr>
          <p:cNvSpPr>
            <a:spLocks noGrp="1"/>
          </p:cNvSpPr>
          <p:nvPr/>
        </p:nvSpPr>
        <p:spPr>
          <a:xfrm>
            <a:off x="2209800" y="3505201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150CE57-2548-7A48-B438-1B48129B7068}"/>
              </a:ext>
            </a:extLst>
          </p:cNvPr>
          <p:cNvSpPr>
            <a:spLocks noGrp="1"/>
          </p:cNvSpPr>
          <p:nvPr/>
        </p:nvSpPr>
        <p:spPr>
          <a:xfrm>
            <a:off x="2209800" y="4419601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None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92E0E2-D82C-B441-9F9F-1E45ABE2B8A0}"/>
              </a:ext>
            </a:extLst>
          </p:cNvPr>
          <p:cNvSpPr>
            <a:spLocks noGrp="1"/>
          </p:cNvSpPr>
          <p:nvPr/>
        </p:nvSpPr>
        <p:spPr>
          <a:xfrm>
            <a:off x="2209800" y="5060214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re.search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BB1831-6780-7042-928A-EBEFDF16F14F}"/>
              </a:ext>
            </a:extLst>
          </p:cNvPr>
          <p:cNvSpPr>
            <a:spLocks noGrp="1"/>
          </p:cNvSpPr>
          <p:nvPr/>
        </p:nvSpPr>
        <p:spPr>
          <a:xfrm>
            <a:off x="2209800" y="597461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span=(1, 3), match='ab'&gt;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0999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</a:t>
            </a:r>
            <a:r>
              <a:rPr lang="fr-FR" sz="1600" dirty="0" err="1"/>
              <a:t>r'a</a:t>
            </a:r>
            <a:r>
              <a:rPr lang="fr-FR" sz="1600" dirty="0"/>
              <a:t>+', 'a', '</a:t>
            </a:r>
            <a:r>
              <a:rPr lang="fr-FR" sz="1600" dirty="0" err="1"/>
              <a:t>aaaaa</a:t>
            </a:r>
            <a:r>
              <a:rPr lang="fr-FR" sz="1600" dirty="0"/>
              <a:t>-</a:t>
            </a:r>
            <a:r>
              <a:rPr lang="fr-FR" sz="1600" dirty="0" err="1"/>
              <a:t>aaa</a:t>
            </a:r>
            <a:r>
              <a:rPr lang="fr-FR" sz="1600" dirty="0"/>
              <a:t>-</a:t>
            </a:r>
            <a:r>
              <a:rPr lang="fr-FR" sz="1600" dirty="0" err="1"/>
              <a:t>aaaaaa</a:t>
            </a:r>
            <a:r>
              <a:rPr lang="fr-FR" sz="1600" dirty="0"/>
              <a:t>-a-</a:t>
            </a:r>
            <a:r>
              <a:rPr lang="fr-FR" sz="1600" dirty="0" err="1"/>
              <a:t>bbb</a:t>
            </a:r>
            <a:r>
              <a:rPr lang="fr-FR" sz="1600" dirty="0"/>
              <a:t>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Replace ("substitute") occurrences of a regex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14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'a-a-a-a-</a:t>
            </a:r>
            <a:r>
              <a:rPr lang="fr-FR" sz="1600" dirty="0" err="1"/>
              <a:t>bbb</a:t>
            </a:r>
            <a:r>
              <a:rPr lang="fr-FR" sz="1600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551DD2-F420-6042-9053-E6F4C2F9C749}"/>
              </a:ext>
            </a:extLst>
          </p:cNvPr>
          <p:cNvSpPr>
            <a:spLocks noGrp="1"/>
          </p:cNvSpPr>
          <p:nvPr/>
        </p:nvSpPr>
        <p:spPr>
          <a:xfrm>
            <a:off x="2209800" y="3169386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(r'\D', '', '(460)190-2235')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E8ECF73-5FCF-334B-B95D-80948C2DC7F9}"/>
              </a:ext>
            </a:extLst>
          </p:cNvPr>
          <p:cNvSpPr>
            <a:spLocks noGrp="1"/>
          </p:cNvSpPr>
          <p:nvPr/>
        </p:nvSpPr>
        <p:spPr>
          <a:xfrm>
            <a:off x="2209800" y="377898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'4601902235'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2FDDCFA-779E-5744-BC39-63486783B60C}"/>
              </a:ext>
            </a:extLst>
          </p:cNvPr>
          <p:cNvSpPr>
            <a:spLocks noGrp="1"/>
          </p:cNvSpPr>
          <p:nvPr/>
        </p:nvSpPr>
        <p:spPr>
          <a:xfrm>
            <a:off x="2209800" y="4954607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re.split</a:t>
            </a:r>
            <a:r>
              <a:rPr lang="fr-FR" sz="1600" dirty="0"/>
              <a:t>(r'[-_/]', 'hello-world/</a:t>
            </a:r>
            <a:r>
              <a:rPr lang="fr-FR" sz="1600" dirty="0" err="1"/>
              <a:t>python_rocks</a:t>
            </a:r>
            <a:r>
              <a:rPr lang="fr-FR" sz="1600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65092F3-FED8-F546-ACE2-C2FA965AE3F4}"/>
              </a:ext>
            </a:extLst>
          </p:cNvPr>
          <p:cNvSpPr txBox="1">
            <a:spLocks/>
          </p:cNvSpPr>
          <p:nvPr/>
        </p:nvSpPr>
        <p:spPr>
          <a:xfrm>
            <a:off x="603882" y="4494667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Split a string using a regular expression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5D7B-7372-A541-9114-BA335BAC6E17}"/>
              </a:ext>
            </a:extLst>
          </p:cNvPr>
          <p:cNvSpPr>
            <a:spLocks noGrp="1"/>
          </p:cNvSpPr>
          <p:nvPr/>
        </p:nvSpPr>
        <p:spPr>
          <a:xfrm>
            <a:off x="2209800" y="5564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'world', 'python', 'rocks']</a:t>
            </a:r>
          </a:p>
        </p:txBody>
      </p:sp>
    </p:spTree>
    <p:extLst>
      <p:ext uri="{BB962C8B-B14F-4D97-AF65-F5344CB8AC3E}">
        <p14:creationId xmlns:p14="http://schemas.microsoft.com/office/powerpoint/2010/main" val="381249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data to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Base-64 is a text-only encoding that can be used to encode any binary data to 64 "safe" characters: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uppercase: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lowercase: 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0-9 digits:	10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+ and /:		2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This encoding is useful for sending binary data over the network (e.g. by email) where unexpected character re-interpretation can occur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Often used to transfer cryptographic keys and certificates</a:t>
            </a:r>
          </a:p>
        </p:txBody>
      </p:sp>
    </p:spTree>
    <p:extLst>
      <p:ext uri="{BB962C8B-B14F-4D97-AF65-F5344CB8AC3E}">
        <p14:creationId xmlns:p14="http://schemas.microsoft.com/office/powerpoint/2010/main" val="198178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and </a:t>
            </a:r>
            <a:r>
              <a:rPr lang="fr-FR" dirty="0" err="1"/>
              <a:t>decoding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2887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base64.b64encode(</a:t>
            </a:r>
            <a:r>
              <a:rPr lang="fr-FR" dirty="0" err="1"/>
              <a:t>b'Hello</a:t>
            </a:r>
            <a:r>
              <a:rPr lang="fr-FR" dirty="0"/>
              <a:t> World')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828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binary data to base64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98340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b'SGVsbG8gV29ybGQh'</a:t>
            </a:r>
            <a:endParaRPr lang="en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62EAC0B-24D1-5840-873B-7DC8B8E7E7DD}"/>
              </a:ext>
            </a:extLst>
          </p:cNvPr>
          <p:cNvSpPr>
            <a:spLocks noGrp="1"/>
          </p:cNvSpPr>
          <p:nvPr/>
        </p:nvSpPr>
        <p:spPr>
          <a:xfrm>
            <a:off x="2209800" y="4350774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base64.b64decode(b'SGVsbG8gV29ybGQh')</a:t>
            </a:r>
            <a:endParaRPr lang="en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3508EA1E-024B-CC4D-A90E-840117389646}"/>
              </a:ext>
            </a:extLst>
          </p:cNvPr>
          <p:cNvSpPr txBox="1">
            <a:spLocks/>
          </p:cNvSpPr>
          <p:nvPr/>
        </p:nvSpPr>
        <p:spPr>
          <a:xfrm>
            <a:off x="603882" y="38908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base64 to binary data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EC7FFF-9C7C-C04A-94EC-A8A6616BF365}"/>
              </a:ext>
            </a:extLst>
          </p:cNvPr>
          <p:cNvSpPr>
            <a:spLocks noGrp="1"/>
          </p:cNvSpPr>
          <p:nvPr/>
        </p:nvSpPr>
        <p:spPr>
          <a:xfrm>
            <a:off x="2209800" y="4960374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b'Hello</a:t>
            </a:r>
            <a:r>
              <a:rPr lang="en" sz="1600" dirty="0"/>
              <a:t> World!'</a:t>
            </a:r>
          </a:p>
        </p:txBody>
      </p:sp>
    </p:spTree>
    <p:extLst>
      <p:ext uri="{BB962C8B-B14F-4D97-AF65-F5344CB8AC3E}">
        <p14:creationId xmlns:p14="http://schemas.microsoft.com/office/powerpoint/2010/main" val="1029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6697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math.pi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209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Math constants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3036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209800" y="14366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math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9624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math.e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6166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2.718281828459045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52590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math.tau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9132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6.283185307179586</a:t>
            </a:r>
          </a:p>
        </p:txBody>
      </p:sp>
    </p:spTree>
    <p:extLst>
      <p:ext uri="{BB962C8B-B14F-4D97-AF65-F5344CB8AC3E}">
        <p14:creationId xmlns:p14="http://schemas.microsoft.com/office/powerpoint/2010/main" val="278819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0601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math.nan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Sentinel values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6940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nan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3528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0070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inf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46494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</a:t>
            </a:r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3036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-</a:t>
            </a:r>
            <a:r>
              <a:rPr lang="en" sz="1600" dirty="0" err="1"/>
              <a:t>inf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68309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math.radians</a:t>
            </a:r>
            <a:r>
              <a:rPr lang="fr-FR" dirty="0"/>
              <a:t>(180)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Convert from degrees to radians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793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8A3AD3-CCD0-EF42-9C67-B52BF2381646}"/>
              </a:ext>
            </a:extLst>
          </p:cNvPr>
          <p:cNvSpPr>
            <a:spLocks noGrp="1"/>
          </p:cNvSpPr>
          <p:nvPr/>
        </p:nvSpPr>
        <p:spPr>
          <a:xfrm>
            <a:off x="2209800" y="3276600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math.degrees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4)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8F05E3-BD8F-1F4F-968B-95E83088AB3C}"/>
              </a:ext>
            </a:extLst>
          </p:cNvPr>
          <p:cNvSpPr>
            <a:spLocks noGrp="1"/>
          </p:cNvSpPr>
          <p:nvPr/>
        </p:nvSpPr>
        <p:spPr>
          <a:xfrm>
            <a:off x="2209800" y="39509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45.0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B699C59-1A86-ED4F-9690-8498CADEDFE7}"/>
              </a:ext>
            </a:extLst>
          </p:cNvPr>
          <p:cNvSpPr>
            <a:spLocks noGrp="1"/>
          </p:cNvSpPr>
          <p:nvPr/>
        </p:nvSpPr>
        <p:spPr>
          <a:xfrm>
            <a:off x="2209800" y="5071647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math.cos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3)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79C9E76-7744-AE40-BAD4-ACFF3816A6E0}"/>
              </a:ext>
            </a:extLst>
          </p:cNvPr>
          <p:cNvSpPr txBox="1">
            <a:spLocks/>
          </p:cNvSpPr>
          <p:nvPr/>
        </p:nvSpPr>
        <p:spPr>
          <a:xfrm>
            <a:off x="603882" y="46117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trigonometric functions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951F703-4C32-E241-965E-A30CFD8EEA5F}"/>
              </a:ext>
            </a:extLst>
          </p:cNvPr>
          <p:cNvSpPr>
            <a:spLocks noGrp="1"/>
          </p:cNvSpPr>
          <p:nvPr/>
        </p:nvSpPr>
        <p:spPr>
          <a:xfrm>
            <a:off x="2209800" y="5743244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7500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28928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math.log</a:t>
            </a:r>
            <a:r>
              <a:rPr lang="fr-FR" dirty="0"/>
              <a:t>(2)         </a:t>
            </a:r>
            <a:r>
              <a:rPr lang="fr-FR" i="1" dirty="0"/>
              <a:t># </a:t>
            </a:r>
            <a:r>
              <a:rPr lang="fr-FR" i="1" dirty="0" err="1"/>
              <a:t>natural</a:t>
            </a:r>
            <a:r>
              <a:rPr lang="fr-FR" i="1" dirty="0"/>
              <a:t>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math.log10(100)     </a:t>
            </a:r>
            <a:r>
              <a:rPr lang="fr-FR" i="1" dirty="0"/>
              <a:t># base 10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math.log2(1024)     </a:t>
            </a:r>
            <a:r>
              <a:rPr lang="fr-FR" i="1" dirty="0"/>
              <a:t># base 2 </a:t>
            </a:r>
            <a:r>
              <a:rPr lang="fr-FR" i="1" dirty="0" err="1"/>
              <a:t>logarithm</a:t>
            </a:r>
            <a:endParaRPr lang="fr-FR" i="1" dirty="0"/>
          </a:p>
          <a:p>
            <a:endParaRPr lang="fr-FR" dirty="0"/>
          </a:p>
          <a:p>
            <a:r>
              <a:rPr lang="fr-FR" dirty="0" err="1"/>
              <a:t>math.acos</a:t>
            </a:r>
            <a:r>
              <a:rPr lang="fr-FR" dirty="0"/>
              <a:t>(0.707)    </a:t>
            </a:r>
            <a:r>
              <a:rPr lang="fr-FR" i="1" dirty="0"/>
              <a:t># Inverse </a:t>
            </a:r>
            <a:r>
              <a:rPr lang="fr-FR" i="1" dirty="0" err="1"/>
              <a:t>cosine</a:t>
            </a:r>
            <a:endParaRPr lang="fr-FR" i="1" dirty="0"/>
          </a:p>
          <a:p>
            <a:r>
              <a:rPr lang="fr-FR" dirty="0" err="1"/>
              <a:t>math.tanh</a:t>
            </a:r>
            <a:r>
              <a:rPr lang="fr-FR" dirty="0"/>
              <a:t>(1)        </a:t>
            </a:r>
            <a:r>
              <a:rPr lang="fr-FR" i="1" dirty="0"/>
              <a:t># </a:t>
            </a:r>
            <a:r>
              <a:rPr lang="fr-FR" i="1" dirty="0" err="1"/>
              <a:t>Hyperbolic</a:t>
            </a:r>
            <a:r>
              <a:rPr lang="fr-FR" i="1" dirty="0"/>
              <a:t> tangent</a:t>
            </a:r>
          </a:p>
          <a:p>
            <a:endParaRPr lang="fr-FR" dirty="0"/>
          </a:p>
          <a:p>
            <a:r>
              <a:rPr lang="fr-FR" dirty="0" err="1"/>
              <a:t>math.gcd</a:t>
            </a:r>
            <a:r>
              <a:rPr lang="fr-FR" dirty="0"/>
              <a:t>(16, 642)   </a:t>
            </a:r>
            <a:r>
              <a:rPr lang="fr-FR" i="1" dirty="0"/>
              <a:t># </a:t>
            </a:r>
            <a:r>
              <a:rPr lang="fr-FR" i="1" dirty="0" err="1"/>
              <a:t>Greatest</a:t>
            </a:r>
            <a:r>
              <a:rPr lang="fr-FR" i="1" dirty="0"/>
              <a:t> </a:t>
            </a:r>
            <a:r>
              <a:rPr lang="fr-FR" i="1" dirty="0" err="1"/>
              <a:t>common</a:t>
            </a:r>
            <a:r>
              <a:rPr lang="fr-FR" i="1" dirty="0"/>
              <a:t> </a:t>
            </a:r>
            <a:r>
              <a:rPr lang="fr-FR" i="1" dirty="0" err="1"/>
              <a:t>divisor</a:t>
            </a:r>
            <a:endParaRPr lang="fr-FR" i="1" dirty="0"/>
          </a:p>
          <a:p>
            <a:r>
              <a:rPr lang="fr-FR" dirty="0" err="1"/>
              <a:t>math.hypot</a:t>
            </a:r>
            <a:r>
              <a:rPr lang="fr-FR" dirty="0"/>
              <a:t>(3, 4)    </a:t>
            </a:r>
            <a:r>
              <a:rPr lang="fr-FR" i="1" dirty="0"/>
              <a:t># </a:t>
            </a:r>
            <a:r>
              <a:rPr lang="fr-FR" i="1" dirty="0" err="1"/>
              <a:t>Hypothenuse</a:t>
            </a:r>
            <a:r>
              <a:rPr lang="fr-FR" i="1" dirty="0"/>
              <a:t> (</a:t>
            </a:r>
            <a:r>
              <a:rPr lang="fr-FR" i="1" dirty="0" err="1"/>
              <a:t>Pythagoras</a:t>
            </a:r>
            <a:r>
              <a:rPr lang="fr-FR" i="1" dirty="0"/>
              <a:t> </a:t>
            </a:r>
            <a:r>
              <a:rPr lang="fr-FR" i="1" dirty="0" err="1"/>
              <a:t>theorem</a:t>
            </a:r>
            <a:r>
              <a:rPr lang="fr-FR" i="1" dirty="0"/>
              <a:t>)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More math functions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CD43376-5D98-1945-94E9-D308B43FA52A}"/>
              </a:ext>
            </a:extLst>
          </p:cNvPr>
          <p:cNvSpPr txBox="1">
            <a:spLocks/>
          </p:cNvSpPr>
          <p:nvPr/>
        </p:nvSpPr>
        <p:spPr>
          <a:xfrm>
            <a:off x="603881" y="506929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list of math functions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3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76845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random.random</a:t>
            </a:r>
            <a:r>
              <a:rPr lang="fr-FR" dirty="0"/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30851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number between 0 and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4023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0.07460955954672188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FCD6860-DD85-1747-BD52-CC14DA47C775}"/>
              </a:ext>
            </a:extLst>
          </p:cNvPr>
          <p:cNvSpPr>
            <a:spLocks noGrp="1"/>
          </p:cNvSpPr>
          <p:nvPr/>
        </p:nvSpPr>
        <p:spPr>
          <a:xfrm>
            <a:off x="2209800" y="472747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random.randrange</a:t>
            </a:r>
            <a:r>
              <a:rPr lang="fr-FR" dirty="0"/>
              <a:t>(10, 100)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819E719-4C65-AF43-8211-942F92C1680D}"/>
              </a:ext>
            </a:extLst>
          </p:cNvPr>
          <p:cNvSpPr txBox="1">
            <a:spLocks/>
          </p:cNvSpPr>
          <p:nvPr/>
        </p:nvSpPr>
        <p:spPr>
          <a:xfrm>
            <a:off x="603882" y="4267529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integer between 10 and 100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E0A6C43-8EC8-9B4D-BAEF-FC6D66FC6180}"/>
              </a:ext>
            </a:extLst>
          </p:cNvPr>
          <p:cNvSpPr>
            <a:spLocks noGrp="1"/>
          </p:cNvSpPr>
          <p:nvPr/>
        </p:nvSpPr>
        <p:spPr>
          <a:xfrm>
            <a:off x="2209800" y="5361351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64422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53894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293353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9839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random.uniform</a:t>
            </a:r>
            <a:r>
              <a:rPr lang="fr-FR" dirty="0"/>
              <a:t>(10, 100)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5240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Various random distributions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6178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80.58706066003606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3036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random.gauss</a:t>
            </a:r>
            <a:r>
              <a:rPr lang="fr-FR" dirty="0"/>
              <a:t>(0.0, 1.0)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39375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-0.4858548215268525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46752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random.betavariate</a:t>
            </a:r>
            <a:r>
              <a:rPr lang="fr-FR" dirty="0"/>
              <a:t>(2.0, 2.0)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3091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0.8849856235679385</a:t>
            </a:r>
          </a:p>
        </p:txBody>
      </p:sp>
    </p:spTree>
    <p:extLst>
      <p:ext uri="{BB962C8B-B14F-4D97-AF65-F5344CB8AC3E}">
        <p14:creationId xmlns:p14="http://schemas.microsoft.com/office/powerpoint/2010/main" val="405095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533400" y="1268733"/>
            <a:ext cx="10805163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Time and date is a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subject in programming. Python makes it easy for us.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Well... easi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" sz="22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06B5BF3-081B-EE49-9187-97D88DB450B4}"/>
              </a:ext>
            </a:extLst>
          </p:cNvPr>
          <p:cNvSpPr>
            <a:spLocks noGrp="1"/>
          </p:cNvSpPr>
          <p:nvPr/>
        </p:nvSpPr>
        <p:spPr>
          <a:xfrm>
            <a:off x="2209800" y="266674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import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timedelta</a:t>
            </a:r>
            <a:r>
              <a:rPr lang="fr-FR" dirty="0"/>
              <a:t>, </a:t>
            </a:r>
            <a:r>
              <a:rPr lang="fr-FR" dirty="0" err="1"/>
              <a:t>timezone</a:t>
            </a:r>
            <a:endParaRPr lang="fr-FR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50657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current time and date as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956281"/>
            <a:ext cx="9297574" cy="9205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</a:t>
            </a:r>
            <a:r>
              <a:rPr lang="fr-FR" dirty="0" err="1"/>
              <a:t>datetime.now</a:t>
            </a:r>
            <a:r>
              <a:rPr lang="fr-FR" dirty="0"/>
              <a:t>()</a:t>
            </a:r>
          </a:p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953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(2020, 4, 22, 22, 54, 13, 837398)</a:t>
            </a:r>
            <a:endParaRPr lang="fr-FR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D789042-6103-9D4B-8926-2EDEF90469D7}"/>
              </a:ext>
            </a:extLst>
          </p:cNvPr>
          <p:cNvSpPr txBox="1">
            <a:spLocks/>
          </p:cNvSpPr>
          <p:nvPr/>
        </p:nvSpPr>
        <p:spPr>
          <a:xfrm>
            <a:off x="537593" y="578957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datetime(year, month, day, hours, minutes, seconds, nanoseconds)</a:t>
            </a:r>
          </a:p>
        </p:txBody>
      </p:sp>
    </p:spTree>
    <p:extLst>
      <p:ext uri="{BB962C8B-B14F-4D97-AF65-F5344CB8AC3E}">
        <p14:creationId xmlns:p14="http://schemas.microsoft.com/office/powerpoint/2010/main" val="24673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69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33362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783332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</a:t>
            </a:r>
            <a:r>
              <a:rPr lang="fr-FR" dirty="0" err="1"/>
              <a:t>timedelta</a:t>
            </a:r>
            <a:r>
              <a:rPr lang="fr-FR" dirty="0"/>
              <a:t>(</a:t>
            </a:r>
            <a:r>
              <a:rPr lang="fr-FR" dirty="0" err="1"/>
              <a:t>days</a:t>
            </a:r>
            <a:r>
              <a:rPr lang="fr-FR" dirty="0"/>
              <a:t>=1, </a:t>
            </a:r>
            <a:r>
              <a:rPr lang="fr-FR" dirty="0" err="1"/>
              <a:t>hours</a:t>
            </a:r>
            <a:r>
              <a:rPr lang="fr-FR" dirty="0"/>
              <a:t>=5)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duration between two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8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t2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5501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datetime.timedelta</a:t>
            </a:r>
            <a:r>
              <a:rPr lang="en" dirty="0"/>
              <a:t>(days=13238, seconds=83603, microseconds=66028)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A93A0D2-1133-4B48-BF1E-8FFF8579F0D3}"/>
              </a:ext>
            </a:extLst>
          </p:cNvPr>
          <p:cNvSpPr txBox="1">
            <a:spLocks/>
          </p:cNvSpPr>
          <p:nvPr/>
        </p:nvSpPr>
        <p:spPr>
          <a:xfrm>
            <a:off x="533399" y="46173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Perform time calculations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E0069C-1793-FD4A-9C2F-EF2524F59FA9}"/>
              </a:ext>
            </a:extLst>
          </p:cNvPr>
          <p:cNvSpPr>
            <a:spLocks noGrp="1"/>
          </p:cNvSpPr>
          <p:nvPr/>
        </p:nvSpPr>
        <p:spPr>
          <a:xfrm>
            <a:off x="2209800" y="5067013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d        </a:t>
            </a:r>
            <a:r>
              <a:rPr lang="fr-FR" i="1" dirty="0"/>
              <a:t># 1 </a:t>
            </a:r>
            <a:r>
              <a:rPr lang="fr-FR" i="1" dirty="0" err="1"/>
              <a:t>day</a:t>
            </a:r>
            <a:r>
              <a:rPr lang="fr-FR" i="1" dirty="0"/>
              <a:t> and 5 </a:t>
            </a:r>
            <a:r>
              <a:rPr lang="fr-FR" i="1" dirty="0" err="1"/>
              <a:t>hours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89A31F3-F7CD-7145-BF18-54871ACEC1CF}"/>
              </a:ext>
            </a:extLst>
          </p:cNvPr>
          <p:cNvSpPr>
            <a:spLocks noGrp="1"/>
          </p:cNvSpPr>
          <p:nvPr/>
        </p:nvSpPr>
        <p:spPr>
          <a:xfrm>
            <a:off x="2209800" y="5715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(2020, 4, 21, 18, 13, 23, 66028)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93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987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from a timestamp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datetime.fromtimestamp</a:t>
            </a:r>
            <a:r>
              <a:rPr lang="fr-FR" dirty="0"/>
              <a:t>(0.0)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(1970, 1, 1, 1, 0)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timestamp, the # of seconds since Jan 1, 1970 00:00 UTC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228711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t.timestamp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689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1587590547.289774</a:t>
            </a:r>
          </a:p>
        </p:txBody>
      </p:sp>
    </p:spTree>
    <p:extLst>
      <p:ext uri="{BB962C8B-B14F-4D97-AF65-F5344CB8AC3E}">
        <p14:creationId xmlns:p14="http://schemas.microsoft.com/office/powerpoint/2010/main" val="279239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a custom format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t.strftime</a:t>
            </a:r>
            <a:r>
              <a:rPr lang="pt" dirty="0"/>
              <a:t>('%a, %</a:t>
            </a:r>
            <a:r>
              <a:rPr lang="pt" dirty="0" err="1"/>
              <a:t>b</a:t>
            </a:r>
            <a:r>
              <a:rPr lang="pt" dirty="0"/>
              <a:t> %</a:t>
            </a:r>
            <a:r>
              <a:rPr lang="pt" dirty="0" err="1"/>
              <a:t>d</a:t>
            </a:r>
            <a:r>
              <a:rPr lang="pt" dirty="0"/>
              <a:t> %H:%m %</a:t>
            </a:r>
            <a:r>
              <a:rPr lang="pt" dirty="0" err="1"/>
              <a:t>Y</a:t>
            </a:r>
            <a:r>
              <a:rPr lang="pt" dirty="0"/>
              <a:t>')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'Wed, Apr 22 23:04 2020'</a:t>
            </a:r>
            <a:endParaRPr lang="nn-NO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ISO 8601 format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28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t.isoformat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146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'2020-04-22T23:13:23.066028'</a:t>
            </a:r>
          </a:p>
        </p:txBody>
      </p:sp>
    </p:spTree>
    <p:extLst>
      <p:ext uri="{BB962C8B-B14F-4D97-AF65-F5344CB8AC3E}">
        <p14:creationId xmlns:p14="http://schemas.microsoft.com/office/powerpoint/2010/main" val="537004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Save a Python object to a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688205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{'date': </a:t>
            </a:r>
            <a:r>
              <a:rPr lang="fr-FR" dirty="0" err="1"/>
              <a:t>datetime.now</a:t>
            </a:r>
            <a:r>
              <a:rPr lang="fr-FR" dirty="0"/>
              <a:t>(),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</a:p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wb</a:t>
            </a:r>
            <a:r>
              <a:rPr lang="fr-FR" dirty="0"/>
              <a:t>') as f:</a:t>
            </a:r>
          </a:p>
          <a:p>
            <a:r>
              <a:rPr lang="fr-FR" dirty="0"/>
              <a:t>    </a:t>
            </a:r>
            <a:r>
              <a:rPr lang="fr-FR" dirty="0" err="1"/>
              <a:t>pickle.dump</a:t>
            </a:r>
            <a:r>
              <a:rPr lang="fr-FR" dirty="0"/>
              <a:t>(d, f)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933701"/>
            <a:ext cx="9297574" cy="2009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80 03 7d 71 00 28 58 04  00 00 00 64 61 74 65 71  |..}q.(X....</a:t>
            </a:r>
            <a:r>
              <a:rPr lang="fr-FR" sz="1600" dirty="0" err="1"/>
              <a:t>dateq</a:t>
            </a:r>
            <a:r>
              <a:rPr lang="fr-FR" sz="1600" dirty="0"/>
              <a:t>|</a:t>
            </a:r>
          </a:p>
          <a:p>
            <a:r>
              <a:rPr lang="fr-FR" sz="1600" dirty="0"/>
              <a:t>00000010  01 63 64 61 74 65 74 69  6d 65 0a 64 61 74 65 74  |.</a:t>
            </a:r>
            <a:r>
              <a:rPr lang="fr-FR" sz="1600" dirty="0" err="1"/>
              <a:t>cdatetime.datet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69 6d 65 0a 71 02 43 0a  07 e4 04 16 17 38 14 0c  |</a:t>
            </a:r>
            <a:r>
              <a:rPr lang="fr-FR" sz="1600" dirty="0" err="1"/>
              <a:t>ime.q.C</a:t>
            </a:r>
            <a:r>
              <a:rPr lang="fr-FR" sz="1600" dirty="0"/>
              <a:t>......8..|</a:t>
            </a:r>
          </a:p>
          <a:p>
            <a:r>
              <a:rPr lang="fr-FR" sz="1600" dirty="0"/>
              <a:t>00000030  de </a:t>
            </a:r>
            <a:r>
              <a:rPr lang="fr-FR" sz="1600" dirty="0" err="1"/>
              <a:t>ae</a:t>
            </a:r>
            <a:r>
              <a:rPr lang="fr-FR" sz="1600" dirty="0"/>
              <a:t> 71 03 85 71 04 52  71 05 58 0b 00 00 00 74  |..q..</a:t>
            </a:r>
            <a:r>
              <a:rPr lang="fr-FR" sz="1600" dirty="0" err="1"/>
              <a:t>q.Rq.X</a:t>
            </a:r>
            <a:r>
              <a:rPr lang="fr-FR" sz="1600" dirty="0"/>
              <a:t>....</a:t>
            </a:r>
            <a:r>
              <a:rPr lang="fr-FR" sz="1600" dirty="0" err="1"/>
              <a:t>t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65 6d 70 65 72 61 74 75  72 65 71 06 47 40 33 b3  |emperatureq.G@3.|</a:t>
            </a:r>
          </a:p>
          <a:p>
            <a:r>
              <a:rPr lang="fr-FR" sz="1600" dirty="0"/>
              <a:t>00000050  33 33 33 33 33 58 06 00  00 00 70 79 74 68 6f 6e  |33333X....python|</a:t>
            </a:r>
          </a:p>
          <a:p>
            <a:r>
              <a:rPr lang="fr-FR" sz="1600" dirty="0"/>
              <a:t>00000060  71 07 58 04 00 00 00 73  6e 65 6b 71 08 75 2e     |</a:t>
            </a:r>
            <a:r>
              <a:rPr lang="fr-FR" sz="1600" dirty="0" err="1"/>
              <a:t>q.X</a:t>
            </a:r>
            <a:r>
              <a:rPr lang="fr-FR" sz="1600" dirty="0"/>
              <a:t>....</a:t>
            </a:r>
            <a:r>
              <a:rPr lang="fr-FR" sz="1600" dirty="0" err="1"/>
              <a:t>snekq.u</a:t>
            </a:r>
            <a:r>
              <a:rPr lang="fr-FR" sz="1600" dirty="0"/>
              <a:t>.|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E5C22A7-0AA5-5F4E-9833-BCB627FA58C5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pickle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002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752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Python object back from a pickle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56837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rb</a:t>
            </a:r>
            <a:r>
              <a:rPr lang="fr-FR" dirty="0"/>
              <a:t>') as f:</a:t>
            </a:r>
          </a:p>
          <a:p>
            <a:r>
              <a:rPr lang="fr-FR" dirty="0"/>
              <a:t>    d2 = </a:t>
            </a:r>
            <a:r>
              <a:rPr lang="fr-FR" dirty="0" err="1"/>
              <a:t>pickle.load</a:t>
            </a:r>
            <a:r>
              <a:rPr lang="fr-FR" dirty="0"/>
              <a:t>(f) </a:t>
            </a:r>
          </a:p>
          <a:p>
            <a:r>
              <a:rPr lang="fr-FR" dirty="0" err="1"/>
              <a:t>print</a:t>
            </a:r>
            <a:r>
              <a:rPr lang="fr-FR" dirty="0"/>
              <a:t>(d2)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402333"/>
            <a:ext cx="9297574" cy="8648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{'date': </a:t>
            </a:r>
            <a:r>
              <a:rPr lang="fr-FR" dirty="0" err="1"/>
              <a:t>datetime.datetime</a:t>
            </a:r>
            <a:r>
              <a:rPr lang="fr-FR" dirty="0"/>
              <a:t>(2020, 4, 22, 21, 59, 41, 32105),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99F28B-3790-DD4B-9B85-72D808215D84}"/>
              </a:ext>
            </a:extLst>
          </p:cNvPr>
          <p:cNvSpPr>
            <a:spLocks noGrp="1"/>
          </p:cNvSpPr>
          <p:nvPr/>
        </p:nvSpPr>
        <p:spPr>
          <a:xfrm>
            <a:off x="2160636" y="43823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d2 == d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B16FD19-C20F-8046-BB5E-4335DE43075B}"/>
              </a:ext>
            </a:extLst>
          </p:cNvPr>
          <p:cNvSpPr>
            <a:spLocks noGrp="1"/>
          </p:cNvSpPr>
          <p:nvPr/>
        </p:nvSpPr>
        <p:spPr>
          <a:xfrm>
            <a:off x="2160636" y="5057133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26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5C6C45F-57F8-234A-909D-5C0263853998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a text-based, human-readable, interchange format based on JavaScript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is ubiquitous as a data format, particularly from web services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common in many programming languages, making a good interchange format between programs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Python object can be serialized to or deserialized from JSON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40A2B9-8F50-2142-9B1E-72380365C921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571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data from a JSON string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41421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json_data</a:t>
            </a:r>
            <a:r>
              <a:rPr lang="fr-FR" sz="1600" dirty="0"/>
              <a:t> = '{"</a:t>
            </a:r>
            <a:r>
              <a:rPr lang="fr-FR" sz="1600" dirty="0" err="1"/>
              <a:t>first_name</a:t>
            </a:r>
            <a:r>
              <a:rPr lang="fr-FR" sz="1600" dirty="0"/>
              <a:t>": "Rob", "</a:t>
            </a:r>
            <a:r>
              <a:rPr lang="fr-FR" sz="1600" dirty="0" err="1"/>
              <a:t>last_name</a:t>
            </a:r>
            <a:r>
              <a:rPr lang="fr-FR" sz="1600" dirty="0"/>
              <a:t>": "Pike", "occupation": "programmer"}'</a:t>
            </a:r>
          </a:p>
          <a:p>
            <a:r>
              <a:rPr lang="fr-FR" sz="1600" dirty="0"/>
              <a:t>d = </a:t>
            </a:r>
            <a:r>
              <a:rPr lang="fr-FR" sz="1600" dirty="0" err="1"/>
              <a:t>json.loads</a:t>
            </a:r>
            <a:r>
              <a:rPr lang="fr-FR" sz="1600" dirty="0"/>
              <a:t>(</a:t>
            </a:r>
            <a:r>
              <a:rPr lang="fr-FR" sz="1600" dirty="0" err="1"/>
              <a:t>json_data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3186957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{'</a:t>
            </a:r>
            <a:r>
              <a:rPr lang="fr-FR" sz="1600" dirty="0" err="1"/>
              <a:t>first_name</a:t>
            </a:r>
            <a:r>
              <a:rPr lang="fr-FR" sz="1600" dirty="0"/>
              <a:t>': 'Rob', '</a:t>
            </a:r>
            <a:r>
              <a:rPr lang="fr-FR" sz="1600" dirty="0" err="1"/>
              <a:t>last_name</a:t>
            </a:r>
            <a:r>
              <a:rPr lang="fr-FR" sz="1600" dirty="0"/>
              <a:t>': 'Pike', 'occupation': 'programmer'}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1AC2B5C-38CA-6145-8043-31F11F65653C}"/>
              </a:ext>
            </a:extLst>
          </p:cNvPr>
          <p:cNvSpPr txBox="1">
            <a:spLocks/>
          </p:cNvSpPr>
          <p:nvPr/>
        </p:nvSpPr>
        <p:spPr>
          <a:xfrm>
            <a:off x="533400" y="3886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Python object to a JSON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B6BB040-CD82-F048-98CE-D3F31D707D01}"/>
              </a:ext>
            </a:extLst>
          </p:cNvPr>
          <p:cNvSpPr>
            <a:spLocks noGrp="1"/>
          </p:cNvSpPr>
          <p:nvPr/>
        </p:nvSpPr>
        <p:spPr>
          <a:xfrm>
            <a:off x="2160636" y="4267200"/>
            <a:ext cx="9297574" cy="7921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python_obj.json</a:t>
            </a:r>
            <a:r>
              <a:rPr lang="fr-FR" sz="1600" dirty="0"/>
              <a:t>', 'w')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json.dump</a:t>
            </a:r>
            <a:r>
              <a:rPr lang="fr-FR" sz="1600" dirty="0"/>
              <a:t>(d, f)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8A032A9-CFCF-3E41-A4D0-6E19476D0ED4}"/>
              </a:ext>
            </a:extLst>
          </p:cNvPr>
          <p:cNvSpPr>
            <a:spLocks noGrp="1"/>
          </p:cNvSpPr>
          <p:nvPr/>
        </p:nvSpPr>
        <p:spPr>
          <a:xfrm>
            <a:off x="2160636" y="5105400"/>
            <a:ext cx="9297574" cy="141705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7b 22 66 69 72 73 74 5f  6e 61 6d 65 22 3a 20 22  |{"</a:t>
            </a:r>
            <a:r>
              <a:rPr lang="fr-FR" sz="1600" dirty="0" err="1"/>
              <a:t>first_name</a:t>
            </a:r>
            <a:r>
              <a:rPr lang="fr-FR" sz="1600" dirty="0"/>
              <a:t>": "|</a:t>
            </a:r>
          </a:p>
          <a:p>
            <a:r>
              <a:rPr lang="fr-FR" sz="1600" dirty="0"/>
              <a:t>00000010  52 6f 62 22 2c 20 22 6c  61 73 74 5f 6e 61 6d 65  |Rob", "</a:t>
            </a:r>
            <a:r>
              <a:rPr lang="fr-FR" sz="1600" dirty="0" err="1"/>
              <a:t>last_name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22 3a 20 22 50 69 6b 65  22 2c 20 22 6f 63 63 75  |": "Pike", "</a:t>
            </a:r>
            <a:r>
              <a:rPr lang="fr-FR" sz="1600" dirty="0" err="1"/>
              <a:t>occu</a:t>
            </a:r>
            <a:r>
              <a:rPr lang="fr-FR" sz="1600" dirty="0"/>
              <a:t>|</a:t>
            </a:r>
          </a:p>
          <a:p>
            <a:r>
              <a:rPr lang="fr-FR" sz="1600" dirty="0"/>
              <a:t>00000030  70 61 74 69 6f 6e 22 3a  20 22 70 72 6f 67 72 61  |</a:t>
            </a:r>
            <a:r>
              <a:rPr lang="fr-FR" sz="1600" dirty="0" err="1"/>
              <a:t>pation</a:t>
            </a:r>
            <a:r>
              <a:rPr lang="fr-FR" sz="1600" dirty="0"/>
              <a:t>": "</a:t>
            </a:r>
            <a:r>
              <a:rPr lang="fr-FR" sz="1600" dirty="0" err="1"/>
              <a:t>progra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6d 6d 65 72 22 7d                                 |</a:t>
            </a:r>
            <a:r>
              <a:rPr lang="fr-FR" sz="1600" dirty="0" err="1"/>
              <a:t>mmer</a:t>
            </a:r>
            <a:r>
              <a:rPr lang="fr-FR" sz="1600" dirty="0"/>
              <a:t>"}|</a:t>
            </a:r>
          </a:p>
        </p:txBody>
      </p:sp>
    </p:spTree>
    <p:extLst>
      <p:ext uri="{BB962C8B-B14F-4D97-AF65-F5344CB8AC3E}">
        <p14:creationId xmlns:p14="http://schemas.microsoft.com/office/powerpoint/2010/main" val="337141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33836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731982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open('tesla-stock-</a:t>
            </a:r>
            <a:r>
              <a:rPr lang="fr-FR" dirty="0" err="1"/>
              <a:t>price.csv</a:t>
            </a:r>
            <a:r>
              <a:rPr lang="fr-FR" dirty="0"/>
              <a:t>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csv_data</a:t>
            </a:r>
            <a:r>
              <a:rPr lang="fr-FR" dirty="0"/>
              <a:t> = </a:t>
            </a:r>
            <a:r>
              <a:rPr lang="fr-FR" dirty="0" err="1"/>
              <a:t>csv.reader</a:t>
            </a:r>
            <a:r>
              <a:rPr lang="fr-FR" dirty="0"/>
              <a:t>(f, </a:t>
            </a:r>
            <a:r>
              <a:rPr lang="fr-FR" dirty="0" err="1"/>
              <a:t>delimiter</a:t>
            </a:r>
            <a:r>
              <a:rPr lang="fr-FR" dirty="0"/>
              <a:t>=",", </a:t>
            </a:r>
            <a:r>
              <a:rPr lang="fr-FR" dirty="0" err="1"/>
              <a:t>quotechar</a:t>
            </a:r>
            <a:r>
              <a:rPr lang="fr-FR" dirty="0"/>
              <a:t>='"')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csv_data</a:t>
            </a:r>
            <a:r>
              <a:rPr lang="fr-FR" dirty="0"/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  <a:p>
            <a:endParaRPr lang="fr-FR" sz="160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4077518"/>
            <a:ext cx="9297574" cy="22470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['date', 'close', 'volume', 'open', 'high', '</a:t>
            </a:r>
            <a:r>
              <a:rPr lang="fr-FR" sz="1600" dirty="0" err="1"/>
              <a:t>low</a:t>
            </a:r>
            <a:r>
              <a:rPr lang="fr-FR" sz="1600" dirty="0"/>
              <a:t>']</a:t>
            </a:r>
          </a:p>
          <a:p>
            <a:r>
              <a:rPr lang="fr-FR" sz="1600" dirty="0"/>
              <a:t>['11:34', '270.49', '4,787,699', '264.50', '273.88', '262.24']</a:t>
            </a:r>
          </a:p>
          <a:p>
            <a:r>
              <a:rPr lang="fr-FR" sz="1600" dirty="0"/>
              <a:t>['2018/10/15', '259.5900', '6189026.0000', '259.0600', '263.2800', '254.5367']</a:t>
            </a:r>
          </a:p>
          <a:p>
            <a:r>
              <a:rPr lang="fr-FR" sz="1600" dirty="0"/>
              <a:t>['2018/10/12', '258.7800', '7189257.0000', '261.0000', '261.9900', '252.0100']</a:t>
            </a:r>
          </a:p>
          <a:p>
            <a:r>
              <a:rPr lang="fr-FR" sz="1600" dirty="0"/>
              <a:t>['2018/10/11', '252.2300', '8128184.0000', '257.5300', '262.2500', '249.0300']</a:t>
            </a:r>
          </a:p>
          <a:p>
            <a:r>
              <a:rPr lang="fr-FR" sz="1600" dirty="0"/>
              <a:t>['2018/10/10', '256.8800', '12781560.0000', '264.6100', '265.5100', '247.7700']</a:t>
            </a:r>
          </a:p>
          <a:p>
            <a:r>
              <a:rPr lang="fr-FR" sz="1600" dirty="0"/>
              <a:t>['2018/10/09', '262.8000', '12037780.0000', '255.2500', '266.7700', '253.3000']</a:t>
            </a:r>
          </a:p>
          <a:p>
            <a:r>
              <a:rPr lang="fr-FR" sz="1600" dirty="0"/>
              <a:t>...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BA9EA8A-DEA1-0B48-9CA0-96604DD3CCCB}"/>
              </a:ext>
            </a:extLst>
          </p:cNvPr>
          <p:cNvSpPr>
            <a:spLocks noGrp="1"/>
          </p:cNvSpPr>
          <p:nvPr/>
        </p:nvSpPr>
        <p:spPr>
          <a:xfrm>
            <a:off x="2160636" y="15240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csv</a:t>
            </a:r>
          </a:p>
        </p:txBody>
      </p:sp>
    </p:spTree>
    <p:extLst>
      <p:ext uri="{BB962C8B-B14F-4D97-AF65-F5344CB8AC3E}">
        <p14:creationId xmlns:p14="http://schemas.microsoft.com/office/powerpoint/2010/main" val="20795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Perform operations on the filesystem and paths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Read from and write to files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base64-encoded data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Serialize/deserialize python objects to pickle and JSON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math functions and random number generators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date and time data with ease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Be curious to learn more about regular expressions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46221"/>
            <a:ext cx="9297574" cy="13589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contacts.csv</a:t>
            </a:r>
            <a:r>
              <a:rPr lang="fr-FR" dirty="0"/>
              <a:t>', 'w',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csv_file</a:t>
            </a:r>
            <a:r>
              <a:rPr lang="fr-FR" dirty="0"/>
              <a:t> = </a:t>
            </a:r>
            <a:r>
              <a:rPr lang="fr-FR" dirty="0" err="1"/>
              <a:t>csv.writer</a:t>
            </a:r>
            <a:r>
              <a:rPr lang="fr-FR" dirty="0"/>
              <a:t>(f)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</a:t>
            </a:r>
            <a:r>
              <a:rPr lang="fr-FR" dirty="0"/>
              <a:t>('First </a:t>
            </a:r>
            <a:r>
              <a:rPr lang="fr-FR" dirty="0" err="1"/>
              <a:t>name</a:t>
            </a:r>
            <a:r>
              <a:rPr lang="fr-FR" dirty="0"/>
              <a:t>', 'Last </a:t>
            </a:r>
            <a:r>
              <a:rPr lang="fr-FR" dirty="0" err="1"/>
              <a:t>name</a:t>
            </a:r>
            <a:r>
              <a:rPr lang="fr-FR" dirty="0"/>
              <a:t>', 'Phone </a:t>
            </a:r>
            <a:r>
              <a:rPr lang="fr-FR" dirty="0" err="1"/>
              <a:t>number</a:t>
            </a:r>
            <a:r>
              <a:rPr lang="fr-FR" dirty="0"/>
              <a:t>')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csv_file.writerows</a:t>
            </a:r>
            <a:r>
              <a:rPr lang="fr-FR" dirty="0"/>
              <a:t>(contacts)    </a:t>
            </a:r>
            <a:r>
              <a:rPr lang="fr-FR" i="1" dirty="0"/>
              <a:t># contacts </a:t>
            </a:r>
            <a:r>
              <a:rPr lang="fr-FR" i="1" dirty="0" err="1"/>
              <a:t>is</a:t>
            </a:r>
            <a:r>
              <a:rPr lang="fr-FR" i="1" dirty="0"/>
              <a:t> a </a:t>
            </a:r>
            <a:r>
              <a:rPr lang="fr-FR" i="1" dirty="0" err="1"/>
              <a:t>list</a:t>
            </a:r>
            <a:r>
              <a:rPr lang="fr-FR" i="1" dirty="0"/>
              <a:t> of </a:t>
            </a:r>
            <a:r>
              <a:rPr lang="fr-FR" i="1" dirty="0" err="1"/>
              <a:t>lists</a:t>
            </a:r>
            <a:endParaRPr lang="fr-FR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23DEE1-BFC2-4247-86B4-6F26958B8571}"/>
              </a:ext>
            </a:extLst>
          </p:cNvPr>
          <p:cNvSpPr txBox="1">
            <a:spLocks/>
          </p:cNvSpPr>
          <p:nvPr/>
        </p:nvSpPr>
        <p:spPr>
          <a:xfrm>
            <a:off x="533399" y="4267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Discover more about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200" kern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75009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6968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zip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3154024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</a:t>
            </a:r>
          </a:p>
          <a:p>
            <a:r>
              <a:rPr lang="fr-FR" dirty="0"/>
              <a:t>...</a:t>
            </a:r>
          </a:p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E88647B-046B-804E-AE66-9F35C7C75FEE}"/>
              </a:ext>
            </a:extLst>
          </p:cNvPr>
          <p:cNvSpPr>
            <a:spLocks noGrp="1"/>
          </p:cNvSpPr>
          <p:nvPr/>
        </p:nvSpPr>
        <p:spPr>
          <a:xfrm>
            <a:off x="2160636" y="15629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 import </a:t>
            </a:r>
            <a:r>
              <a:rPr lang="fr-FR" dirty="0" err="1"/>
              <a:t>ZipFile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44316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use a with statement with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4881964"/>
            <a:ext cx="9297574" cy="9092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 as z: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610404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all files in an archive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0"/>
            <a:ext cx="9297574" cy="85750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filename</a:t>
            </a:r>
            <a:r>
              <a:rPr lang="fr-FR" dirty="0"/>
              <a:t> in </a:t>
            </a:r>
            <a:r>
              <a:rPr lang="fr-FR" dirty="0" err="1"/>
              <a:t>z.namelist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7668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all files from an archive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51867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z.extractall</a:t>
            </a:r>
            <a:r>
              <a:rPr lang="fr-FR" dirty="0"/>
              <a:t>()                        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current</a:t>
            </a:r>
            <a:r>
              <a:rPr lang="fr-FR" i="1" dirty="0"/>
              <a:t> directory</a:t>
            </a:r>
          </a:p>
          <a:p>
            <a:r>
              <a:rPr lang="fr-FR" dirty="0" err="1"/>
              <a:t>z.extractall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')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given</a:t>
            </a:r>
            <a:r>
              <a:rPr lang="fr-FR" i="1" dirty="0"/>
              <a:t> directory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1E806F-5050-2F4A-B808-98B402D3665C}"/>
              </a:ext>
            </a:extLst>
          </p:cNvPr>
          <p:cNvSpPr>
            <a:spLocks noGrp="1"/>
          </p:cNvSpPr>
          <p:nvPr/>
        </p:nvSpPr>
        <p:spPr>
          <a:xfrm>
            <a:off x="2157141" y="3015155"/>
            <a:ext cx="9297574" cy="155635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photos/</a:t>
            </a:r>
          </a:p>
          <a:p>
            <a:r>
              <a:rPr lang="fr-FR" dirty="0"/>
              <a:t>photos/IMG_0689.jpg</a:t>
            </a:r>
          </a:p>
          <a:p>
            <a:r>
              <a:rPr lang="fr-FR" dirty="0"/>
              <a:t>photos/IMG_0690.jpg</a:t>
            </a:r>
          </a:p>
          <a:p>
            <a:r>
              <a:rPr lang="fr-FR" dirty="0"/>
              <a:t>photos/IMG_0691.jpg</a:t>
            </a:r>
          </a:p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14352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 specific file (destination path is optional)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</a:t>
            </a:r>
            <a:r>
              <a:rPr lang="fr-FR" dirty="0"/>
              <a:t>('photos/IMG_0690.jpg', 'IMG_0690.jpg')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2944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contents of a file to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3579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file_data</a:t>
            </a:r>
            <a:r>
              <a:rPr lang="fr-FR" dirty="0"/>
              <a:t> = </a:t>
            </a:r>
            <a:r>
              <a:rPr lang="fr-FR" dirty="0" err="1"/>
              <a:t>z.read</a:t>
            </a:r>
            <a:r>
              <a:rPr lang="fr-FR" dirty="0"/>
              <a:t>('photos/IMG_0690.jpg')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file_data</a:t>
            </a:r>
            <a:r>
              <a:rPr lang="fr-FR" dirty="0"/>
              <a:t>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75311A2-3DDF-764A-AE86-CD54E8FB7124}"/>
              </a:ext>
            </a:extLst>
          </p:cNvPr>
          <p:cNvSpPr>
            <a:spLocks noGrp="1"/>
          </p:cNvSpPr>
          <p:nvPr/>
        </p:nvSpPr>
        <p:spPr>
          <a:xfrm>
            <a:off x="2152947" y="4265594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b'\</a:t>
            </a:r>
            <a:r>
              <a:rPr lang="fr-FR" dirty="0" err="1"/>
              <a:t>xff</a:t>
            </a:r>
            <a:r>
              <a:rPr lang="fr-FR" dirty="0"/>
              <a:t>\xd8\</a:t>
            </a:r>
            <a:r>
              <a:rPr lang="fr-FR" dirty="0" err="1"/>
              <a:t>xff</a:t>
            </a:r>
            <a:r>
              <a:rPr lang="fr-FR" dirty="0"/>
              <a:t>\xe0\x00\x10JFIF\x00\x01\x01\x00\x00\x01...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81EA995-7118-3545-BDEA-C349A3BE48AB}"/>
              </a:ext>
            </a:extLst>
          </p:cNvPr>
          <p:cNvSpPr txBox="1">
            <a:spLocks/>
          </p:cNvSpPr>
          <p:nvPr/>
        </p:nvSpPr>
        <p:spPr>
          <a:xfrm>
            <a:off x="525710" y="508471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a zip file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6E9766-4760-AE47-ACD1-F86D293AD1E1}"/>
              </a:ext>
            </a:extLst>
          </p:cNvPr>
          <p:cNvSpPr>
            <a:spLocks noGrp="1"/>
          </p:cNvSpPr>
          <p:nvPr/>
        </p:nvSpPr>
        <p:spPr>
          <a:xfrm>
            <a:off x="2152947" y="5562600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085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create zip files and write to them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z.write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/</a:t>
            </a:r>
            <a:r>
              <a:rPr lang="fr-FR" dirty="0" err="1"/>
              <a:t>profile.jpg</a:t>
            </a:r>
            <a:r>
              <a:rPr lang="fr-FR" dirty="0"/>
              <a:t>', '</a:t>
            </a:r>
            <a:r>
              <a:rPr lang="fr-FR" dirty="0" err="1"/>
              <a:t>profile.jpg</a:t>
            </a:r>
            <a:r>
              <a:rPr lang="fr-FR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3325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and write files from an archive in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-like manner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738964"/>
            <a:ext cx="9297574" cy="11378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z.open</a:t>
            </a:r>
            <a:r>
              <a:rPr lang="fr-FR" dirty="0"/>
              <a:t>('</a:t>
            </a:r>
            <a:r>
              <a:rPr lang="fr-FR" dirty="0" err="1"/>
              <a:t>python_obj.pickle</a:t>
            </a:r>
            <a:r>
              <a:rPr lang="fr-FR" dirty="0"/>
              <a:t>', 'w') as f:</a:t>
            </a:r>
          </a:p>
          <a:p>
            <a:r>
              <a:rPr lang="fr-FR" dirty="0"/>
              <a:t>        </a:t>
            </a:r>
            <a:r>
              <a:rPr lang="fr-FR" dirty="0" err="1"/>
              <a:t>pickle.dump</a:t>
            </a:r>
            <a:r>
              <a:rPr lang="fr-FR" dirty="0"/>
              <a:t>(</a:t>
            </a:r>
            <a:r>
              <a:rPr lang="fr-FR" dirty="0" err="1"/>
              <a:t>obj</a:t>
            </a:r>
            <a:r>
              <a:rPr lang="fr-FR" dirty="0"/>
              <a:t>, f)</a:t>
            </a:r>
          </a:p>
        </p:txBody>
      </p:sp>
    </p:spTree>
    <p:extLst>
      <p:ext uri="{BB962C8B-B14F-4D97-AF65-F5344CB8AC3E}">
        <p14:creationId xmlns:p14="http://schemas.microsoft.com/office/powerpoint/2010/main" val="2925329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480846"/>
            <a:ext cx="108051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is a powerful file-based relational database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can be used to serialize complex data to a file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SQLite is ubiquitous as a storage format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Mobile app data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Even in space...!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SQLite at </a:t>
            </a:r>
            <a:r>
              <a:rPr lang="fr-FR" sz="2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ADAB8C9-D894-4D47-9B62-A43ECE80CB7E}"/>
              </a:ext>
            </a:extLst>
          </p:cNvPr>
          <p:cNvSpPr>
            <a:spLocks noGrp="1"/>
          </p:cNvSpPr>
          <p:nvPr/>
        </p:nvSpPr>
        <p:spPr>
          <a:xfrm>
            <a:off x="2157141" y="13716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sqlite3</a:t>
            </a:r>
          </a:p>
        </p:txBody>
      </p:sp>
    </p:spTree>
    <p:extLst>
      <p:ext uri="{BB962C8B-B14F-4D97-AF65-F5344CB8AC3E}">
        <p14:creationId xmlns:p14="http://schemas.microsoft.com/office/powerpoint/2010/main" val="1906702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database file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1710155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</a:t>
            </a:r>
            <a:r>
              <a:rPr lang="fr-FR" dirty="0"/>
              <a:t> = sqlite3.connect('</a:t>
            </a:r>
            <a:r>
              <a:rPr lang="fr-FR" dirty="0" err="1"/>
              <a:t>database.db</a:t>
            </a:r>
            <a:r>
              <a:rPr lang="fr-FR" dirty="0"/>
              <a:t>')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868BC0-C830-8847-A07A-080E6692BD8E}"/>
              </a:ext>
            </a:extLst>
          </p:cNvPr>
          <p:cNvSpPr txBox="1">
            <a:spLocks/>
          </p:cNvSpPr>
          <p:nvPr/>
        </p:nvSpPr>
        <p:spPr>
          <a:xfrm>
            <a:off x="533398" y="355249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Execute a query and iterate over the results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C31645-327A-B846-8C6A-47E21FBD18C2}"/>
              </a:ext>
            </a:extLst>
          </p:cNvPr>
          <p:cNvSpPr>
            <a:spLocks noGrp="1"/>
          </p:cNvSpPr>
          <p:nvPr/>
        </p:nvSpPr>
        <p:spPr>
          <a:xfrm>
            <a:off x="2157141" y="3965642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cur.execute</a:t>
            </a:r>
            <a:r>
              <a:rPr lang="fr-FR" dirty="0"/>
              <a:t>('SELECT * FROM </a:t>
            </a:r>
            <a:r>
              <a:rPr lang="fr-FR" dirty="0" err="1"/>
              <a:t>artists</a:t>
            </a:r>
            <a:r>
              <a:rPr lang="fr-FR" dirty="0"/>
              <a:t>'):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947FA1E-5B1A-9043-96B7-4A6C1F156D0D}"/>
              </a:ext>
            </a:extLst>
          </p:cNvPr>
          <p:cNvSpPr>
            <a:spLocks noGrp="1"/>
          </p:cNvSpPr>
          <p:nvPr/>
        </p:nvSpPr>
        <p:spPr>
          <a:xfrm>
            <a:off x="2152947" y="4873272"/>
            <a:ext cx="9297574" cy="160584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(1, 'AC/DC')</a:t>
            </a:r>
          </a:p>
          <a:p>
            <a:r>
              <a:rPr lang="fr-FR" dirty="0"/>
              <a:t>(2, '</a:t>
            </a:r>
            <a:r>
              <a:rPr lang="fr-FR" dirty="0" err="1"/>
              <a:t>Accept</a:t>
            </a:r>
            <a:r>
              <a:rPr lang="fr-FR" dirty="0"/>
              <a:t>')</a:t>
            </a:r>
          </a:p>
          <a:p>
            <a:r>
              <a:rPr lang="fr-FR" dirty="0"/>
              <a:t>(3, 'Aerosmith')</a:t>
            </a:r>
          </a:p>
          <a:p>
            <a:r>
              <a:rPr lang="fr-FR" dirty="0"/>
              <a:t>(4, 'Alanis Morissette')</a:t>
            </a:r>
          </a:p>
          <a:p>
            <a:r>
              <a:rPr lang="fr-FR" dirty="0"/>
              <a:t>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"cursor"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28345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</a:t>
            </a:r>
            <a:r>
              <a:rPr lang="fr-FR" dirty="0"/>
              <a:t> = </a:t>
            </a:r>
            <a:r>
              <a:rPr lang="fr-FR" dirty="0" err="1"/>
              <a:t>conn.cursor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4953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200799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execute insertions with variable substitution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2422747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cur.execute</a:t>
            </a:r>
            <a:r>
              <a:rPr lang="fr-FR" dirty="0"/>
              <a:t>('INSERT INTO </a:t>
            </a:r>
            <a:r>
              <a:rPr lang="fr-FR" dirty="0" err="1"/>
              <a:t>artists</a:t>
            </a:r>
            <a:r>
              <a:rPr lang="fr-FR" dirty="0"/>
              <a:t> (Name) VALUES (?)', </a:t>
            </a:r>
            <a:r>
              <a:rPr lang="fr-FR" dirty="0" err="1"/>
              <a:t>artist_name</a:t>
            </a:r>
            <a:r>
              <a:rPr lang="fr-FR" dirty="0"/>
              <a:t>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3352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the connection and free memory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37489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4698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Python Standard Library and its "batteries included" philosophy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Don't reinvent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30097"/>
              </p:ext>
            </p:extLst>
          </p:nvPr>
        </p:nvGraphicFramePr>
        <p:xfrm>
          <a:off x="2400176" y="1212972"/>
          <a:ext cx="8654021" cy="371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 guided tour of the Python Standard Library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94941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file using the built-in function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2"/>
            <a:ext cx="9297574" cy="5019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hello.txtx</a:t>
            </a:r>
            <a:r>
              <a:rPr lang="fr-FR" sz="1600" dirty="0"/>
              <a:t>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4603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FileNotFoundError</a:t>
            </a:r>
            <a:r>
              <a:rPr lang="en" sz="1600" dirty="0"/>
              <a:t>: [</a:t>
            </a:r>
            <a:r>
              <a:rPr lang="en" sz="1600" dirty="0" err="1"/>
              <a:t>Errno</a:t>
            </a:r>
            <a:r>
              <a:rPr lang="en" sz="1600" dirty="0"/>
              <a:t> 2] No such file or directory: '</a:t>
            </a:r>
            <a:r>
              <a:rPr lang="en" sz="1600" dirty="0" err="1"/>
              <a:t>hello.txtx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file can fail: remember to catch errors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An open file should always be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1"/>
            <a:ext cx="9297574" cy="9906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data = </a:t>
            </a:r>
            <a:r>
              <a:rPr lang="fr-FR" sz="1600" dirty="0" err="1"/>
              <a:t>f.read</a:t>
            </a:r>
            <a:r>
              <a:rPr lang="fr-FR" sz="1600" dirty="0"/>
              <a:t>()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f.closed</a:t>
            </a:r>
            <a:r>
              <a:rPr lang="fr-FR" sz="16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1054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make sure file is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D576A-029A-0546-993F-0B76265C59CC}"/>
              </a:ext>
            </a:extLst>
          </p:cNvPr>
          <p:cNvCxnSpPr>
            <a:cxnSpLocks/>
          </p:cNvCxnSpPr>
          <p:nvPr/>
        </p:nvCxnSpPr>
        <p:spPr>
          <a:xfrm>
            <a:off x="3276600" y="2438400"/>
            <a:ext cx="1343891" cy="214078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BEC3F-2C34-2144-B12F-5F45BC3301C2}"/>
              </a:ext>
            </a:extLst>
          </p:cNvPr>
          <p:cNvSpPr txBox="1"/>
          <p:nvPr/>
        </p:nvSpPr>
        <p:spPr>
          <a:xfrm>
            <a:off x="4620491" y="2467812"/>
            <a:ext cx="2839239" cy="369332"/>
          </a:xfrm>
          <a:prstGeom prst="rect">
            <a:avLst/>
          </a:prstGeom>
          <a:solidFill>
            <a:srgbClr val="FFB2B6"/>
          </a:solidFill>
          <a:ln w="381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⚠️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17125</TotalTime>
  <Words>4390</Words>
  <Application>Microsoft Macintosh PowerPoint</Application>
  <PresentationFormat>Widescreen</PresentationFormat>
  <Paragraphs>742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Dealing with files: opening</vt:lpstr>
      <vt:lpstr>Dealing with files: opening</vt:lpstr>
      <vt:lpstr>Dealing with files: opening</vt:lpstr>
      <vt:lpstr>Dealing with files: opening</vt:lpstr>
      <vt:lpstr>Dealing with files: reading and writing</vt:lpstr>
      <vt:lpstr>Dealing with files: reading and writing</vt:lpstr>
      <vt:lpstr>Let’s write some code!</vt:lpstr>
      <vt:lpstr>Interacting with the operating system: the os module</vt:lpstr>
      <vt:lpstr>Reading environment variables</vt:lpstr>
      <vt:lpstr>Filesystem operations</vt:lpstr>
      <vt:lpstr>Filesystem operations</vt:lpstr>
      <vt:lpstr>Filesystem operations</vt:lpstr>
      <vt:lpstr>Filesystem operations</vt:lpstr>
      <vt:lpstr>Filesystem operations</vt:lpstr>
      <vt:lpstr>Filesystem operations</vt:lpstr>
      <vt:lpstr>Let’s write some code!</vt:lpstr>
      <vt:lpstr>Workout Time!</vt:lpstr>
      <vt:lpstr>Regular expressions: the re module</vt:lpstr>
      <vt:lpstr>Regular expressions: the re module</vt:lpstr>
      <vt:lpstr>Regular expressions: the re module</vt:lpstr>
      <vt:lpstr>Encoding binary data to text with base64</vt:lpstr>
      <vt:lpstr>Encoding and decoding with base64</vt:lpstr>
      <vt:lpstr>Math functions with the math module</vt:lpstr>
      <vt:lpstr>Math functions with the math module</vt:lpstr>
      <vt:lpstr>Math functions with the math module</vt:lpstr>
      <vt:lpstr>Math functions with the math module</vt:lpstr>
      <vt:lpstr>Random functions</vt:lpstr>
      <vt:lpstr>Random functions</vt:lpstr>
      <vt:lpstr>Random functions</vt:lpstr>
      <vt:lpstr>Random functions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Workout Time!</vt:lpstr>
      <vt:lpstr>Serializing Python data: the pickle module</vt:lpstr>
      <vt:lpstr>Serializing Python data: the pickle module</vt:lpstr>
      <vt:lpstr>Serializing Python data: the json module</vt:lpstr>
      <vt:lpstr>Serializing Python data: the json module</vt:lpstr>
      <vt:lpstr>Serializing Python data: the csv module</vt:lpstr>
      <vt:lpstr>Serializing Python data: the csv module</vt:lpstr>
      <vt:lpstr>Manipulating zip files: the zipfile module</vt:lpstr>
      <vt:lpstr>Manipulating zip files: the zipfile module</vt:lpstr>
      <vt:lpstr>Manipulating zip files: the zipfile module</vt:lpstr>
      <vt:lpstr>Manipulating zip files: the zipfile module</vt:lpstr>
      <vt:lpstr>Handling SQLite databases: the sqlite3 module</vt:lpstr>
      <vt:lpstr>Handling SQLite databases: the sqlite3 module</vt:lpstr>
      <vt:lpstr>Handling SQLite databases: the sqlite3 module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393</cp:revision>
  <cp:lastPrinted>2020-04-23T08:16:21Z</cp:lastPrinted>
  <dcterms:created xsi:type="dcterms:W3CDTF">2018-09-25T13:49:43Z</dcterms:created>
  <dcterms:modified xsi:type="dcterms:W3CDTF">2020-05-13T15:23:24Z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