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5" r:id="rId7"/>
    <p:sldId id="540" r:id="rId8"/>
    <p:sldId id="541" r:id="rId9"/>
    <p:sldId id="542" r:id="rId10"/>
    <p:sldId id="543" r:id="rId11"/>
    <p:sldId id="544" r:id="rId12"/>
    <p:sldId id="546" r:id="rId13"/>
    <p:sldId id="545" r:id="rId14"/>
    <p:sldId id="317" r:id="rId15"/>
    <p:sldId id="539" r:id="rId16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9F8DF"/>
    <a:srgbClr val="BBD2EE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07"/>
    <p:restoredTop sz="82872"/>
  </p:normalViewPr>
  <p:slideViewPr>
    <p:cSldViewPr>
      <p:cViewPr varScale="1">
        <p:scale>
          <a:sx n="117" d="100"/>
          <a:sy n="117" d="100"/>
        </p:scale>
        <p:origin x="184" y="8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4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 you is one of the people you’re writing code 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4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Jab to Perl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42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3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9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80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2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Guido: “Benevolent Dictator For Life”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Dynamically-typed: not like C or Java, we will talk about this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Garbage-collected: not like C, but like Java. No worry about manual memory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 is (usually) based on C: integrating code from foreign libraries, embedding the Python interpreter, binding, speed and efficiency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0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370" y="4145117"/>
            <a:ext cx="246507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Course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b="1" dirty="0"/>
              <a:t>There should be one– and preferably only one –obvious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>
                <a:solidFill>
                  <a:schemeClr val="bg1">
                    <a:lumMod val="65000"/>
                  </a:schemeClr>
                </a:solidFill>
              </a:rPr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Interpreter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Reference shell: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Favorite shell: I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Online development environment: Google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400" dirty="0">
                <a:hlinkClick r:id="rId3"/>
              </a:rPr>
              <a:t>https://colab.research.google.com/</a:t>
            </a:r>
            <a:r>
              <a:rPr lang="fr-FR" sz="2400" dirty="0"/>
              <a:t>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("Hello World!")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spc="-20" dirty="0"/>
              <a:t>Mod</a:t>
            </a:r>
            <a:r>
              <a:rPr spc="-10" dirty="0"/>
              <a:t>ule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864985" y="6661976"/>
            <a:ext cx="1071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</a:t>
            </a:r>
            <a:r>
              <a:rPr spc="-10" dirty="0"/>
              <a:t>y</a:t>
            </a:r>
            <a:r>
              <a:rPr spc="-5" dirty="0"/>
              <a:t>r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© </a:t>
            </a:r>
            <a:r>
              <a:rPr spc="-5" dirty="0"/>
              <a:t>201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| </a:t>
            </a:r>
            <a:r>
              <a:rPr spc="85" dirty="0"/>
              <a:t> </a:t>
            </a:r>
            <a:r>
              <a:rPr dirty="0">
                <a:solidFill>
                  <a:srgbClr val="000000"/>
                </a:solidFill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349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his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module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llo</a:t>
            </a:r>
            <a:r>
              <a:rPr sz="1500" spc="-20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g: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Wingdings 3"/>
                <a:cs typeface="Wingdings 3"/>
              </a:rPr>
              <a:t>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diti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nal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deli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sour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ugh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 on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mi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model,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here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inf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ast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u</a:t>
            </a:r>
            <a:r>
              <a:rPr sz="1500" spc="-10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tur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har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ar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soft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 o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ned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each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ani</a:t>
            </a:r>
            <a:r>
              <a:rPr sz="1500" spc="5" dirty="0">
                <a:latin typeface="Arial"/>
                <a:cs typeface="Arial"/>
              </a:rPr>
              <a:t>z</a:t>
            </a:r>
            <a:r>
              <a:rPr sz="1500" dirty="0">
                <a:latin typeface="Arial"/>
                <a:cs typeface="Arial"/>
              </a:rPr>
              <a:t>ation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di</a:t>
            </a:r>
            <a:r>
              <a:rPr sz="1500" spc="-1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ually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connect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et 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ugh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fi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all.</a:t>
            </a:r>
            <a:endParaRPr sz="1500">
              <a:latin typeface="Arial"/>
              <a:cs typeface="Arial"/>
            </a:endParaRPr>
          </a:p>
          <a:p>
            <a:pPr marL="299085" marR="135890" indent="-28702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Wingdings 3"/>
                <a:cs typeface="Wingdings 3"/>
              </a:rPr>
              <a:t>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key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hallenges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concer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traditi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nal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cost, capacit</a:t>
            </a:r>
            <a:r>
              <a:rPr sz="1500" spc="-13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ser</a:t>
            </a:r>
            <a:r>
              <a:rPr sz="1500" spc="-1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utilization,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entity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access management,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scal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bility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fle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ilit</a:t>
            </a:r>
            <a:r>
              <a:rPr sz="1500" spc="-13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 busi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ess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continuit</a:t>
            </a:r>
            <a:r>
              <a:rPr sz="1500" spc="-13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ailabilit</a:t>
            </a:r>
            <a:r>
              <a:rPr sz="1500" spc="-13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 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per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e/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kill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ast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co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er</a:t>
            </a:r>
            <a:r>
              <a:rPr sz="1500" spc="-12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299085" marR="39370" indent="-28702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Wingdings 3"/>
                <a:cs typeface="Wingdings 3"/>
              </a:rPr>
              <a:t>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key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ser</a:t>
            </a:r>
            <a:r>
              <a:rPr sz="1500" spc="-1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models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aa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aa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;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ur depl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ment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models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ublic,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at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Communit</a:t>
            </a:r>
            <a:r>
              <a:rPr sz="1500" spc="-13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, 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2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br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uds.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Wingdings 3"/>
                <a:cs typeface="Wingdings 3"/>
              </a:rPr>
              <a:t>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"/>
                <a:cs typeface="Arial"/>
              </a:rPr>
              <a:t>Discusses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about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benefits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its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challenges.</a:t>
            </a:r>
            <a:endParaRPr sz="1500">
              <a:latin typeface="Arial"/>
              <a:cs typeface="Arial"/>
            </a:endParaRPr>
          </a:p>
          <a:p>
            <a:pPr marL="299085" marR="15748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ur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pl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s the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hitect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spc="-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common 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rminol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gi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ont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computin</a:t>
            </a:r>
            <a:r>
              <a:rPr sz="1500" spc="50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spc="-15" dirty="0"/>
              <a:t>L</a:t>
            </a:r>
            <a:r>
              <a:rPr spc="-10" dirty="0"/>
              <a:t>et’s</a:t>
            </a:r>
            <a:r>
              <a:rPr spc="-25" dirty="0"/>
              <a:t> </a:t>
            </a:r>
            <a:r>
              <a:rPr spc="-15" dirty="0"/>
              <a:t>Get</a:t>
            </a:r>
            <a:r>
              <a:rPr spc="-3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Kn</a:t>
            </a:r>
            <a:r>
              <a:rPr spc="-10" dirty="0"/>
              <a:t>o</a:t>
            </a:r>
            <a:r>
              <a:rPr spc="-20" dirty="0"/>
              <a:t>w</a:t>
            </a:r>
            <a:r>
              <a:rPr spc="-30" dirty="0"/>
              <a:t> </a:t>
            </a:r>
            <a:r>
              <a:rPr spc="-15" dirty="0"/>
              <a:t>Each Ot</a:t>
            </a:r>
            <a:r>
              <a:rPr spc="-10" dirty="0"/>
              <a:t>h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5682615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format: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ny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Fami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programming, programming concepts and languages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Wingdings 3"/>
                <a:cs typeface="Wingdings 3"/>
              </a:rPr>
              <a:t>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rse</a:t>
            </a: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888"/>
              </p:ext>
            </p:extLst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0" dirty="0"/>
              <a:t>Session activities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297180">
              <a:lnSpc>
                <a:spcPct val="100000"/>
              </a:lnSpc>
            </a:pPr>
            <a:r>
              <a:rPr lang="en-US" dirty="0"/>
              <a:t>Each session will feature a number of activities, generally scheduled in a similar fashion.</a:t>
            </a:r>
          </a:p>
          <a:p>
            <a:pPr marL="1654175" marR="297180">
              <a:lnSpc>
                <a:spcPct val="100000"/>
              </a:lnSpc>
            </a:pPr>
            <a:r>
              <a:rPr lang="en-US" dirty="0"/>
              <a:t>Python concepts and syntax will first be introduced theoretically with slides, followed by a quick live demo in Google </a:t>
            </a:r>
            <a:r>
              <a:rPr lang="en-US" dirty="0" err="1"/>
              <a:t>Colaboratory</a:t>
            </a:r>
            <a:r>
              <a:rPr lang="en-US" dirty="0"/>
              <a:t>. Each chapter will be concluded by a short exercise session reviewing the presented topics.</a:t>
            </a:r>
          </a:p>
          <a:p>
            <a:pPr marL="1654175" marR="297180">
              <a:lnSpc>
                <a:spcPct val="100000"/>
              </a:lnSpc>
            </a:pPr>
            <a:endParaRPr lang="en-US" dirty="0"/>
          </a:p>
          <a:p>
            <a:pPr marL="1654175" marR="297180">
              <a:lnSpc>
                <a:spcPct val="100000"/>
              </a:lnSpc>
            </a:pP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class </a:t>
            </a:r>
            <a:r>
              <a:rPr lang="fr-FR" dirty="0" err="1"/>
              <a:t>will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work</a:t>
            </a:r>
            <a:r>
              <a:rPr lang="fr-FR" dirty="0"/>
              <a:t> session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use all the concepts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 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time to </a:t>
            </a:r>
            <a:r>
              <a:rPr lang="fr-FR" dirty="0" err="1"/>
              <a:t>ask</a:t>
            </a:r>
            <a:r>
              <a:rPr lang="fr-FR" dirty="0"/>
              <a:t> questions about the class topics, and gain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about Python.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6800" y="3882857"/>
            <a:ext cx="4343400" cy="2509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3CF7EFE-2E90-4936-AD34-D7E0CF3CA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Introduction to Python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Python Language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768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Invented in 1991 by Guido van Rossum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“Dynamically-typed, garbage-collected, interpreted language”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Multi-paradigm: Procedural – Object-oriented – Functional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Reference interpreter: C</a:t>
            </a:r>
            <a:r>
              <a:rPr lang="fr-FR" sz="2400" dirty="0"/>
              <a:t>P</a:t>
            </a:r>
            <a:r>
              <a:rPr lang="en" sz="2400" dirty="0" err="1"/>
              <a:t>ython</a:t>
            </a:r>
            <a:endParaRPr lang="en" sz="2400" dirty="0"/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RIP Python 2 (2000-2020)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Hello Python 3 ! (2008)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Zen of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7" y="961551"/>
            <a:ext cx="10805163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Beautiful is better than ugly.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Explicit is better than implicit.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Simple is better than complex.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Complex is better than complicated.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Flat is better than nested.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Sparse is better than dense.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Readability counts.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Special cases aren't special enough to break the rules.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practicality beats purity.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Errors should never pass silently.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Unless explicitly silenced.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In the face of ambiguity, refuse the temptation to guess.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There should be one-- and preferably only one --obvious way to do it.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that way may not be obvious at first unless you're Dutch.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Now is better than never.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Although never is often better than *right* now.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hard to explain, it's a bad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If the implementation is easy to explain, it may be a good idea.</a:t>
            </a:r>
          </a:p>
          <a:p>
            <a:pPr marL="1882775" marR="5080" indent="-228600">
              <a:spcBef>
                <a:spcPts val="805"/>
              </a:spcBef>
              <a:buFont typeface="+mj-lt"/>
              <a:buAutoNum type="arabicPeriod"/>
            </a:pPr>
            <a:r>
              <a:rPr lang="en" sz="1200" dirty="0"/>
              <a:t>Namespaces are one honking great idea -- let's do more of those!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Words>1339</Words>
  <Application>Microsoft Macintosh PowerPoint</Application>
  <PresentationFormat>Widescreen</PresentationFormat>
  <Paragraphs>217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Let’s Get to Know Each Other</vt:lpstr>
      <vt:lpstr>Session Objectives</vt:lpstr>
      <vt:lpstr>Session Syllabus</vt:lpstr>
      <vt:lpstr>Session activities</vt:lpstr>
      <vt:lpstr>PowerPoint Presentation</vt:lpstr>
      <vt:lpstr>PowerPoint Presentation</vt:lpstr>
      <vt:lpstr>The Python Language</vt:lpstr>
      <vt:lpstr>The Zen of Python</vt:lpstr>
      <vt:lpstr>The Zen of Python</vt:lpstr>
      <vt:lpstr>The Zen of Python</vt:lpstr>
      <vt:lpstr>The Python Interpreter</vt:lpstr>
      <vt:lpstr>Let’s write some code!</vt:lpstr>
      <vt:lpstr>Module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43</cp:revision>
  <dcterms:created xsi:type="dcterms:W3CDTF">2018-09-25T13:49:43Z</dcterms:created>
  <dcterms:modified xsi:type="dcterms:W3CDTF">2020-04-07T12:33:20Z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