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media/image13.jpg" ContentType="image/jpeg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618" r:id="rId9"/>
    <p:sldId id="676" r:id="rId10"/>
    <p:sldId id="678" r:id="rId11"/>
    <p:sldId id="723" r:id="rId12"/>
    <p:sldId id="724" r:id="rId13"/>
    <p:sldId id="725" r:id="rId14"/>
    <p:sldId id="726" r:id="rId15"/>
    <p:sldId id="727" r:id="rId16"/>
    <p:sldId id="728" r:id="rId17"/>
    <p:sldId id="714" r:id="rId18"/>
    <p:sldId id="684" r:id="rId19"/>
    <p:sldId id="685" r:id="rId20"/>
    <p:sldId id="729" r:id="rId21"/>
    <p:sldId id="730" r:id="rId22"/>
    <p:sldId id="731" r:id="rId23"/>
    <p:sldId id="716" r:id="rId24"/>
    <p:sldId id="630" r:id="rId25"/>
    <p:sldId id="700" r:id="rId26"/>
    <p:sldId id="631" r:id="rId27"/>
    <p:sldId id="701" r:id="rId28"/>
    <p:sldId id="702" r:id="rId29"/>
    <p:sldId id="703" r:id="rId30"/>
    <p:sldId id="704" r:id="rId31"/>
    <p:sldId id="705" r:id="rId32"/>
    <p:sldId id="706" r:id="rId33"/>
    <p:sldId id="707" r:id="rId34"/>
    <p:sldId id="708" r:id="rId35"/>
    <p:sldId id="710" r:id="rId36"/>
    <p:sldId id="711" r:id="rId37"/>
    <p:sldId id="712" r:id="rId38"/>
    <p:sldId id="713" r:id="rId39"/>
    <p:sldId id="719" r:id="rId40"/>
    <p:sldId id="718" r:id="rId41"/>
    <p:sldId id="721" r:id="rId42"/>
    <p:sldId id="720" r:id="rId43"/>
    <p:sldId id="562" r:id="rId44"/>
    <p:sldId id="603" r:id="rId45"/>
    <p:sldId id="568" r:id="rId46"/>
    <p:sldId id="569" r:id="rId47"/>
    <p:sldId id="566" r:id="rId48"/>
    <p:sldId id="539" r:id="rId4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9"/>
    <a:srgbClr val="BBD2EE"/>
    <a:srgbClr val="FFB2B6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9"/>
    <p:restoredTop sz="89680"/>
  </p:normalViewPr>
  <p:slideViewPr>
    <p:cSldViewPr>
      <p:cViewPr varScale="1">
        <p:scale>
          <a:sx n="124" d="100"/>
          <a:sy n="124" d="100"/>
        </p:scale>
        <p:origin x="184" y="7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761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8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52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27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33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686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469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136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850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276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076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475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17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31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64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842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40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007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43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61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81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976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70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60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913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175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1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1.1.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readthedoc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365744"/>
            <a:ext cx="9288781" cy="164235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requests.get</a:t>
            </a:r>
            <a:r>
              <a:rPr lang="fr-FR" dirty="0"/>
              <a:t>('https://</a:t>
            </a:r>
            <a:r>
              <a:rPr lang="fr-FR" dirty="0" err="1"/>
              <a:t>google.com</a:t>
            </a:r>
            <a:r>
              <a:rPr lang="fr-FR" dirty="0"/>
              <a:t>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res.ok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res.status_code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res.reason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res.elapsed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194033" y="4148844"/>
            <a:ext cx="9288781" cy="164235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200</a:t>
            </a:r>
          </a:p>
          <a:p>
            <a:r>
              <a:rPr lang="fr-FR" dirty="0"/>
              <a:t>OK</a:t>
            </a:r>
          </a:p>
          <a:p>
            <a:r>
              <a:rPr lang="fr-FR" dirty="0"/>
              <a:t>0:00:00.085902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416226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sends a GET request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Returns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object with info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58887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090358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type(</a:t>
            </a:r>
            <a:r>
              <a:rPr lang="fr-FR" dirty="0" err="1"/>
              <a:t>res.text</a:t>
            </a:r>
            <a:r>
              <a:rPr lang="fr-FR" dirty="0"/>
              <a:t>)</a:t>
            </a:r>
          </a:p>
          <a:p>
            <a:r>
              <a:rPr lang="fr-FR" dirty="0"/>
              <a:t>type(</a:t>
            </a:r>
            <a:r>
              <a:rPr lang="fr-FR" dirty="0" err="1"/>
              <a:t>res.content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194033" y="3048000"/>
            <a:ext cx="9288781" cy="838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str</a:t>
            </a:r>
            <a:endParaRPr lang="fr-FR" dirty="0"/>
          </a:p>
          <a:p>
            <a:r>
              <a:rPr lang="fr-FR" dirty="0"/>
              <a:t>bytes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60158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response content is available in several forms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6458011-7F90-D249-983F-FB6DB10EFD75}"/>
              </a:ext>
            </a:extLst>
          </p:cNvPr>
          <p:cNvSpPr>
            <a:spLocks noGrp="1"/>
          </p:cNvSpPr>
          <p:nvPr/>
        </p:nvSpPr>
        <p:spPr>
          <a:xfrm>
            <a:off x="2194033" y="4582146"/>
            <a:ext cx="9288781" cy="56642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type(</a:t>
            </a:r>
            <a:r>
              <a:rPr lang="fr-FR" dirty="0" err="1"/>
              <a:t>res.json</a:t>
            </a:r>
            <a:r>
              <a:rPr lang="fr-FR" dirty="0"/>
              <a:t>())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815CDBD-405D-624F-BEF5-95B514938743}"/>
              </a:ext>
            </a:extLst>
          </p:cNvPr>
          <p:cNvSpPr>
            <a:spLocks noGrp="1"/>
          </p:cNvSpPr>
          <p:nvPr/>
        </p:nvSpPr>
        <p:spPr>
          <a:xfrm>
            <a:off x="2194033" y="5268015"/>
            <a:ext cx="9288781" cy="56642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dict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2564FA7-6A85-AE45-BE36-DA88949AD794}"/>
              </a:ext>
            </a:extLst>
          </p:cNvPr>
          <p:cNvSpPr txBox="1">
            <a:spLocks/>
          </p:cNvSpPr>
          <p:nvPr/>
        </p:nvSpPr>
        <p:spPr>
          <a:xfrm>
            <a:off x="603882" y="40502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Parse a JSON response directly to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3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1937958"/>
            <a:ext cx="9288781" cy="5765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res.headers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194033" y="2667000"/>
            <a:ext cx="9288781" cy="170935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{'Date': 'Tue, 12 May 2020 10:00:57 GMT',</a:t>
            </a:r>
          </a:p>
          <a:p>
            <a:r>
              <a:rPr lang="fr-FR" dirty="0"/>
              <a:t> 'Expires': '-1',</a:t>
            </a:r>
          </a:p>
          <a:p>
            <a:r>
              <a:rPr lang="fr-FR" dirty="0"/>
              <a:t> 'Cache-Control': '</a:t>
            </a:r>
            <a:r>
              <a:rPr lang="fr-FR" dirty="0" err="1"/>
              <a:t>private</a:t>
            </a:r>
            <a:r>
              <a:rPr lang="fr-FR" dirty="0"/>
              <a:t>, max-</a:t>
            </a:r>
            <a:r>
              <a:rPr lang="fr-FR" dirty="0" err="1"/>
              <a:t>age</a:t>
            </a:r>
            <a:r>
              <a:rPr lang="fr-FR" dirty="0"/>
              <a:t>=0',</a:t>
            </a:r>
          </a:p>
          <a:p>
            <a:r>
              <a:rPr lang="fr-FR" dirty="0"/>
              <a:t> 'Content-Type': '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=ISO-8859-1</a:t>
            </a:r>
          </a:p>
          <a:p>
            <a:r>
              <a:rPr lang="fr-FR" dirty="0"/>
              <a:t>...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44918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Read the response headers in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6458011-7F90-D249-983F-FB6DB10EFD75}"/>
              </a:ext>
            </a:extLst>
          </p:cNvPr>
          <p:cNvSpPr>
            <a:spLocks noGrp="1"/>
          </p:cNvSpPr>
          <p:nvPr/>
        </p:nvSpPr>
        <p:spPr>
          <a:xfrm>
            <a:off x="2194033" y="5072304"/>
            <a:ext cx="9288781" cy="56642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type(</a:t>
            </a:r>
            <a:r>
              <a:rPr lang="fr-FR" dirty="0" err="1"/>
              <a:t>res.json</a:t>
            </a:r>
            <a:r>
              <a:rPr lang="fr-FR" dirty="0"/>
              <a:t>())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815CDBD-405D-624F-BEF5-95B514938743}"/>
              </a:ext>
            </a:extLst>
          </p:cNvPr>
          <p:cNvSpPr>
            <a:spLocks noGrp="1"/>
          </p:cNvSpPr>
          <p:nvPr/>
        </p:nvSpPr>
        <p:spPr>
          <a:xfrm>
            <a:off x="2194033" y="5758173"/>
            <a:ext cx="9288781" cy="56642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dict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2564FA7-6A85-AE45-BE36-DA88949AD794}"/>
              </a:ext>
            </a:extLst>
          </p:cNvPr>
          <p:cNvSpPr txBox="1">
            <a:spLocks/>
          </p:cNvSpPr>
          <p:nvPr/>
        </p:nvSpPr>
        <p:spPr>
          <a:xfrm>
            <a:off x="603882" y="4540426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Parse a JSON response directly to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3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4744306"/>
            <a:ext cx="9288781" cy="170935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requests.post</a:t>
            </a:r>
            <a:r>
              <a:rPr lang="fr-FR" dirty="0"/>
              <a:t>('https://</a:t>
            </a:r>
            <a:r>
              <a:rPr lang="fr-FR" dirty="0" err="1"/>
              <a:t>httpbin.org</a:t>
            </a:r>
            <a:r>
              <a:rPr lang="fr-FR" dirty="0"/>
              <a:t>/post', data=...</a:t>
            </a:r>
          </a:p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requests.put</a:t>
            </a:r>
            <a:r>
              <a:rPr lang="fr-FR" dirty="0"/>
              <a:t>('https://</a:t>
            </a:r>
            <a:r>
              <a:rPr lang="fr-FR" dirty="0" err="1"/>
              <a:t>httpbin.org</a:t>
            </a:r>
            <a:r>
              <a:rPr lang="fr-FR" dirty="0"/>
              <a:t>/post', data=...</a:t>
            </a:r>
          </a:p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requests.delete</a:t>
            </a:r>
            <a:r>
              <a:rPr lang="fr-FR" dirty="0"/>
              <a:t>(...</a:t>
            </a:r>
          </a:p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requests.head</a:t>
            </a:r>
            <a:r>
              <a:rPr lang="fr-FR" dirty="0"/>
              <a:t>(...</a:t>
            </a:r>
          </a:p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requests.request</a:t>
            </a:r>
            <a:r>
              <a:rPr lang="fr-FR" dirty="0"/>
              <a:t>('GET', 'https://...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433211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Other HTTP methods are available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42AF-135E-2643-BB00-5B67A081C920}"/>
              </a:ext>
            </a:extLst>
          </p:cNvPr>
          <p:cNvSpPr>
            <a:spLocks noGrp="1"/>
          </p:cNvSpPr>
          <p:nvPr/>
        </p:nvSpPr>
        <p:spPr>
          <a:xfrm>
            <a:off x="2194033" y="1631774"/>
            <a:ext cx="9288781" cy="140455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res = </a:t>
            </a:r>
            <a:r>
              <a:rPr lang="en" dirty="0" err="1"/>
              <a:t>requests.get</a:t>
            </a:r>
            <a:r>
              <a:rPr lang="en" dirty="0"/>
              <a:t>('https://</a:t>
            </a:r>
            <a:r>
              <a:rPr lang="en" dirty="0" err="1"/>
              <a:t>google.com</a:t>
            </a:r>
            <a:r>
              <a:rPr lang="en" dirty="0"/>
              <a:t>/toto')</a:t>
            </a:r>
          </a:p>
          <a:p>
            <a:r>
              <a:rPr lang="en" dirty="0"/>
              <a:t>print(</a:t>
            </a:r>
            <a:r>
              <a:rPr lang="en" dirty="0" err="1"/>
              <a:t>res.ok</a:t>
            </a:r>
            <a:r>
              <a:rPr lang="en" dirty="0"/>
              <a:t>)</a:t>
            </a:r>
          </a:p>
          <a:p>
            <a:r>
              <a:rPr lang="en" dirty="0"/>
              <a:t>print(f'{</a:t>
            </a:r>
            <a:r>
              <a:rPr lang="en" dirty="0" err="1"/>
              <a:t>res.status_code</a:t>
            </a:r>
            <a:r>
              <a:rPr lang="en" dirty="0"/>
              <a:t>} {</a:t>
            </a:r>
            <a:r>
              <a:rPr lang="en" dirty="0" err="1"/>
              <a:t>res.reason</a:t>
            </a:r>
            <a:r>
              <a:rPr lang="en" dirty="0"/>
              <a:t>}')</a:t>
            </a:r>
          </a:p>
          <a:p>
            <a:r>
              <a:rPr lang="en" dirty="0" err="1"/>
              <a:t>res.raise_for_status</a:t>
            </a:r>
            <a:r>
              <a:rPr lang="en" dirty="0"/>
              <a:t>()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39B0D4C-A8BB-4D48-BF15-B7E3D64E0DC5}"/>
              </a:ext>
            </a:extLst>
          </p:cNvPr>
          <p:cNvSpPr txBox="1">
            <a:spLocks/>
          </p:cNvSpPr>
          <p:nvPr/>
        </p:nvSpPr>
        <p:spPr>
          <a:xfrm>
            <a:off x="603882" y="11430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Raise a Python error on HTTP errors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8D28F13-85A3-E340-ACFC-4F9542B468F7}"/>
              </a:ext>
            </a:extLst>
          </p:cNvPr>
          <p:cNvSpPr>
            <a:spLocks noGrp="1"/>
          </p:cNvSpPr>
          <p:nvPr/>
        </p:nvSpPr>
        <p:spPr>
          <a:xfrm>
            <a:off x="2194033" y="3079956"/>
            <a:ext cx="9288781" cy="116429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/>
              <a:t>404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en" dirty="0" err="1">
                <a:solidFill>
                  <a:srgbClr val="FF0000"/>
                </a:solidFill>
              </a:rPr>
              <a:t>HTTPError</a:t>
            </a:r>
            <a:r>
              <a:rPr lang="en" dirty="0">
                <a:solidFill>
                  <a:srgbClr val="FF0000"/>
                </a:solidFill>
              </a:rPr>
              <a:t>: </a:t>
            </a:r>
            <a:r>
              <a:rPr lang="en" dirty="0"/>
              <a:t>404 Client Error: Not Found for </a:t>
            </a:r>
            <a:r>
              <a:rPr lang="en" dirty="0" err="1"/>
              <a:t>url</a:t>
            </a:r>
            <a:r>
              <a:rPr lang="en" dirty="0"/>
              <a:t>: https://</a:t>
            </a:r>
            <a:r>
              <a:rPr lang="en" dirty="0" err="1"/>
              <a:t>google.com</a:t>
            </a:r>
            <a:r>
              <a:rPr lang="en" dirty="0"/>
              <a:t>/toto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16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3969256"/>
            <a:ext cx="9288781" cy="16695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requests.post</a:t>
            </a:r>
            <a:r>
              <a:rPr lang="fr-FR" dirty="0"/>
              <a:t>('https://</a:t>
            </a:r>
            <a:r>
              <a:rPr lang="fr-FR" dirty="0" err="1"/>
              <a:t>httpbin.org</a:t>
            </a:r>
            <a:r>
              <a:rPr lang="fr-FR" dirty="0"/>
              <a:t>/post',</a:t>
            </a:r>
          </a:p>
          <a:p>
            <a:r>
              <a:rPr lang="fr-FR" dirty="0"/>
              <a:t>                    data=</a:t>
            </a:r>
            <a:r>
              <a:rPr lang="fr-FR" dirty="0" err="1"/>
              <a:t>b'Hello</a:t>
            </a:r>
            <a:r>
              <a:rPr lang="fr-FR" dirty="0"/>
              <a:t> World!')</a:t>
            </a:r>
          </a:p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requests.post</a:t>
            </a:r>
            <a:r>
              <a:rPr lang="fr-FR" dirty="0"/>
              <a:t>('https://</a:t>
            </a:r>
            <a:r>
              <a:rPr lang="fr-FR" dirty="0" err="1"/>
              <a:t>httpbin.org</a:t>
            </a:r>
            <a:r>
              <a:rPr lang="fr-FR" dirty="0"/>
              <a:t>/post',</a:t>
            </a:r>
          </a:p>
          <a:p>
            <a:r>
              <a:rPr lang="fr-FR" dirty="0"/>
              <a:t>                    data={'hello': 'world', '</a:t>
            </a:r>
            <a:r>
              <a:rPr lang="fr-FR" dirty="0" err="1"/>
              <a:t>search</a:t>
            </a:r>
            <a:r>
              <a:rPr lang="fr-FR" dirty="0"/>
              <a:t>': 'python'})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res.request.body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35168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Send data in request body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42AF-135E-2643-BB00-5B67A081C920}"/>
              </a:ext>
            </a:extLst>
          </p:cNvPr>
          <p:cNvSpPr>
            <a:spLocks noGrp="1"/>
          </p:cNvSpPr>
          <p:nvPr/>
        </p:nvSpPr>
        <p:spPr>
          <a:xfrm>
            <a:off x="2194033" y="1631774"/>
            <a:ext cx="9288781" cy="111142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res = </a:t>
            </a:r>
            <a:r>
              <a:rPr lang="en" dirty="0" err="1"/>
              <a:t>requests.get</a:t>
            </a:r>
            <a:r>
              <a:rPr lang="en" dirty="0"/>
              <a:t>('</a:t>
            </a:r>
            <a:r>
              <a:rPr lang="fr-FR" dirty="0"/>
              <a:t>https://</a:t>
            </a:r>
            <a:r>
              <a:rPr lang="fr-FR" dirty="0" err="1"/>
              <a:t>www.google.com</a:t>
            </a:r>
            <a:r>
              <a:rPr lang="fr-FR" dirty="0"/>
              <a:t>/</a:t>
            </a:r>
            <a:r>
              <a:rPr lang="fr-FR" dirty="0" err="1"/>
              <a:t>search</a:t>
            </a:r>
            <a:r>
              <a:rPr lang="fr-FR" dirty="0"/>
              <a:t>', </a:t>
            </a:r>
          </a:p>
          <a:p>
            <a:r>
              <a:rPr lang="fr-FR" dirty="0"/>
              <a:t>                   </a:t>
            </a:r>
            <a:r>
              <a:rPr lang="fr-FR" dirty="0" err="1"/>
              <a:t>params</a:t>
            </a:r>
            <a:r>
              <a:rPr lang="fr-FR" dirty="0"/>
              <a:t>={'</a:t>
            </a:r>
            <a:r>
              <a:rPr lang="fr-FR" dirty="0" err="1"/>
              <a:t>q':'Hello</a:t>
            </a:r>
            <a:r>
              <a:rPr lang="fr-FR" dirty="0"/>
              <a:t> World'})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res.url</a:t>
            </a:r>
            <a:r>
              <a:rPr lang="fr-FR" dirty="0"/>
              <a:t>)</a:t>
            </a:r>
            <a:endParaRPr lang="en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39B0D4C-A8BB-4D48-BF15-B7E3D64E0DC5}"/>
              </a:ext>
            </a:extLst>
          </p:cNvPr>
          <p:cNvSpPr txBox="1">
            <a:spLocks/>
          </p:cNvSpPr>
          <p:nvPr/>
        </p:nvSpPr>
        <p:spPr>
          <a:xfrm>
            <a:off x="603882" y="11430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Send query variables with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8D28F13-85A3-E340-ACFC-4F9542B468F7}"/>
              </a:ext>
            </a:extLst>
          </p:cNvPr>
          <p:cNvSpPr>
            <a:spLocks noGrp="1"/>
          </p:cNvSpPr>
          <p:nvPr/>
        </p:nvSpPr>
        <p:spPr>
          <a:xfrm>
            <a:off x="2194033" y="2819400"/>
            <a:ext cx="9288781" cy="5776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</a:t>
            </a:r>
            <a:r>
              <a:rPr lang="fr-FR" dirty="0" err="1"/>
              <a:t>www.google.com</a:t>
            </a:r>
            <a:r>
              <a:rPr lang="fr-FR" dirty="0"/>
              <a:t>/</a:t>
            </a:r>
            <a:r>
              <a:rPr lang="fr-FR" dirty="0" err="1"/>
              <a:t>search?q</a:t>
            </a:r>
            <a:r>
              <a:rPr lang="fr-FR" dirty="0"/>
              <a:t>=</a:t>
            </a:r>
            <a:r>
              <a:rPr lang="fr-FR" dirty="0" err="1"/>
              <a:t>Hello+World</a:t>
            </a:r>
            <a:endParaRPr lang="fr-FR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B8D6A40-25F8-5C4C-A2F0-79571637A895}"/>
              </a:ext>
            </a:extLst>
          </p:cNvPr>
          <p:cNvSpPr>
            <a:spLocks noGrp="1"/>
          </p:cNvSpPr>
          <p:nvPr/>
        </p:nvSpPr>
        <p:spPr>
          <a:xfrm>
            <a:off x="2194033" y="5763003"/>
            <a:ext cx="9288781" cy="5776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hello=</a:t>
            </a:r>
            <a:r>
              <a:rPr lang="fr-FR" dirty="0" err="1"/>
              <a:t>world&amp;search</a:t>
            </a:r>
            <a:r>
              <a:rPr lang="fr-FR" dirty="0"/>
              <a:t>=python</a:t>
            </a:r>
          </a:p>
        </p:txBody>
      </p:sp>
    </p:spTree>
    <p:extLst>
      <p:ext uri="{BB962C8B-B14F-4D97-AF65-F5344CB8AC3E}">
        <p14:creationId xmlns:p14="http://schemas.microsoft.com/office/powerpoint/2010/main" val="164102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4209524"/>
            <a:ext cx="9288781" cy="14292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profile_pic.png</a:t>
            </a:r>
            <a:r>
              <a:rPr lang="fr-FR" dirty="0"/>
              <a:t>', '</a:t>
            </a:r>
            <a:r>
              <a:rPr lang="fr-FR" dirty="0" err="1"/>
              <a:t>rb</a:t>
            </a:r>
            <a:r>
              <a:rPr lang="fr-FR" dirty="0"/>
              <a:t>') as f:</a:t>
            </a:r>
          </a:p>
          <a:p>
            <a:r>
              <a:rPr lang="fr-FR" dirty="0"/>
              <a:t>  </a:t>
            </a:r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requests.post</a:t>
            </a:r>
            <a:r>
              <a:rPr lang="fr-FR" dirty="0"/>
              <a:t>('https://</a:t>
            </a:r>
            <a:r>
              <a:rPr lang="fr-FR" dirty="0" err="1"/>
              <a:t>httpbin.org</a:t>
            </a:r>
            <a:r>
              <a:rPr lang="fr-FR" dirty="0"/>
              <a:t>/post',</a:t>
            </a:r>
          </a:p>
          <a:p>
            <a:r>
              <a:rPr lang="fr-FR" dirty="0"/>
              <a:t>                      files={'</a:t>
            </a:r>
            <a:r>
              <a:rPr lang="fr-FR" dirty="0" err="1"/>
              <a:t>upload</a:t>
            </a:r>
            <a:r>
              <a:rPr lang="fr-FR" dirty="0"/>
              <a:t>': f})</a:t>
            </a:r>
          </a:p>
          <a:p>
            <a:r>
              <a:rPr lang="en" dirty="0" err="1"/>
              <a:t>len</a:t>
            </a:r>
            <a:r>
              <a:rPr lang="en" dirty="0"/>
              <a:t>(</a:t>
            </a:r>
            <a:r>
              <a:rPr lang="en" dirty="0" err="1"/>
              <a:t>res.request.body</a:t>
            </a:r>
            <a:r>
              <a:rPr lang="en" dirty="0"/>
              <a:t>)</a:t>
            </a:r>
          </a:p>
          <a:p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37454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Send file attachments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42AF-135E-2643-BB00-5B67A081C920}"/>
              </a:ext>
            </a:extLst>
          </p:cNvPr>
          <p:cNvSpPr>
            <a:spLocks noGrp="1"/>
          </p:cNvSpPr>
          <p:nvPr/>
        </p:nvSpPr>
        <p:spPr>
          <a:xfrm>
            <a:off x="2194033" y="1739930"/>
            <a:ext cx="9288781" cy="111142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res = </a:t>
            </a:r>
            <a:r>
              <a:rPr lang="en" dirty="0" err="1"/>
              <a:t>requests.post</a:t>
            </a:r>
            <a:r>
              <a:rPr lang="en" dirty="0"/>
              <a:t>('</a:t>
            </a:r>
            <a:r>
              <a:rPr lang="fr-FR" dirty="0"/>
              <a:t>https://</a:t>
            </a:r>
            <a:r>
              <a:rPr lang="fr-FR" dirty="0" err="1"/>
              <a:t>httpbin.org</a:t>
            </a:r>
            <a:r>
              <a:rPr lang="fr-FR" dirty="0"/>
              <a:t>/post', </a:t>
            </a:r>
          </a:p>
          <a:p>
            <a:r>
              <a:rPr lang="fr-FR" dirty="0"/>
              <a:t>                    </a:t>
            </a:r>
            <a:r>
              <a:rPr lang="fr-FR" dirty="0" err="1"/>
              <a:t>json</a:t>
            </a:r>
            <a:r>
              <a:rPr lang="fr-FR" dirty="0"/>
              <a:t>={'hello': 'world', 'python': None})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res.request.body</a:t>
            </a:r>
            <a:r>
              <a:rPr lang="fr-FR" dirty="0"/>
              <a:t>)</a:t>
            </a:r>
            <a:endParaRPr lang="en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39B0D4C-A8BB-4D48-BF15-B7E3D64E0DC5}"/>
              </a:ext>
            </a:extLst>
          </p:cNvPr>
          <p:cNvSpPr txBox="1">
            <a:spLocks/>
          </p:cNvSpPr>
          <p:nvPr/>
        </p:nvSpPr>
        <p:spPr>
          <a:xfrm>
            <a:off x="603882" y="1251156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Encode request data as JSON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8D28F13-85A3-E340-ACFC-4F9542B468F7}"/>
              </a:ext>
            </a:extLst>
          </p:cNvPr>
          <p:cNvSpPr>
            <a:spLocks noGrp="1"/>
          </p:cNvSpPr>
          <p:nvPr/>
        </p:nvSpPr>
        <p:spPr>
          <a:xfrm>
            <a:off x="2194033" y="2927556"/>
            <a:ext cx="9288781" cy="5776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b'{"hello": "world", "python": </a:t>
            </a:r>
            <a:r>
              <a:rPr lang="fr-FR" dirty="0" err="1"/>
              <a:t>null</a:t>
            </a:r>
            <a:r>
              <a:rPr lang="fr-FR" dirty="0"/>
              <a:t>}'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B8D6A40-25F8-5C4C-A2F0-79571637A895}"/>
              </a:ext>
            </a:extLst>
          </p:cNvPr>
          <p:cNvSpPr>
            <a:spLocks noGrp="1"/>
          </p:cNvSpPr>
          <p:nvPr/>
        </p:nvSpPr>
        <p:spPr>
          <a:xfrm>
            <a:off x="2194033" y="5715000"/>
            <a:ext cx="9288781" cy="5776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669525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0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42AF-135E-2643-BB00-5B67A081C920}"/>
              </a:ext>
            </a:extLst>
          </p:cNvPr>
          <p:cNvSpPr>
            <a:spLocks noGrp="1"/>
          </p:cNvSpPr>
          <p:nvPr/>
        </p:nvSpPr>
        <p:spPr>
          <a:xfrm>
            <a:off x="2194033" y="2044730"/>
            <a:ext cx="9288781" cy="111142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res = </a:t>
            </a:r>
            <a:r>
              <a:rPr lang="en" dirty="0" err="1"/>
              <a:t>requests.get</a:t>
            </a:r>
            <a:r>
              <a:rPr lang="en" dirty="0"/>
              <a:t>('</a:t>
            </a:r>
            <a:r>
              <a:rPr lang="fr-FR" dirty="0"/>
              <a:t>https://</a:t>
            </a:r>
            <a:r>
              <a:rPr lang="fr-FR" dirty="0" err="1"/>
              <a:t>httpbin.org</a:t>
            </a:r>
            <a:r>
              <a:rPr lang="fr-FR" dirty="0"/>
              <a:t>/post', </a:t>
            </a:r>
          </a:p>
          <a:p>
            <a:r>
              <a:rPr lang="fr-FR" dirty="0"/>
              <a:t>                   headers={'</a:t>
            </a:r>
            <a:r>
              <a:rPr lang="fr-FR" dirty="0" err="1"/>
              <a:t>Authorization</a:t>
            </a:r>
            <a:r>
              <a:rPr lang="fr-FR" dirty="0"/>
              <a:t>': '</a:t>
            </a:r>
            <a:r>
              <a:rPr lang="fr-FR" dirty="0" err="1"/>
              <a:t>alibaba:opensesame</a:t>
            </a:r>
            <a:r>
              <a:rPr lang="fr-FR" dirty="0"/>
              <a:t>'})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res.request.body</a:t>
            </a:r>
            <a:r>
              <a:rPr lang="fr-FR" dirty="0"/>
              <a:t>)</a:t>
            </a:r>
            <a:endParaRPr lang="en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39B0D4C-A8BB-4D48-BF15-B7E3D64E0DC5}"/>
              </a:ext>
            </a:extLst>
          </p:cNvPr>
          <p:cNvSpPr txBox="1">
            <a:spLocks/>
          </p:cNvSpPr>
          <p:nvPr/>
        </p:nvSpPr>
        <p:spPr>
          <a:xfrm>
            <a:off x="603882" y="1555956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Customize request headers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8D28F13-85A3-E340-ACFC-4F9542B468F7}"/>
              </a:ext>
            </a:extLst>
          </p:cNvPr>
          <p:cNvSpPr>
            <a:spLocks noGrp="1"/>
          </p:cNvSpPr>
          <p:nvPr/>
        </p:nvSpPr>
        <p:spPr>
          <a:xfrm>
            <a:off x="2194033" y="3232356"/>
            <a:ext cx="9288781" cy="5776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b'{"hello": "world", "python": </a:t>
            </a:r>
            <a:r>
              <a:rPr lang="fr-FR" dirty="0" err="1"/>
              <a:t>null</a:t>
            </a:r>
            <a:r>
              <a:rPr lang="fr-FR" dirty="0"/>
              <a:t>}'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AA7419-1BEC-374E-BC9D-BC6825E89A6D}"/>
              </a:ext>
            </a:extLst>
          </p:cNvPr>
          <p:cNvSpPr>
            <a:spLocks noGrp="1"/>
          </p:cNvSpPr>
          <p:nvPr/>
        </p:nvSpPr>
        <p:spPr>
          <a:xfrm>
            <a:off x="2194033" y="4603956"/>
            <a:ext cx="9288781" cy="5776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res</a:t>
            </a:r>
            <a:r>
              <a:rPr lang="fr-FR" dirty="0"/>
              <a:t> = </a:t>
            </a:r>
            <a:r>
              <a:rPr lang="fr-FR" dirty="0" err="1"/>
              <a:t>requests.get</a:t>
            </a:r>
            <a:r>
              <a:rPr lang="fr-FR" dirty="0"/>
              <a:t>('https://</a:t>
            </a:r>
            <a:r>
              <a:rPr lang="fr-FR" dirty="0" err="1"/>
              <a:t>www.google.com</a:t>
            </a:r>
            <a:r>
              <a:rPr lang="fr-FR" dirty="0"/>
              <a:t>', timeout=0.001)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C895D6E-3251-3E46-84F0-3625D7FD60E1}"/>
              </a:ext>
            </a:extLst>
          </p:cNvPr>
          <p:cNvSpPr txBox="1">
            <a:spLocks/>
          </p:cNvSpPr>
          <p:nvPr/>
        </p:nvSpPr>
        <p:spPr>
          <a:xfrm>
            <a:off x="603882" y="41264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Set request timeout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ECD8671-D7BF-6A4C-AB46-AD5068F58B6B}"/>
              </a:ext>
            </a:extLst>
          </p:cNvPr>
          <p:cNvSpPr>
            <a:spLocks noGrp="1"/>
          </p:cNvSpPr>
          <p:nvPr/>
        </p:nvSpPr>
        <p:spPr>
          <a:xfrm>
            <a:off x="2194033" y="5257800"/>
            <a:ext cx="9288781" cy="80115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0000"/>
                </a:solidFill>
              </a:rPr>
              <a:t>ConnectTimeout</a:t>
            </a:r>
            <a:r>
              <a:rPr lang="en" dirty="0">
                <a:solidFill>
                  <a:srgbClr val="FF0000"/>
                </a:solidFill>
              </a:rPr>
              <a:t>: </a:t>
            </a:r>
            <a:r>
              <a:rPr lang="en" dirty="0"/>
              <a:t>'Connection to </a:t>
            </a:r>
            <a:r>
              <a:rPr lang="en" dirty="0" err="1"/>
              <a:t>www.google.com</a:t>
            </a:r>
            <a:r>
              <a:rPr lang="en" dirty="0"/>
              <a:t> timed out. (connect timeout=0.001)'))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5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Web Applications with Flask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Flask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47800"/>
            <a:ext cx="10805163" cy="4117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micro-framework for building web applications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Flask to build web servers simply and efficiently without worrying about low-level details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Flask is perfect to build web applications with a JSON-based REST API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Flask wherever you would use PHP, Node.js or other non-Python backend technology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Flask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8B31A1B-5D43-0549-9E93-A1C298E5C1F1}"/>
              </a:ext>
            </a:extLst>
          </p:cNvPr>
          <p:cNvSpPr>
            <a:spLocks noGrp="1"/>
          </p:cNvSpPr>
          <p:nvPr/>
        </p:nvSpPr>
        <p:spPr>
          <a:xfrm>
            <a:off x="2280283" y="5562600"/>
            <a:ext cx="9128763" cy="80115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127.0.0.1 - - [12/May/2020 17:35:32] "GET / HTTP/1.1" 200 -</a:t>
            </a:r>
          </a:p>
          <a:p>
            <a:r>
              <a:rPr lang="en" dirty="0"/>
              <a:t>127.0.0.1 - - [12/May/2020 17:35:32] "GET /</a:t>
            </a:r>
            <a:r>
              <a:rPr lang="en" dirty="0" err="1"/>
              <a:t>favicon.ico</a:t>
            </a:r>
            <a:r>
              <a:rPr lang="en" dirty="0"/>
              <a:t> HTTP/1.1" 404 -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EA8E7-AF94-9142-8347-8700C8644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324" y="630942"/>
            <a:ext cx="7172679" cy="50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4855764"/>
            <a:ext cx="9288781" cy="1124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</a:t>
            </a:r>
            <a:r>
              <a:rPr lang="fr-FR" dirty="0" err="1"/>
              <a:t>app.route</a:t>
            </a:r>
            <a:r>
              <a:rPr lang="fr-FR" dirty="0"/>
              <a:t>('/', </a:t>
            </a:r>
            <a:r>
              <a:rPr lang="fr-FR" dirty="0" err="1"/>
              <a:t>methods</a:t>
            </a:r>
            <a:r>
              <a:rPr lang="fr-FR" dirty="0"/>
              <a:t>=['GET', 'POST'])</a:t>
            </a:r>
          </a:p>
          <a:p>
            <a:r>
              <a:rPr lang="fr-FR" dirty="0" err="1"/>
              <a:t>def</a:t>
            </a:r>
            <a:r>
              <a:rPr lang="fr-FR" dirty="0"/>
              <a:t> index():</a:t>
            </a:r>
          </a:p>
          <a:p>
            <a:r>
              <a:rPr lang="fr-FR" dirty="0"/>
              <a:t>    return 'Hello World!'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388620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only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supported by your route definitions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argument in the decorator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42AF-135E-2643-BB00-5B67A081C920}"/>
              </a:ext>
            </a:extLst>
          </p:cNvPr>
          <p:cNvSpPr>
            <a:spLocks noGrp="1"/>
          </p:cNvSpPr>
          <p:nvPr/>
        </p:nvSpPr>
        <p:spPr>
          <a:xfrm>
            <a:off x="2194033" y="3124200"/>
            <a:ext cx="9288781" cy="5776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FLASK_ENV=development FLASK_APP=</a:t>
            </a:r>
            <a:r>
              <a:rPr lang="en-US" dirty="0" err="1"/>
              <a:t>main.py</a:t>
            </a:r>
            <a:r>
              <a:rPr lang="en-US" dirty="0"/>
              <a:t> flask run</a:t>
            </a:r>
            <a:endParaRPr lang="en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39B0D4C-A8BB-4D48-BF15-B7E3D64E0DC5}"/>
              </a:ext>
            </a:extLst>
          </p:cNvPr>
          <p:cNvSpPr txBox="1">
            <a:spLocks/>
          </p:cNvSpPr>
          <p:nvPr/>
        </p:nvSpPr>
        <p:spPr>
          <a:xfrm>
            <a:off x="603882" y="1752600"/>
            <a:ext cx="10805163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Run Flask in debug mode: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Extra info in response on errors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Automatic reload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whan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 file changes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0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4855764"/>
            <a:ext cx="9288781" cy="1124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</a:t>
            </a:r>
            <a:r>
              <a:rPr lang="fr-FR" dirty="0" err="1"/>
              <a:t>app.route</a:t>
            </a:r>
            <a:r>
              <a:rPr lang="fr-FR" dirty="0"/>
              <a:t>('/', </a:t>
            </a:r>
            <a:r>
              <a:rPr lang="fr-FR" dirty="0" err="1"/>
              <a:t>methods</a:t>
            </a:r>
            <a:r>
              <a:rPr lang="fr-FR" dirty="0"/>
              <a:t>=['GET', 'POST'])</a:t>
            </a:r>
          </a:p>
          <a:p>
            <a:r>
              <a:rPr lang="fr-FR" dirty="0" err="1"/>
              <a:t>def</a:t>
            </a:r>
            <a:r>
              <a:rPr lang="fr-FR" dirty="0"/>
              <a:t> index():</a:t>
            </a:r>
          </a:p>
          <a:p>
            <a:r>
              <a:rPr lang="fr-FR" dirty="0"/>
              <a:t>    return 'Hello World!'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388620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only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supported by your route definitions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argument in the decorator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42AF-135E-2643-BB00-5B67A081C920}"/>
              </a:ext>
            </a:extLst>
          </p:cNvPr>
          <p:cNvSpPr>
            <a:spLocks noGrp="1"/>
          </p:cNvSpPr>
          <p:nvPr/>
        </p:nvSpPr>
        <p:spPr>
          <a:xfrm>
            <a:off x="2194033" y="2895600"/>
            <a:ext cx="9288781" cy="5776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FLASK_ENV=development FLASK_APP=</a:t>
            </a:r>
            <a:r>
              <a:rPr lang="en-US" dirty="0" err="1"/>
              <a:t>main.py</a:t>
            </a:r>
            <a:r>
              <a:rPr lang="en-US" dirty="0"/>
              <a:t> flask run</a:t>
            </a:r>
            <a:endParaRPr lang="en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39B0D4C-A8BB-4D48-BF15-B7E3D64E0DC5}"/>
              </a:ext>
            </a:extLst>
          </p:cNvPr>
          <p:cNvSpPr txBox="1">
            <a:spLocks/>
          </p:cNvSpPr>
          <p:nvPr/>
        </p:nvSpPr>
        <p:spPr>
          <a:xfrm>
            <a:off x="603882" y="1524000"/>
            <a:ext cx="10805163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Run Flask in debug mode: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Extra info in response on errors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Automatic reload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whan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 file changes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8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Requests: Defining routes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3352800"/>
            <a:ext cx="9288781" cy="1124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</a:t>
            </a:r>
            <a:r>
              <a:rPr lang="fr-FR" dirty="0" err="1"/>
              <a:t>app.route</a:t>
            </a:r>
            <a:r>
              <a:rPr lang="fr-FR" dirty="0"/>
              <a:t>('/hello/</a:t>
            </a:r>
            <a:r>
              <a:rPr lang="fr-FR" dirty="0">
                <a:solidFill>
                  <a:srgbClr val="FF5059"/>
                </a:solidFill>
              </a:rPr>
              <a:t>&lt;</a:t>
            </a:r>
            <a:r>
              <a:rPr lang="fr-FR" dirty="0" err="1">
                <a:solidFill>
                  <a:srgbClr val="FF5059"/>
                </a:solidFill>
              </a:rPr>
              <a:t>name</a:t>
            </a:r>
            <a:r>
              <a:rPr lang="fr-FR" dirty="0">
                <a:solidFill>
                  <a:srgbClr val="FF5059"/>
                </a:solidFill>
              </a:rPr>
              <a:t>&gt;</a:t>
            </a:r>
            <a:r>
              <a:rPr lang="fr-FR" dirty="0"/>
              <a:t>')</a:t>
            </a:r>
          </a:p>
          <a:p>
            <a:r>
              <a:rPr lang="fr-FR" dirty="0" err="1"/>
              <a:t>def</a:t>
            </a:r>
            <a:r>
              <a:rPr lang="fr-FR" dirty="0"/>
              <a:t> hello(</a:t>
            </a:r>
            <a:r>
              <a:rPr lang="fr-FR" dirty="0" err="1">
                <a:solidFill>
                  <a:srgbClr val="FF5059"/>
                </a:solidFill>
              </a:rPr>
              <a:t>name</a:t>
            </a:r>
            <a:r>
              <a:rPr lang="fr-FR" dirty="0"/>
              <a:t>):</a:t>
            </a:r>
          </a:p>
          <a:p>
            <a:r>
              <a:rPr lang="fr-FR" dirty="0"/>
              <a:t>    return f</a:t>
            </a:r>
            <a:r>
              <a:rPr lang="en" dirty="0"/>
              <a:t>'&lt;html&gt;&lt;body&gt;Hello, </a:t>
            </a:r>
            <a:r>
              <a:rPr lang="en" dirty="0">
                <a:solidFill>
                  <a:srgbClr val="FF5059"/>
                </a:solidFill>
              </a:rPr>
              <a:t>{name}</a:t>
            </a:r>
            <a:r>
              <a:rPr lang="en" dirty="0"/>
              <a:t>!&lt;/body&gt;&lt;/html&gt;'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28956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Capture variables from the address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42AF-135E-2643-BB00-5B67A081C920}"/>
              </a:ext>
            </a:extLst>
          </p:cNvPr>
          <p:cNvSpPr>
            <a:spLocks noGrp="1"/>
          </p:cNvSpPr>
          <p:nvPr/>
        </p:nvSpPr>
        <p:spPr>
          <a:xfrm>
            <a:off x="2194033" y="1618724"/>
            <a:ext cx="9288781" cy="1124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@</a:t>
            </a:r>
            <a:r>
              <a:rPr lang="en" dirty="0" err="1"/>
              <a:t>app.route</a:t>
            </a:r>
            <a:r>
              <a:rPr lang="en" dirty="0"/>
              <a:t>('/hello')</a:t>
            </a:r>
          </a:p>
          <a:p>
            <a:r>
              <a:rPr lang="en" dirty="0"/>
              <a:t>def hello():</a:t>
            </a:r>
          </a:p>
          <a:p>
            <a:r>
              <a:rPr lang="en" dirty="0"/>
              <a:t>    return '&lt;html&gt;&lt;body&gt;Hello&lt;/body&gt;&lt;/html&gt;'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39B0D4C-A8BB-4D48-BF15-B7E3D64E0DC5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Define more routes with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decorator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F3C37-61C1-3D45-9B81-095540C91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" b="62159"/>
          <a:stretch/>
        </p:blipFill>
        <p:spPr>
          <a:xfrm>
            <a:off x="2952223" y="4114800"/>
            <a:ext cx="77724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0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Generators and Error handling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build your own functions to use in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iteration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6"/>
            <a:ext cx="9288781" cy="35737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fib_range</a:t>
            </a:r>
            <a:r>
              <a:rPr lang="en" dirty="0"/>
              <a:t>(n):</a:t>
            </a:r>
          </a:p>
          <a:p>
            <a:r>
              <a:rPr lang="en" dirty="0"/>
              <a:t>    if n &gt; 0: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0</a:t>
            </a:r>
          </a:p>
          <a:p>
            <a:r>
              <a:rPr lang="en" dirty="0"/>
              <a:t>    if n &gt; 1: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1</a:t>
            </a:r>
          </a:p>
          <a:p>
            <a:r>
              <a:rPr lang="en" dirty="0"/>
              <a:t>    f0 = 0</a:t>
            </a:r>
          </a:p>
          <a:p>
            <a:r>
              <a:rPr lang="en" dirty="0"/>
              <a:t>    f1 = 1</a:t>
            </a:r>
          </a:p>
          <a:p>
            <a:r>
              <a:rPr lang="en" dirty="0"/>
              <a:t>    for _ in range(n - 2):</a:t>
            </a:r>
          </a:p>
          <a:p>
            <a:r>
              <a:rPr lang="en" dirty="0"/>
              <a:t>        f = f0 + f1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f</a:t>
            </a:r>
          </a:p>
          <a:p>
            <a:r>
              <a:rPr lang="en" dirty="0"/>
              <a:t>        f0 = f1</a:t>
            </a:r>
          </a:p>
          <a:p>
            <a:r>
              <a:rPr lang="en" dirty="0"/>
              <a:t>        f1 = 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Each time the iteration loops, the function runs until the next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5908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f in </a:t>
            </a:r>
            <a:r>
              <a:rPr lang="en" dirty="0" err="1"/>
              <a:t>fib_range</a:t>
            </a:r>
            <a:r>
              <a:rPr lang="en" dirty="0"/>
              <a:t>(8):</a:t>
            </a:r>
          </a:p>
          <a:p>
            <a:r>
              <a:rPr lang="en" dirty="0"/>
              <a:t>    print(f)</a:t>
            </a:r>
          </a:p>
          <a:p>
            <a:endParaRPr lang="fr-FR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198076" y="3525303"/>
            <a:ext cx="9288781" cy="2418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5</a:t>
            </a:r>
          </a:p>
          <a:p>
            <a:r>
              <a:rPr lang="fr-FR" dirty="0"/>
              <a:t>8</a:t>
            </a:r>
          </a:p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7458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progress on an iterator using the built-in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2057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zip(</a:t>
            </a:r>
            <a:r>
              <a:rPr lang="fr-FR" dirty="0" err="1"/>
              <a:t>firstname</a:t>
            </a:r>
            <a:r>
              <a:rPr lang="fr-FR" dirty="0"/>
              <a:t>, </a:t>
            </a:r>
            <a:r>
              <a:rPr lang="fr-FR" dirty="0" err="1"/>
              <a:t>lastnames</a:t>
            </a:r>
            <a:r>
              <a:rPr lang="fr-FR" dirty="0"/>
              <a:t>, </a:t>
            </a:r>
            <a:r>
              <a:rPr lang="fr-FR" dirty="0" err="1"/>
              <a:t>dobs</a:t>
            </a:r>
            <a:r>
              <a:rPr lang="fr-FR" dirty="0"/>
              <a:t>)</a:t>
            </a:r>
          </a:p>
          <a:p>
            <a:r>
              <a:rPr lang="fr-FR" dirty="0"/>
              <a:t>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 err="1"/>
              <a:t>while</a:t>
            </a:r>
            <a:r>
              <a:rPr lang="fr-FR" dirty="0"/>
              <a:t> first != 'Guido' and last != 'van </a:t>
            </a:r>
            <a:r>
              <a:rPr lang="fr-FR" dirty="0" err="1"/>
              <a:t>Rossum</a:t>
            </a:r>
            <a:r>
              <a:rPr lang="fr-FR" dirty="0"/>
              <a:t>':</a:t>
            </a:r>
          </a:p>
          <a:p>
            <a:r>
              <a:rPr lang="fr-FR" dirty="0"/>
              <a:t>    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(f'{first} {last}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{</a:t>
            </a:r>
            <a:r>
              <a:rPr lang="fr-FR" dirty="0" err="1"/>
              <a:t>dob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80897" y="4306401"/>
            <a:ext cx="9288781" cy="15820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Dennis Ritchie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September</a:t>
            </a:r>
            <a:r>
              <a:rPr lang="fr-FR" dirty="0"/>
              <a:t> 9, 1941</a:t>
            </a:r>
          </a:p>
          <a:p>
            <a:r>
              <a:rPr lang="fr-FR" dirty="0"/>
              <a:t>Ken Thompson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4, 1943</a:t>
            </a:r>
          </a:p>
          <a:p>
            <a:r>
              <a:rPr lang="fr-FR" dirty="0" err="1"/>
              <a:t>Niklaus</a:t>
            </a:r>
            <a:r>
              <a:rPr lang="fr-FR" dirty="0"/>
              <a:t> </a:t>
            </a:r>
            <a:r>
              <a:rPr lang="fr-FR" dirty="0" err="1"/>
              <a:t>Wirth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15, 1934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seen some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9798" y="2209738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NameError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name 'l' is not defined</a:t>
            </a:r>
            <a:endParaRPr lang="fr-F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8BC4FB-2B3D-A24F-A6AC-0EFCDE607F9A}"/>
              </a:ext>
            </a:extLst>
          </p:cNvPr>
          <p:cNvSpPr>
            <a:spLocks noGrp="1"/>
          </p:cNvSpPr>
          <p:nvPr/>
        </p:nvSpPr>
        <p:spPr>
          <a:xfrm>
            <a:off x="2209794" y="2928288"/>
            <a:ext cx="9288781" cy="8325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(0, 1, 2)</a:t>
            </a:r>
          </a:p>
          <a:p>
            <a:r>
              <a:rPr lang="fr-FR" dirty="0" err="1"/>
              <a:t>l.pop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7C77526-98D6-5440-977D-A8A2220BB212}"/>
              </a:ext>
            </a:extLst>
          </p:cNvPr>
          <p:cNvSpPr>
            <a:spLocks noGrp="1"/>
          </p:cNvSpPr>
          <p:nvPr/>
        </p:nvSpPr>
        <p:spPr>
          <a:xfrm>
            <a:off x="2209798" y="3838605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AttributeError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has no attribute 'pop'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B9ADA04-8C64-8040-BA43-818A9CFE8775}"/>
              </a:ext>
            </a:extLst>
          </p:cNvPr>
          <p:cNvSpPr>
            <a:spLocks noGrp="1"/>
          </p:cNvSpPr>
          <p:nvPr/>
        </p:nvSpPr>
        <p:spPr>
          <a:xfrm>
            <a:off x="2209798" y="4572000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l[0] = '</a:t>
            </a:r>
            <a:r>
              <a:rPr lang="fr-FR" dirty="0" err="1"/>
              <a:t>zero</a:t>
            </a:r>
            <a:r>
              <a:rPr lang="fr-FR" dirty="0"/>
              <a:t>'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5218093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TypeError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does not support item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4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23072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print_rnd_sqrt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print_sqrt</a:t>
            </a:r>
            <a:r>
              <a:rPr lang="fr-FR" dirty="0"/>
              <a:t>(</a:t>
            </a:r>
            <a:r>
              <a:rPr lang="fr-FR" dirty="0" err="1"/>
              <a:t>random</a:t>
            </a:r>
            <a:r>
              <a:rPr lang="fr-FR" dirty="0"/>
              <a:t>() – 0.5)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2465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1, in &lt;module&gt;</a:t>
            </a:r>
          </a:p>
          <a:p>
            <a:r>
              <a:rPr lang="en" dirty="0"/>
              <a:t>  File "&lt;stdin&gt;", line 2, in </a:t>
            </a:r>
            <a:r>
              <a:rPr lang="en" dirty="0" err="1"/>
              <a:t>print_rnd_sqrt</a:t>
            </a:r>
            <a:endParaRPr lang="en" dirty="0"/>
          </a:p>
          <a:p>
            <a:r>
              <a:rPr lang="en" dirty="0"/>
              <a:t>  File "&lt;stdin&gt;", line 2, in </a:t>
            </a:r>
            <a:r>
              <a:rPr lang="en" dirty="0" err="1"/>
              <a:t>print_sqrt</a:t>
            </a:r>
            <a:endParaRPr lang="en" dirty="0"/>
          </a:p>
          <a:p>
            <a:r>
              <a:rPr lang="en" dirty="0" err="1">
                <a:solidFill>
                  <a:srgbClr val="FF5059"/>
                </a:solidFill>
              </a:rPr>
              <a:t>ValueError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math domain 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0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2257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try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except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f'Could</a:t>
            </a:r>
            <a:r>
              <a:rPr lang="fr-FR" dirty="0"/>
              <a:t> not </a:t>
            </a:r>
            <a:r>
              <a:rPr lang="fr-FR" dirty="0" err="1"/>
              <a:t>compute</a:t>
            </a:r>
            <a:r>
              <a:rPr lang="fr-FR" dirty="0"/>
              <a:t> the square </a:t>
            </a:r>
            <a:r>
              <a:rPr lang="fr-FR" dirty="0" err="1"/>
              <a:t>root</a:t>
            </a:r>
            <a:r>
              <a:rPr lang="fr-FR" dirty="0"/>
              <a:t> of {n}')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Could not compute the square root of -0.3587785826661578</a:t>
            </a:r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0E2A9BE-A693-E341-82B2-D27318FE1D36}"/>
              </a:ext>
            </a:extLst>
          </p:cNvPr>
          <p:cNvSpPr txBox="1">
            <a:spLocks/>
          </p:cNvSpPr>
          <p:nvPr/>
        </p:nvSpPr>
        <p:spPr>
          <a:xfrm>
            <a:off x="693416" y="4618797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 to capture errors in unsafe code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Handle errors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38079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Ignoring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</a:t>
            </a:r>
            <a:r>
              <a:rPr lang="en" dirty="0">
                <a:solidFill>
                  <a:srgbClr val="FF5059"/>
                </a:solidFill>
              </a:rPr>
              <a:t>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</p:spTree>
    <p:extLst>
      <p:ext uri="{BB962C8B-B14F-4D97-AF65-F5344CB8AC3E}">
        <p14:creationId xmlns:p14="http://schemas.microsoft.com/office/powerpoint/2010/main" val="150028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 should not be (silently) ignored!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73E39-1F87-4846-8E69-118FD10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1838"/>
            <a:ext cx="9980762" cy="565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5D8A-9B9B-5C4F-8668-1958E0C8ED24}"/>
              </a:ext>
            </a:extLst>
          </p:cNvPr>
          <p:cNvSpPr txBox="1"/>
          <p:nvPr/>
        </p:nvSpPr>
        <p:spPr>
          <a:xfrm>
            <a:off x="5257800" y="2990650"/>
            <a:ext cx="4459189" cy="794403"/>
          </a:xfrm>
          <a:prstGeom prst="rect">
            <a:avLst/>
          </a:prstGeom>
          <a:solidFill>
            <a:srgbClr val="FFB2B6"/>
          </a:solidFill>
          <a:ln w="25400">
            <a:solidFill>
              <a:srgbClr val="FF5059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Never do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! 🚨</a:t>
            </a:r>
          </a:p>
        </p:txBody>
      </p:sp>
    </p:spTree>
    <p:extLst>
      <p:ext uri="{BB962C8B-B14F-4D97-AF65-F5344CB8AC3E}">
        <p14:creationId xmlns:p14="http://schemas.microsoft.com/office/powerpoint/2010/main" val="426700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7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5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For the following slides we will be trying to read a csv containing stock prices with the following format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C9D-84D4-4A40-BC75-6B3D23E6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11" y="2133600"/>
            <a:ext cx="9638320" cy="433237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EC9F6-E098-BC4D-8BE3-4E4E602FC9E5}"/>
              </a:ext>
            </a:extLst>
          </p:cNvPr>
          <p:cNvSpPr/>
          <p:nvPr/>
        </p:nvSpPr>
        <p:spPr>
          <a:xfrm>
            <a:off x="2297911" y="2037297"/>
            <a:ext cx="9638320" cy="4441817"/>
          </a:xfrm>
          <a:prstGeom prst="rect">
            <a:avLst/>
          </a:prstGeom>
          <a:gradFill>
            <a:gsLst>
              <a:gs pos="100000">
                <a:schemeClr val="bg1"/>
              </a:gs>
              <a:gs pos="5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45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is the program we wrote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5"/>
            <a:ext cx="9288781" cy="325816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read_csv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rows</a:t>
            </a:r>
            <a:r>
              <a:rPr lang="fr-FR" dirty="0"/>
              <a:t> = []</a:t>
            </a:r>
          </a:p>
          <a:p>
            <a:r>
              <a:rPr lang="fr-FR" dirty="0"/>
              <a:t>    f = open(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/>
              <a:t>    s = </a:t>
            </a:r>
            <a:r>
              <a:rPr lang="fr-FR" dirty="0" err="1"/>
              <a:t>f.read</a:t>
            </a:r>
            <a:r>
              <a:rPr lang="fr-FR" dirty="0"/>
              <a:t>().</a:t>
            </a:r>
            <a:r>
              <a:rPr lang="fr-FR" dirty="0" err="1"/>
              <a:t>splitlines</a:t>
            </a:r>
            <a:r>
              <a:rPr lang="fr-FR" dirty="0"/>
              <a:t>()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s:</a:t>
            </a:r>
          </a:p>
          <a:p>
            <a:r>
              <a:rPr lang="fr-FR" dirty="0"/>
              <a:t>       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row.split</a:t>
            </a:r>
            <a:r>
              <a:rPr lang="fr-FR" dirty="0"/>
              <a:t>(',')</a:t>
            </a:r>
          </a:p>
          <a:p>
            <a:r>
              <a:rPr lang="fr-FR" dirty="0"/>
              <a:t>        date = </a:t>
            </a:r>
            <a:r>
              <a:rPr lang="fr-FR" dirty="0" err="1"/>
              <a:t>datetime.strptime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[0], '%Y/%m/%d')</a:t>
            </a:r>
          </a:p>
          <a:p>
            <a:r>
              <a:rPr lang="fr-FR" dirty="0"/>
              <a:t>        </a:t>
            </a:r>
            <a:r>
              <a:rPr lang="fr-FR" dirty="0" err="1"/>
              <a:t>price</a:t>
            </a:r>
            <a:r>
              <a:rPr lang="fr-FR" dirty="0"/>
              <a:t> = </a:t>
            </a:r>
            <a:r>
              <a:rPr lang="fr-FR" dirty="0" err="1"/>
              <a:t>float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[1])</a:t>
            </a:r>
          </a:p>
          <a:p>
            <a:r>
              <a:rPr lang="fr-FR" dirty="0"/>
              <a:t>        </a:t>
            </a:r>
            <a:r>
              <a:rPr lang="fr-FR" dirty="0" err="1"/>
              <a:t>rows.append</a:t>
            </a:r>
            <a:r>
              <a:rPr lang="fr-FR" dirty="0"/>
              <a:t>((date, </a:t>
            </a:r>
            <a:r>
              <a:rPr lang="fr-FR" dirty="0" err="1"/>
              <a:t>price</a:t>
            </a:r>
            <a:r>
              <a:rPr lang="fr-FR" dirty="0"/>
              <a:t>))</a:t>
            </a:r>
          </a:p>
          <a:p>
            <a:r>
              <a:rPr lang="fr-FR" dirty="0"/>
              <a:t>    </a:t>
            </a:r>
            <a:r>
              <a:rPr lang="fr-FR" dirty="0" err="1"/>
              <a:t>f.close</a:t>
            </a:r>
            <a:r>
              <a:rPr lang="fr-FR" dirty="0"/>
              <a:t>()</a:t>
            </a:r>
          </a:p>
          <a:p>
            <a:r>
              <a:rPr lang="fr-FR" dirty="0"/>
              <a:t>    return </a:t>
            </a:r>
            <a:r>
              <a:rPr lang="fr-FR" dirty="0" err="1"/>
              <a:t>rows</a:t>
            </a:r>
            <a:endParaRPr lang="fr-FR" dirty="0"/>
          </a:p>
          <a:p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6046" y="4810417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program has many possible errors. Let's dig deeper into it!</a:t>
            </a:r>
          </a:p>
        </p:txBody>
      </p:sp>
    </p:spTree>
    <p:extLst>
      <p:ext uri="{BB962C8B-B14F-4D97-AF65-F5344CB8AC3E}">
        <p14:creationId xmlns:p14="http://schemas.microsoft.com/office/powerpoint/2010/main" val="841116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</a:t>
            </a:r>
            <a:r>
              <a:rPr lang="fr-FR" dirty="0">
                <a:solidFill>
                  <a:srgbClr val="FF5059"/>
                </a:solidFill>
              </a:rPr>
              <a:t>open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</a:t>
            </a:r>
            <a:r>
              <a:rPr lang="fr-FR" dirty="0" err="1">
                <a:solidFill>
                  <a:srgbClr val="FF5059"/>
                </a:solidFill>
              </a:rPr>
              <a:t>read</a:t>
            </a:r>
            <a:r>
              <a:rPr lang="fr-FR" dirty="0"/>
              <a:t>()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[0],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[1])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with the file: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File may not exist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User may not have read rights to the file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Hard drive may be unable to read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54122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open(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rgbClr val="FF5059"/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[0]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rgbClr val="FF5059"/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[1]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reading lines: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may not have data at indexes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date may not be correctly formatted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price column may not contain a value convertible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928495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handle those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46961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rows = []</a:t>
            </a:r>
          </a:p>
          <a:p>
            <a:r>
              <a:rPr lang="en" sz="1600" b="1" dirty="0"/>
              <a:t>    try: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 = open(path)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s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for row in s: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row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date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(row[0], '%Y/%m/%d')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price = float(row[1])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((date, price))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/>
              <a:t>    </a:t>
            </a:r>
            <a:r>
              <a:rPr lang="en" sz="1600" b="1" dirty="0"/>
              <a:t>except </a:t>
            </a:r>
            <a:r>
              <a:rPr lang="en" sz="1600" b="1" dirty="0" err="1"/>
              <a:t>OSError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f'Failed</a:t>
            </a:r>
            <a:r>
              <a:rPr lang="en" sz="1600" b="1" dirty="0"/>
              <a:t> to open file. {err}')</a:t>
            </a:r>
          </a:p>
          <a:p>
            <a:r>
              <a:rPr lang="en" sz="1600" b="1" dirty="0"/>
              <a:t>    except </a:t>
            </a:r>
            <a:r>
              <a:rPr lang="en" sz="1600" b="1" dirty="0" err="1"/>
              <a:t>ValueError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f'Invalid</a:t>
            </a:r>
            <a:r>
              <a:rPr lang="en" sz="1600" b="1" dirty="0"/>
              <a:t> data. {err}')</a:t>
            </a:r>
          </a:p>
          <a:p>
            <a:r>
              <a:rPr lang="en" sz="1600" b="1" dirty="0"/>
              <a:t>    except:</a:t>
            </a:r>
          </a:p>
          <a:p>
            <a:r>
              <a:rPr lang="en" sz="1600" b="1" dirty="0"/>
              <a:t>        raise</a:t>
            </a:r>
          </a:p>
          <a:p>
            <a:r>
              <a:rPr lang="en" sz="1600" dirty="0"/>
              <a:t>    return rows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87406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614448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73279A-B15F-0843-92D3-029B2A4E888E}"/>
              </a:ext>
            </a:extLst>
          </p:cNvPr>
          <p:cNvSpPr>
            <a:spLocks noGrp="1"/>
          </p:cNvSpPr>
          <p:nvPr/>
        </p:nvSpPr>
        <p:spPr>
          <a:xfrm>
            <a:off x="2209800" y="3505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E4DD120-CA70-7F47-B659-956DA4FAF947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Expected errors are handled accordingly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error is captured to the err variable and used in the error message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BB2D471-749D-494D-944D-CEDDE349B41D}"/>
              </a:ext>
            </a:extLst>
          </p:cNvPr>
          <p:cNvSpPr txBox="1">
            <a:spLocks/>
          </p:cNvSpPr>
          <p:nvPr/>
        </p:nvSpPr>
        <p:spPr>
          <a:xfrm>
            <a:off x="782953" y="4583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Unexpected errors are raised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6292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47605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handle the case when no errors are caught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618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b="1" dirty="0"/>
              <a:t>    else:</a:t>
            </a:r>
          </a:p>
          <a:p>
            <a:r>
              <a:rPr lang="en" sz="1600" b="1" dirty="0"/>
              <a:t>        return rows</a:t>
            </a:r>
          </a:p>
          <a:p>
            <a:r>
              <a:rPr lang="en" sz="1600" b="1" dirty="0"/>
              <a:t>    return []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64820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Execute cleanup code regardless of errors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009456"/>
            <a:ext cx="9288781" cy="3476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dirty="0"/>
              <a:t>    else:</a:t>
            </a:r>
          </a:p>
          <a:p>
            <a:r>
              <a:rPr lang="en" sz="1600" dirty="0"/>
              <a:t>        return rows</a:t>
            </a:r>
          </a:p>
          <a:p>
            <a:r>
              <a:rPr lang="en" sz="1600" b="1" dirty="0"/>
              <a:t>    finally:</a:t>
            </a:r>
          </a:p>
          <a:p>
            <a:r>
              <a:rPr lang="en" sz="1600" b="1" dirty="0"/>
              <a:t>        </a:t>
            </a:r>
            <a:r>
              <a:rPr lang="en" sz="1600" b="1" dirty="0" err="1"/>
              <a:t>f.close</a:t>
            </a:r>
            <a:r>
              <a:rPr lang="en" sz="1600" b="1" dirty="0"/>
              <a:t>()</a:t>
            </a:r>
          </a:p>
          <a:p>
            <a:r>
              <a:rPr lang="en" sz="1600" dirty="0"/>
              <a:t>    return []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51840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Raising your own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88781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do_something_with_an_int</a:t>
            </a:r>
            <a:r>
              <a:rPr lang="en" dirty="0"/>
              <a:t>(n):</a:t>
            </a:r>
          </a:p>
          <a:p>
            <a:r>
              <a:rPr lang="en" dirty="0"/>
              <a:t>    if type(n) != </a:t>
            </a:r>
            <a:r>
              <a:rPr lang="en" dirty="0" err="1"/>
              <a:t>int</a:t>
            </a:r>
            <a:r>
              <a:rPr lang="en" dirty="0"/>
              <a:t>:</a:t>
            </a:r>
          </a:p>
          <a:p>
            <a:r>
              <a:rPr lang="en" dirty="0"/>
              <a:t>        raise </a:t>
            </a:r>
            <a:r>
              <a:rPr lang="en" dirty="0" err="1"/>
              <a:t>TypeError</a:t>
            </a:r>
            <a:r>
              <a:rPr lang="en" dirty="0"/>
              <a:t>(</a:t>
            </a:r>
            <a:r>
              <a:rPr lang="en" dirty="0" err="1"/>
              <a:t>f'Expected</a:t>
            </a:r>
            <a:r>
              <a:rPr lang="en" dirty="0"/>
              <a:t> </a:t>
            </a:r>
            <a:r>
              <a:rPr lang="en" dirty="0" err="1"/>
              <a:t>int</a:t>
            </a:r>
            <a:r>
              <a:rPr lang="en" dirty="0"/>
              <a:t>, got {type(n)}')</a:t>
            </a:r>
          </a:p>
          <a:p>
            <a:r>
              <a:rPr lang="en" dirty="0"/>
              <a:t>    if (n % 2) != 0:</a:t>
            </a:r>
          </a:p>
          <a:p>
            <a:r>
              <a:rPr lang="en" dirty="0"/>
              <a:t>        raise </a:t>
            </a:r>
            <a:r>
              <a:rPr lang="en" dirty="0" err="1"/>
              <a:t>ValueError</a:t>
            </a:r>
            <a:r>
              <a:rPr lang="en" dirty="0"/>
              <a:t>(f'{n} can't be divided by 2')</a:t>
            </a:r>
          </a:p>
          <a:p>
            <a:r>
              <a:rPr lang="en" dirty="0"/>
              <a:t>    ...</a:t>
            </a:r>
          </a:p>
          <a:p>
            <a:r>
              <a:rPr lang="en" dirty="0"/>
              <a:t>   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raise your own errors in functions, for better control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5F96D30-DE87-F343-A3F5-AD0D9E10F1AB}"/>
              </a:ext>
            </a:extLst>
          </p:cNvPr>
          <p:cNvSpPr txBox="1">
            <a:spLocks/>
          </p:cNvSpPr>
          <p:nvPr/>
        </p:nvSpPr>
        <p:spPr>
          <a:xfrm>
            <a:off x="693417" y="4085767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all the built-in Python errors by reading </a:t>
            </a: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4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1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HTTP with Requests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4395470-4BE8-6140-AFED-9963DD9F026D}"/>
              </a:ext>
            </a:extLst>
          </p:cNvPr>
          <p:cNvSpPr txBox="1">
            <a:spLocks/>
          </p:cNvSpPr>
          <p:nvPr/>
        </p:nvSpPr>
        <p:spPr>
          <a:xfrm>
            <a:off x="603882" y="1524000"/>
            <a:ext cx="10805163" cy="2906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library that makes HTTP requests very simple, while still providing powerful in-depth options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"HTTP for Humans"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Perfect for downloading/uploading data, or communicating with a web service API</a:t>
            </a:r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Requests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87723" y="1552318"/>
            <a:ext cx="9288781" cy="15152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GET / HTTP/1.1</a:t>
            </a:r>
          </a:p>
          <a:p>
            <a:r>
              <a:rPr lang="fr-FR" sz="1400" dirty="0" err="1"/>
              <a:t>Accept</a:t>
            </a:r>
            <a:r>
              <a:rPr lang="fr-FR" sz="1400" dirty="0"/>
              <a:t>: */*</a:t>
            </a:r>
          </a:p>
          <a:p>
            <a:r>
              <a:rPr lang="fr-FR" sz="1400" dirty="0" err="1"/>
              <a:t>Accept-Encoding</a:t>
            </a:r>
            <a:r>
              <a:rPr lang="fr-FR" sz="1400" dirty="0"/>
              <a:t>: </a:t>
            </a:r>
            <a:r>
              <a:rPr lang="fr-FR" sz="1400" dirty="0" err="1"/>
              <a:t>gzip</a:t>
            </a:r>
            <a:r>
              <a:rPr lang="fr-FR" sz="1400" dirty="0"/>
              <a:t>, </a:t>
            </a:r>
            <a:r>
              <a:rPr lang="fr-FR" sz="1400" dirty="0" err="1"/>
              <a:t>deflate</a:t>
            </a:r>
            <a:endParaRPr lang="fr-FR" sz="1400" dirty="0"/>
          </a:p>
          <a:p>
            <a:r>
              <a:rPr lang="fr-FR" sz="1400" dirty="0"/>
              <a:t>Connection: </a:t>
            </a:r>
            <a:r>
              <a:rPr lang="fr-FR" sz="1400" dirty="0" err="1"/>
              <a:t>keep</a:t>
            </a:r>
            <a:r>
              <a:rPr lang="fr-FR" sz="1400" dirty="0"/>
              <a:t>-alive</a:t>
            </a:r>
          </a:p>
          <a:p>
            <a:r>
              <a:rPr lang="fr-FR" sz="1400" dirty="0"/>
              <a:t>Host: </a:t>
            </a:r>
            <a:r>
              <a:rPr lang="fr-FR" sz="1400" dirty="0" err="1"/>
              <a:t>www.google.com</a:t>
            </a:r>
            <a:endParaRPr lang="fr-FR" sz="1400" dirty="0"/>
          </a:p>
          <a:p>
            <a:r>
              <a:rPr lang="fr-FR" sz="1400" dirty="0"/>
              <a:t>User-Agent: </a:t>
            </a:r>
            <a:r>
              <a:rPr lang="fr-FR" sz="1400" dirty="0" err="1"/>
              <a:t>HTTPie</a:t>
            </a:r>
            <a:r>
              <a:rPr lang="fr-FR" sz="1400" dirty="0"/>
              <a:t>/1.0.2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187723" y="3143734"/>
            <a:ext cx="9288781" cy="340946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HTTP/1.1 200 OK</a:t>
            </a:r>
          </a:p>
          <a:p>
            <a:r>
              <a:rPr lang="fr-FR" sz="1400" dirty="0"/>
              <a:t>Cache-Control: </a:t>
            </a:r>
            <a:r>
              <a:rPr lang="fr-FR" sz="1400" dirty="0" err="1"/>
              <a:t>private</a:t>
            </a:r>
            <a:r>
              <a:rPr lang="fr-FR" sz="1400" dirty="0"/>
              <a:t>, max-</a:t>
            </a:r>
            <a:r>
              <a:rPr lang="fr-FR" sz="1400" dirty="0" err="1"/>
              <a:t>age</a:t>
            </a:r>
            <a:r>
              <a:rPr lang="fr-FR" sz="1400" dirty="0"/>
              <a:t>=0</a:t>
            </a:r>
          </a:p>
          <a:p>
            <a:r>
              <a:rPr lang="fr-FR" sz="1400" dirty="0"/>
              <a:t>Content-</a:t>
            </a:r>
            <a:r>
              <a:rPr lang="fr-FR" sz="1400" dirty="0" err="1"/>
              <a:t>Encoding</a:t>
            </a:r>
            <a:r>
              <a:rPr lang="fr-FR" sz="1400" dirty="0"/>
              <a:t>: </a:t>
            </a:r>
            <a:r>
              <a:rPr lang="fr-FR" sz="1400" dirty="0" err="1"/>
              <a:t>gzip</a:t>
            </a:r>
            <a:endParaRPr lang="fr-FR" sz="1400" dirty="0"/>
          </a:p>
          <a:p>
            <a:r>
              <a:rPr lang="fr-FR" sz="1400" dirty="0"/>
              <a:t>Content-Type: </a:t>
            </a:r>
            <a:r>
              <a:rPr lang="fr-FR" sz="1400" dirty="0" err="1"/>
              <a:t>text</a:t>
            </a:r>
            <a:r>
              <a:rPr lang="fr-FR" sz="1400" dirty="0"/>
              <a:t>/html; </a:t>
            </a:r>
            <a:r>
              <a:rPr lang="fr-FR" sz="1400" dirty="0" err="1"/>
              <a:t>charset</a:t>
            </a:r>
            <a:r>
              <a:rPr lang="fr-FR" sz="1400" dirty="0"/>
              <a:t>=ISO-8859-1</a:t>
            </a:r>
          </a:p>
          <a:p>
            <a:r>
              <a:rPr lang="fr-FR" sz="1400" dirty="0"/>
              <a:t>Date: Tue, 12 May 2020 08:34:48 GMT</a:t>
            </a:r>
          </a:p>
          <a:p>
            <a:r>
              <a:rPr lang="fr-FR" sz="1400" dirty="0"/>
              <a:t>Expires: -1</a:t>
            </a:r>
          </a:p>
          <a:p>
            <a:r>
              <a:rPr lang="fr-FR" sz="1400" dirty="0"/>
              <a:t>Server: </a:t>
            </a:r>
            <a:r>
              <a:rPr lang="fr-FR" sz="1400" dirty="0" err="1"/>
              <a:t>gws</a:t>
            </a:r>
            <a:endParaRPr lang="fr-FR" sz="1400" dirty="0"/>
          </a:p>
          <a:p>
            <a:r>
              <a:rPr lang="fr-FR" sz="1400" dirty="0"/>
              <a:t>Set-Cookie: 1P_JAR=2020-05-12-08; expires=Thu, 11-Jun-2020 08:34:48 GMT; </a:t>
            </a:r>
            <a:r>
              <a:rPr lang="fr-FR" sz="1400" dirty="0" err="1"/>
              <a:t>path</a:t>
            </a:r>
            <a:r>
              <a:rPr lang="fr-FR" sz="1400" dirty="0"/>
              <a:t>=/; </a:t>
            </a:r>
            <a:r>
              <a:rPr lang="fr-FR" sz="1400" dirty="0" err="1"/>
              <a:t>domain</a:t>
            </a:r>
            <a:r>
              <a:rPr lang="fr-FR" sz="1400" dirty="0"/>
              <a:t>=.</a:t>
            </a:r>
            <a:r>
              <a:rPr lang="fr-FR" sz="1400" dirty="0" err="1"/>
              <a:t>google.com</a:t>
            </a:r>
            <a:r>
              <a:rPr lang="fr-FR" sz="1400" dirty="0"/>
              <a:t>; Secure</a:t>
            </a:r>
          </a:p>
          <a:p>
            <a:r>
              <a:rPr lang="fr-FR" sz="1400" dirty="0"/>
              <a:t>Transfer-</a:t>
            </a:r>
            <a:r>
              <a:rPr lang="fr-FR" sz="1400" dirty="0" err="1"/>
              <a:t>Encoding</a:t>
            </a:r>
            <a:r>
              <a:rPr lang="fr-FR" sz="1400" dirty="0"/>
              <a:t>: </a:t>
            </a:r>
            <a:r>
              <a:rPr lang="fr-FR" sz="1400" dirty="0" err="1"/>
              <a:t>chunked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&lt;!</a:t>
            </a:r>
            <a:r>
              <a:rPr lang="fr-FR" sz="1400" dirty="0" err="1"/>
              <a:t>doctype</a:t>
            </a:r>
            <a:r>
              <a:rPr lang="fr-FR" sz="1400" dirty="0"/>
              <a:t> html&gt;&lt;html </a:t>
            </a:r>
            <a:r>
              <a:rPr lang="fr-FR" sz="1400" dirty="0" err="1"/>
              <a:t>itemscope</a:t>
            </a:r>
            <a:r>
              <a:rPr lang="fr-FR" sz="1400" dirty="0"/>
              <a:t>="" </a:t>
            </a:r>
            <a:r>
              <a:rPr lang="fr-FR" sz="1400" dirty="0" err="1"/>
              <a:t>itemtype</a:t>
            </a:r>
            <a:r>
              <a:rPr lang="fr-FR" sz="1400" dirty="0"/>
              <a:t>="http://</a:t>
            </a:r>
            <a:r>
              <a:rPr lang="fr-FR" sz="1400" dirty="0" err="1"/>
              <a:t>schema.org</a:t>
            </a:r>
            <a:r>
              <a:rPr lang="fr-FR" sz="1400" dirty="0"/>
              <a:t>/</a:t>
            </a:r>
            <a:r>
              <a:rPr lang="fr-FR" sz="1400" dirty="0" err="1"/>
              <a:t>WebPage</a:t>
            </a:r>
            <a:r>
              <a:rPr lang="fr-FR" sz="1400" dirty="0"/>
              <a:t>" </a:t>
            </a:r>
            <a:r>
              <a:rPr lang="fr-FR" sz="1400" dirty="0" err="1"/>
              <a:t>lang</a:t>
            </a:r>
            <a:r>
              <a:rPr lang="fr-FR" sz="1400" dirty="0"/>
              <a:t>="</a:t>
            </a:r>
            <a:r>
              <a:rPr lang="fr-FR" sz="1400" dirty="0" err="1"/>
              <a:t>fr</a:t>
            </a:r>
            <a:r>
              <a:rPr lang="fr-FR" sz="1400" dirty="0"/>
              <a:t>"&gt;&lt;</a:t>
            </a:r>
            <a:r>
              <a:rPr lang="fr-FR" sz="1400" dirty="0" err="1"/>
              <a:t>head</a:t>
            </a:r>
            <a:r>
              <a:rPr lang="fr-FR" sz="1400" dirty="0"/>
              <a:t>&gt; &lt;</a:t>
            </a:r>
            <a:r>
              <a:rPr lang="fr-FR" sz="1400" dirty="0" err="1"/>
              <a:t>meta</a:t>
            </a:r>
            <a:r>
              <a:rPr lang="fr-FR" sz="1400" dirty="0"/>
              <a:t> content="</a:t>
            </a:r>
            <a:r>
              <a:rPr lang="fr-FR" sz="1400" dirty="0" err="1"/>
              <a:t>text</a:t>
            </a:r>
            <a:r>
              <a:rPr lang="fr-FR" sz="1400" dirty="0"/>
              <a:t>/html; </a:t>
            </a:r>
            <a:r>
              <a:rPr lang="fr-FR" sz="1400" dirty="0" err="1"/>
              <a:t>charset</a:t>
            </a:r>
            <a:r>
              <a:rPr lang="fr-FR" sz="1400" dirty="0"/>
              <a:t>=UTF-8" http-</a:t>
            </a:r>
            <a:r>
              <a:rPr lang="fr-FR" sz="1400" dirty="0" err="1"/>
              <a:t>equiv</a:t>
            </a:r>
            <a:r>
              <a:rPr lang="fr-FR" sz="1400" dirty="0"/>
              <a:t>="Content-Type"&gt;&lt;</a:t>
            </a:r>
            <a:r>
              <a:rPr lang="fr-FR" sz="1400" dirty="0" err="1"/>
              <a:t>meta</a:t>
            </a:r>
            <a:r>
              <a:rPr lang="fr-FR" sz="1400" dirty="0"/>
              <a:t> content="/images/</a:t>
            </a:r>
            <a:r>
              <a:rPr lang="fr-FR" sz="1400" dirty="0" err="1"/>
              <a:t>branding</a:t>
            </a:r>
            <a:r>
              <a:rPr lang="fr-FR" sz="1400" dirty="0"/>
              <a:t>/</a:t>
            </a:r>
            <a:r>
              <a:rPr lang="fr-FR" sz="1400" dirty="0" err="1"/>
              <a:t>googleg</a:t>
            </a:r>
            <a:r>
              <a:rPr lang="fr-FR" sz="1400" dirty="0"/>
              <a:t>/1x/googleg_standard_color_128dp.png" </a:t>
            </a:r>
            <a:r>
              <a:rPr lang="fr-FR" sz="1400" dirty="0" err="1"/>
              <a:t>itemprop</a:t>
            </a:r>
            <a:r>
              <a:rPr lang="fr-FR" sz="1400" dirty="0"/>
              <a:t>="image"&gt;&lt;</a:t>
            </a:r>
            <a:r>
              <a:rPr lang="fr-FR" sz="1400" dirty="0" err="1"/>
              <a:t>title</a:t>
            </a:r>
            <a:r>
              <a:rPr lang="fr-FR" sz="1400" dirty="0"/>
              <a:t>&gt;Google&lt;/</a:t>
            </a:r>
            <a:r>
              <a:rPr lang="fr-FR" sz="1400" dirty="0" err="1"/>
              <a:t>title</a:t>
            </a:r>
            <a:r>
              <a:rPr lang="fr-FR" sz="1400" dirty="0"/>
              <a:t>&gt;...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HTTP in a nutshell</a:t>
            </a:r>
          </a:p>
        </p:txBody>
      </p:sp>
    </p:spTree>
    <p:extLst>
      <p:ext uri="{BB962C8B-B14F-4D97-AF65-F5344CB8AC3E}">
        <p14:creationId xmlns:p14="http://schemas.microsoft.com/office/powerpoint/2010/main" val="16260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17217</TotalTime>
  <Words>3651</Words>
  <Application>Microsoft Macintosh PowerPoint</Application>
  <PresentationFormat>Widescreen</PresentationFormat>
  <Paragraphs>702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Requests</vt:lpstr>
      <vt:lpstr>Requests</vt:lpstr>
      <vt:lpstr>Requests</vt:lpstr>
      <vt:lpstr>Requests</vt:lpstr>
      <vt:lpstr>Requests</vt:lpstr>
      <vt:lpstr>Requests</vt:lpstr>
      <vt:lpstr>Requests</vt:lpstr>
      <vt:lpstr>Requests</vt:lpstr>
      <vt:lpstr>Requests</vt:lpstr>
      <vt:lpstr>PowerPoint Presentation</vt:lpstr>
      <vt:lpstr>Flask</vt:lpstr>
      <vt:lpstr>Flask</vt:lpstr>
      <vt:lpstr>Requests</vt:lpstr>
      <vt:lpstr>Requests</vt:lpstr>
      <vt:lpstr>Requests: Defining routes</vt:lpstr>
      <vt:lpstr>PowerPoint Presentation</vt:lpstr>
      <vt:lpstr>Generator functions</vt:lpstr>
      <vt:lpstr>Generator functions</vt:lpstr>
      <vt:lpstr>Iterators</vt:lpstr>
      <vt:lpstr>Errors</vt:lpstr>
      <vt:lpstr>Errors</vt:lpstr>
      <vt:lpstr>Catching Errors</vt:lpstr>
      <vt:lpstr>Ignoring Errors</vt:lpstr>
      <vt:lpstr>Errors should not be (silently) ignored!</vt:lpstr>
      <vt:lpstr>Catching specific errors</vt:lpstr>
      <vt:lpstr>Catching specific errors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Raising your own errors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365</cp:revision>
  <cp:lastPrinted>2020-04-20T16:14:50Z</cp:lastPrinted>
  <dcterms:created xsi:type="dcterms:W3CDTF">2018-09-25T13:49:43Z</dcterms:created>
  <dcterms:modified xsi:type="dcterms:W3CDTF">2020-05-12T16:04:19Z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