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9.jpg" ContentType="image/jpeg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media/image10.jpg" ContentType="image/jpeg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media/image13.jpg" ContentType="image/jpeg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540" r:id="rId2"/>
    <p:sldId id="571" r:id="rId3"/>
    <p:sldId id="265" r:id="rId4"/>
    <p:sldId id="579" r:id="rId5"/>
    <p:sldId id="259" r:id="rId6"/>
    <p:sldId id="260" r:id="rId7"/>
    <p:sldId id="541" r:id="rId8"/>
    <p:sldId id="724" r:id="rId9"/>
    <p:sldId id="570" r:id="rId10"/>
    <p:sldId id="618" r:id="rId11"/>
    <p:sldId id="664" r:id="rId12"/>
    <p:sldId id="665" r:id="rId13"/>
    <p:sldId id="667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0" r:id="rId23"/>
    <p:sldId id="619" r:id="rId24"/>
    <p:sldId id="677" r:id="rId25"/>
    <p:sldId id="678" r:id="rId26"/>
    <p:sldId id="679" r:id="rId27"/>
    <p:sldId id="680" r:id="rId28"/>
    <p:sldId id="681" r:id="rId29"/>
    <p:sldId id="682" r:id="rId30"/>
    <p:sldId id="545" r:id="rId31"/>
    <p:sldId id="620" r:id="rId32"/>
    <p:sldId id="683" r:id="rId33"/>
    <p:sldId id="687" r:id="rId34"/>
    <p:sldId id="723" r:id="rId35"/>
    <p:sldId id="714" r:id="rId36"/>
    <p:sldId id="684" r:id="rId37"/>
    <p:sldId id="685" r:id="rId38"/>
    <p:sldId id="686" r:id="rId39"/>
    <p:sldId id="621" r:id="rId40"/>
    <p:sldId id="549" r:id="rId41"/>
    <p:sldId id="688" r:id="rId42"/>
    <p:sldId id="689" r:id="rId43"/>
    <p:sldId id="690" r:id="rId44"/>
    <p:sldId id="691" r:id="rId45"/>
    <p:sldId id="692" r:id="rId46"/>
    <p:sldId id="693" r:id="rId47"/>
    <p:sldId id="694" r:id="rId48"/>
    <p:sldId id="629" r:id="rId49"/>
    <p:sldId id="695" r:id="rId50"/>
    <p:sldId id="696" r:id="rId51"/>
    <p:sldId id="699" r:id="rId52"/>
    <p:sldId id="698" r:id="rId53"/>
    <p:sldId id="697" r:id="rId54"/>
    <p:sldId id="722" r:id="rId55"/>
    <p:sldId id="716" r:id="rId56"/>
    <p:sldId id="630" r:id="rId57"/>
    <p:sldId id="700" r:id="rId58"/>
    <p:sldId id="631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10" r:id="rId68"/>
    <p:sldId id="711" r:id="rId69"/>
    <p:sldId id="712" r:id="rId70"/>
    <p:sldId id="713" r:id="rId71"/>
    <p:sldId id="719" r:id="rId72"/>
    <p:sldId id="718" r:id="rId73"/>
    <p:sldId id="721" r:id="rId74"/>
    <p:sldId id="720" r:id="rId75"/>
    <p:sldId id="562" r:id="rId76"/>
    <p:sldId id="603" r:id="rId77"/>
    <p:sldId id="568" r:id="rId78"/>
    <p:sldId id="569" r:id="rId79"/>
    <p:sldId id="566" r:id="rId80"/>
    <p:sldId id="539" r:id="rId8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2EE"/>
    <a:srgbClr val="FF5059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3"/>
    <p:restoredTop sz="89680"/>
  </p:normalViewPr>
  <p:slideViewPr>
    <p:cSldViewPr>
      <p:cViewPr varScale="1">
        <p:scale>
          <a:sx n="121" d="100"/>
          <a:sy n="121" d="100"/>
        </p:scale>
        <p:origin x="192" y="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1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7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22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38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8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31918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4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06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94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15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4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472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95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913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88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73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97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63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0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08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835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074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288781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plaintext</a:t>
            </a:r>
            <a:r>
              <a:rPr lang="fr-FR" dirty="0"/>
              <a:t> = '</a:t>
            </a:r>
            <a:r>
              <a:rPr lang="fr-FR" dirty="0" err="1"/>
              <a:t>Meet</a:t>
            </a:r>
            <a:r>
              <a:rPr lang="fr-FR" dirty="0"/>
              <a:t> me in the </a:t>
            </a:r>
            <a:r>
              <a:rPr lang="fr-FR" dirty="0" err="1"/>
              <a:t>park</a:t>
            </a:r>
            <a:r>
              <a:rPr lang="fr-FR" dirty="0"/>
              <a:t> at </a:t>
            </a:r>
            <a:r>
              <a:rPr lang="fr-FR" dirty="0" err="1"/>
              <a:t>midnight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ciphertext</a:t>
            </a:r>
            <a:r>
              <a:rPr lang="fr-FR" dirty="0"/>
              <a:t> = ''</a:t>
            </a:r>
          </a:p>
          <a:p>
            <a:r>
              <a:rPr lang="fr-FR" dirty="0" err="1"/>
              <a:t>plaintext</a:t>
            </a:r>
            <a:r>
              <a:rPr lang="fr-FR" dirty="0"/>
              <a:t> = </a:t>
            </a:r>
            <a:r>
              <a:rPr lang="fr-FR" dirty="0" err="1"/>
              <a:t>plaintext.lower</a:t>
            </a:r>
            <a:r>
              <a:rPr lang="fr-FR" dirty="0"/>
              <a:t>()</a:t>
            </a:r>
          </a:p>
          <a:p>
            <a:r>
              <a:rPr lang="en" dirty="0"/>
              <a:t>for c in plaintext:</a:t>
            </a:r>
          </a:p>
          <a:p>
            <a:r>
              <a:rPr lang="en" dirty="0"/>
              <a:t>    if 'a' &lt;= c &lt;= 'z':</a:t>
            </a:r>
          </a:p>
          <a:p>
            <a:r>
              <a:rPr lang="en" dirty="0"/>
              <a:t>        ciphertext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+ 13)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ciphertext += c</a:t>
            </a:r>
          </a:p>
          <a:p>
            <a:endParaRPr lang="en" dirty="0"/>
          </a:p>
          <a:p>
            <a:r>
              <a:rPr lang="en" dirty="0"/>
              <a:t>print(ciphertext)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90600"/>
            <a:ext cx="9288781" cy="54885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plaintext_0 = '</a:t>
            </a:r>
            <a:r>
              <a:rPr lang="fr-FR" sz="1400" dirty="0" err="1"/>
              <a:t>Meet</a:t>
            </a:r>
            <a:r>
              <a:rPr lang="fr-FR" sz="1400" dirty="0"/>
              <a:t> me in the </a:t>
            </a:r>
            <a:r>
              <a:rPr lang="fr-FR" sz="1400" dirty="0" err="1"/>
              <a:t>park</a:t>
            </a:r>
            <a:r>
              <a:rPr lang="fr-FR" sz="1400" dirty="0"/>
              <a:t> at </a:t>
            </a:r>
            <a:r>
              <a:rPr lang="fr-FR" sz="1400" dirty="0" err="1"/>
              <a:t>midnight</a:t>
            </a:r>
            <a:r>
              <a:rPr lang="fr-FR" sz="1400" dirty="0"/>
              <a:t>'</a:t>
            </a:r>
          </a:p>
          <a:p>
            <a:endParaRPr lang="fr-FR" sz="1400" dirty="0"/>
          </a:p>
          <a:p>
            <a:r>
              <a:rPr lang="fr-FR" sz="1400" dirty="0"/>
              <a:t>ciphertext_0 = ''</a:t>
            </a:r>
          </a:p>
          <a:p>
            <a:r>
              <a:rPr lang="fr-FR" sz="1400" dirty="0"/>
              <a:t>plaintext_0 = plaintext_0.lower()</a:t>
            </a:r>
          </a:p>
          <a:p>
            <a:r>
              <a:rPr lang="en" sz="1400" dirty="0"/>
              <a:t>for c in plaintext_0: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ciphertext_0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+ 13)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ciphertext_0 += c</a:t>
            </a:r>
          </a:p>
          <a:p>
            <a:endParaRPr lang="en" sz="1400" dirty="0"/>
          </a:p>
          <a:p>
            <a:r>
              <a:rPr lang="en" sz="1400" dirty="0"/>
              <a:t>print(ciphertext_0)</a:t>
            </a:r>
          </a:p>
          <a:p>
            <a:endParaRPr lang="fr-FR" sz="1400" dirty="0"/>
          </a:p>
          <a:p>
            <a:r>
              <a:rPr lang="fr-FR" sz="1400" dirty="0"/>
              <a:t>plaintext_1 = '</a:t>
            </a:r>
            <a:r>
              <a:rPr lang="fr-FR" sz="1400" dirty="0" err="1"/>
              <a:t>Keep</a:t>
            </a:r>
            <a:r>
              <a:rPr lang="fr-FR" sz="1400" dirty="0"/>
              <a:t> a close </a:t>
            </a:r>
            <a:r>
              <a:rPr lang="fr-FR" sz="1400" dirty="0" err="1"/>
              <a:t>eye</a:t>
            </a:r>
            <a:r>
              <a:rPr lang="fr-FR" sz="1400" dirty="0"/>
              <a:t> on Manny'</a:t>
            </a:r>
          </a:p>
          <a:p>
            <a:endParaRPr lang="fr-FR" sz="1400" dirty="0"/>
          </a:p>
          <a:p>
            <a:r>
              <a:rPr lang="fr-FR" sz="1400" dirty="0"/>
              <a:t>ciphertext_1 = ''</a:t>
            </a:r>
          </a:p>
          <a:p>
            <a:r>
              <a:rPr lang="fr-FR" sz="1400" dirty="0"/>
              <a:t>plaintext_1 = plaintext_1.lower()</a:t>
            </a:r>
          </a:p>
          <a:p>
            <a:r>
              <a:rPr lang="en" sz="1400" dirty="0"/>
              <a:t>for c in plaintext_1: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ciphertext_1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+ 5)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ciphertext_1 += c</a:t>
            </a:r>
          </a:p>
          <a:p>
            <a:endParaRPr lang="en" sz="1400" dirty="0"/>
          </a:p>
          <a:p>
            <a:r>
              <a:rPr lang="en" sz="1400" dirty="0"/>
              <a:t>print(ciphertext_1)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26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941A-BA19-B248-806C-06FB81BBD75B}"/>
              </a:ext>
            </a:extLst>
          </p:cNvPr>
          <p:cNvSpPr txBox="1"/>
          <p:nvPr/>
        </p:nvSpPr>
        <p:spPr>
          <a:xfrm rot="1366453">
            <a:off x="9087819" y="30322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46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532E-26E4-F344-A160-ADA1CCC269B1}"/>
              </a:ext>
            </a:extLst>
          </p:cNvPr>
          <p:cNvSpPr/>
          <p:nvPr/>
        </p:nvSpPr>
        <p:spPr>
          <a:xfrm>
            <a:off x="2212731" y="2819400"/>
            <a:ext cx="5562600" cy="1881032"/>
          </a:xfrm>
          <a:prstGeom prst="rect">
            <a:avLst/>
          </a:prstGeom>
          <a:solidFill>
            <a:srgbClr val="F1ED8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914B-8EEE-7944-B86D-CADEA18AE0E6}"/>
              </a:ext>
            </a:extLst>
          </p:cNvPr>
          <p:cNvSpPr txBox="1"/>
          <p:nvPr/>
        </p:nvSpPr>
        <p:spPr>
          <a:xfrm>
            <a:off x="8001000" y="1752600"/>
            <a:ext cx="3005951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ACEB-75C4-1342-8005-BBBE4B4ACD1B}"/>
              </a:ext>
            </a:extLst>
          </p:cNvPr>
          <p:cNvSpPr txBox="1"/>
          <p:nvPr/>
        </p:nvSpPr>
        <p:spPr>
          <a:xfrm>
            <a:off x="9906000" y="3513658"/>
            <a:ext cx="607859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79BA-D9B9-4A40-906E-1CEA3D0F7560}"/>
              </a:ext>
            </a:extLst>
          </p:cNvPr>
          <p:cNvSpPr txBox="1"/>
          <p:nvPr/>
        </p:nvSpPr>
        <p:spPr>
          <a:xfrm>
            <a:off x="8353660" y="4999589"/>
            <a:ext cx="2300630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AE20-7310-9F40-829D-524712FBB242}"/>
              </a:ext>
            </a:extLst>
          </p:cNvPr>
          <p:cNvCxnSpPr>
            <a:stCxn id="8" idx="1"/>
          </p:cNvCxnSpPr>
          <p:nvPr/>
        </p:nvCxnSpPr>
        <p:spPr>
          <a:xfrm flipH="1">
            <a:off x="3048000" y="1952655"/>
            <a:ext cx="4953000" cy="1026658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AF9E0D-A88A-D94E-8381-87E539D12EA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7400" y="3713713"/>
            <a:ext cx="4038600" cy="164975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556AB-8F72-3D48-86FC-5E01D2E6DD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000" y="3920174"/>
            <a:ext cx="2638660" cy="1279470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Defining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/>
              <a:t>    if not </a:t>
            </a:r>
            <a:r>
              <a:rPr lang="fr-FR" dirty="0" err="1"/>
              <a:t>encrypt</a:t>
            </a:r>
            <a:r>
              <a:rPr lang="fr-FR" dirty="0"/>
              <a:t>:</a:t>
            </a:r>
          </a:p>
          <a:p>
            <a:r>
              <a:rPr lang="fr-FR" dirty="0"/>
              <a:t>        key = -key</a:t>
            </a:r>
          </a:p>
          <a:p>
            <a:r>
              <a:rPr lang="fr-FR" dirty="0"/>
              <a:t>    </a:t>
            </a:r>
            <a:r>
              <a:rPr lang="fr-FR" dirty="0" err="1"/>
              <a:t>output_text</a:t>
            </a:r>
            <a:r>
              <a:rPr lang="fr-FR" dirty="0"/>
              <a:t> = ''</a:t>
            </a:r>
          </a:p>
          <a:p>
            <a:r>
              <a:rPr lang="fr-FR" dirty="0"/>
              <a:t>    </a:t>
            </a:r>
            <a:r>
              <a:rPr lang="fr-FR" dirty="0" err="1"/>
              <a:t>input_text</a:t>
            </a:r>
            <a:r>
              <a:rPr lang="fr-FR" dirty="0"/>
              <a:t> = </a:t>
            </a:r>
            <a:r>
              <a:rPr lang="fr-FR" dirty="0" err="1"/>
              <a:t>input_text.lower</a:t>
            </a:r>
            <a:r>
              <a:rPr lang="fr-FR" dirty="0"/>
              <a:t>()</a:t>
            </a:r>
          </a:p>
          <a:p>
            <a:r>
              <a:rPr lang="en" dirty="0"/>
              <a:t>    for c in </a:t>
            </a:r>
            <a:r>
              <a:rPr lang="fr-FR" dirty="0" err="1"/>
              <a:t>input_text</a:t>
            </a:r>
            <a:r>
              <a:rPr lang="en" dirty="0"/>
              <a:t>:</a:t>
            </a:r>
          </a:p>
          <a:p>
            <a:r>
              <a:rPr lang="en" dirty="0"/>
              <a:t>        if 'a' &lt;= c &lt;= 'z':</a:t>
            </a:r>
          </a:p>
          <a:p>
            <a:r>
              <a:rPr lang="en" dirty="0"/>
              <a:t>            </a:t>
            </a:r>
            <a:r>
              <a:rPr lang="fr-FR" dirty="0" err="1"/>
              <a:t>output_text</a:t>
            </a:r>
            <a:r>
              <a:rPr lang="en" dirty="0"/>
              <a:t>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key)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    else:</a:t>
            </a:r>
          </a:p>
          <a:p>
            <a:r>
              <a:rPr lang="en" dirty="0"/>
              <a:t>            </a:t>
            </a:r>
            <a:r>
              <a:rPr lang="en" dirty="0" err="1"/>
              <a:t>output_text</a:t>
            </a:r>
            <a:r>
              <a:rPr lang="en" dirty="0"/>
              <a:t> += c</a:t>
            </a:r>
          </a:p>
          <a:p>
            <a:r>
              <a:rPr lang="en" dirty="0"/>
              <a:t>    print(</a:t>
            </a:r>
            <a:r>
              <a:rPr lang="en" dirty="0" err="1"/>
              <a:t>output_text</a:t>
            </a:r>
            <a:r>
              <a:rPr lang="en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 err="1"/>
              <a:t>def</a:t>
            </a:r>
            <a:r>
              <a:rPr lang="fr-FR" sz="1700" dirty="0"/>
              <a:t> rot(</a:t>
            </a:r>
            <a:r>
              <a:rPr lang="fr-FR" sz="1700" dirty="0" err="1"/>
              <a:t>input_text</a:t>
            </a:r>
            <a:r>
              <a:rPr lang="fr-FR" sz="1700" dirty="0"/>
              <a:t>, key, </a:t>
            </a:r>
            <a:r>
              <a:rPr lang="fr-FR" sz="1700" dirty="0" err="1"/>
              <a:t>encrypt</a:t>
            </a:r>
            <a:r>
              <a:rPr lang="fr-FR" sz="1700" dirty="0"/>
              <a:t>):</a:t>
            </a:r>
          </a:p>
          <a:p>
            <a:r>
              <a:rPr lang="fr-FR" sz="1700" dirty="0"/>
              <a:t>    if not </a:t>
            </a:r>
            <a:r>
              <a:rPr lang="fr-FR" sz="1700" dirty="0" err="1"/>
              <a:t>encrypt</a:t>
            </a:r>
            <a:r>
              <a:rPr lang="fr-FR" sz="1700" dirty="0"/>
              <a:t>:</a:t>
            </a:r>
          </a:p>
          <a:p>
            <a:r>
              <a:rPr lang="fr-FR" sz="1700" dirty="0"/>
              <a:t>        key = -key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output_text</a:t>
            </a:r>
            <a:r>
              <a:rPr lang="fr-FR" sz="1700" dirty="0"/>
              <a:t> = ''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input_text</a:t>
            </a:r>
            <a:r>
              <a:rPr lang="fr-FR" sz="1700" dirty="0"/>
              <a:t> = </a:t>
            </a:r>
            <a:r>
              <a:rPr lang="fr-FR" sz="1700" dirty="0" err="1"/>
              <a:t>input_text.lower</a:t>
            </a:r>
            <a:r>
              <a:rPr lang="fr-FR" sz="1700" dirty="0"/>
              <a:t>()</a:t>
            </a:r>
          </a:p>
          <a:p>
            <a:r>
              <a:rPr lang="en" sz="1700" dirty="0"/>
              <a:t>    for c in </a:t>
            </a:r>
            <a:r>
              <a:rPr lang="fr-FR" sz="1700" dirty="0" err="1"/>
              <a:t>input_text</a:t>
            </a:r>
            <a:r>
              <a:rPr lang="en" sz="1700" dirty="0"/>
              <a:t>:</a:t>
            </a:r>
          </a:p>
          <a:p>
            <a:r>
              <a:rPr lang="en" sz="1700" dirty="0"/>
              <a:t>        if 'a' &lt;= c &lt;= 'z':</a:t>
            </a:r>
          </a:p>
          <a:p>
            <a:r>
              <a:rPr lang="en" sz="1700" dirty="0"/>
              <a:t>            </a:t>
            </a:r>
            <a:r>
              <a:rPr lang="fr-FR" sz="1700" dirty="0" err="1"/>
              <a:t>output_text</a:t>
            </a:r>
            <a:r>
              <a:rPr lang="en" sz="1700" dirty="0"/>
              <a:t> += </a:t>
            </a:r>
            <a:r>
              <a:rPr lang="en" sz="1700" dirty="0" err="1"/>
              <a:t>chr</a:t>
            </a:r>
            <a:r>
              <a:rPr lang="en" sz="1700" dirty="0"/>
              <a:t>(((</a:t>
            </a:r>
            <a:r>
              <a:rPr lang="en" sz="1700" dirty="0" err="1"/>
              <a:t>ord</a:t>
            </a:r>
            <a:r>
              <a:rPr lang="en" sz="1700" dirty="0"/>
              <a:t>(c) - </a:t>
            </a:r>
            <a:r>
              <a:rPr lang="en" sz="1700" dirty="0" err="1"/>
              <a:t>ord</a:t>
            </a:r>
            <a:r>
              <a:rPr lang="en" sz="1700" dirty="0"/>
              <a:t>('a') + key) % 26) + </a:t>
            </a:r>
            <a:r>
              <a:rPr lang="en" sz="1700" dirty="0" err="1"/>
              <a:t>ord</a:t>
            </a:r>
            <a:r>
              <a:rPr lang="en" sz="1700" dirty="0"/>
              <a:t>('a'))</a:t>
            </a:r>
          </a:p>
          <a:p>
            <a:r>
              <a:rPr lang="en" sz="1700" dirty="0"/>
              <a:t>        else:</a:t>
            </a:r>
          </a:p>
          <a:p>
            <a:r>
              <a:rPr lang="en" sz="1700" dirty="0"/>
              <a:t>            </a:t>
            </a:r>
            <a:r>
              <a:rPr lang="en" sz="1700" dirty="0" err="1"/>
              <a:t>output_text</a:t>
            </a:r>
            <a:r>
              <a:rPr lang="en" sz="1700" dirty="0"/>
              <a:t> += c</a:t>
            </a:r>
          </a:p>
          <a:p>
            <a:r>
              <a:rPr lang="en" sz="1700" dirty="0"/>
              <a:t>    print(ciphertext)</a:t>
            </a:r>
          </a:p>
          <a:p>
            <a:endParaRPr lang="fr-FR" sz="1700" dirty="0"/>
          </a:p>
          <a:p>
            <a:r>
              <a:rPr lang="fr-FR" sz="1700" dirty="0"/>
              <a:t>plaintext_0 = '</a:t>
            </a:r>
            <a:r>
              <a:rPr lang="fr-FR" sz="1700" dirty="0" err="1"/>
              <a:t>Meet</a:t>
            </a:r>
            <a:r>
              <a:rPr lang="fr-FR" sz="1700" dirty="0"/>
              <a:t> me in the </a:t>
            </a:r>
            <a:r>
              <a:rPr lang="fr-FR" sz="1700" dirty="0" err="1"/>
              <a:t>park</a:t>
            </a:r>
            <a:r>
              <a:rPr lang="fr-FR" sz="1700" dirty="0"/>
              <a:t> at </a:t>
            </a:r>
            <a:r>
              <a:rPr lang="fr-FR" sz="1700" dirty="0" err="1"/>
              <a:t>midnight</a:t>
            </a:r>
            <a:r>
              <a:rPr lang="fr-FR" sz="1700" dirty="0"/>
              <a:t>'</a:t>
            </a:r>
          </a:p>
          <a:p>
            <a:r>
              <a:rPr lang="fr-FR" sz="1700" dirty="0"/>
              <a:t>rot(plaintext_0, 13,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plaintext_1 = '</a:t>
            </a:r>
            <a:r>
              <a:rPr lang="fr-FR" sz="1700" dirty="0" err="1"/>
              <a:t>Keep</a:t>
            </a:r>
            <a:r>
              <a:rPr lang="fr-FR" sz="1700" dirty="0"/>
              <a:t> a close </a:t>
            </a:r>
            <a:r>
              <a:rPr lang="fr-FR" sz="1700" dirty="0" err="1"/>
              <a:t>eye</a:t>
            </a:r>
            <a:r>
              <a:rPr lang="fr-FR" sz="1700" dirty="0"/>
              <a:t> on Manny'</a:t>
            </a:r>
          </a:p>
          <a:p>
            <a:r>
              <a:rPr lang="fr-FR" sz="1700" dirty="0"/>
              <a:t>rot(plaintext_1, 5,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ciphertext_2 = '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qmqo</a:t>
            </a:r>
            <a:r>
              <a:rPr lang="fr-FR" sz="1700" dirty="0"/>
              <a:t>! eh y </a:t>
            </a:r>
            <a:r>
              <a:rPr lang="fr-FR" sz="1700" dirty="0" err="1"/>
              <a:t>mybb</a:t>
            </a:r>
            <a:r>
              <a:rPr lang="fr-FR" sz="1700" dirty="0"/>
              <a:t> </a:t>
            </a:r>
            <a:r>
              <a:rPr lang="fr-FR" sz="1700" dirty="0" err="1"/>
              <a:t>jqkdj</a:t>
            </a:r>
            <a:r>
              <a:rPr lang="fr-FR" sz="1700" dirty="0"/>
              <a:t> </a:t>
            </a:r>
            <a:r>
              <a:rPr lang="fr-FR" sz="1700" dirty="0" err="1"/>
              <a:t>oek</a:t>
            </a:r>
            <a:r>
              <a:rPr lang="fr-FR" sz="1700" dirty="0"/>
              <a:t> q </a:t>
            </a:r>
            <a:r>
              <a:rPr lang="fr-FR" sz="1700" dirty="0" err="1"/>
              <a:t>iusedt</a:t>
            </a:r>
            <a:r>
              <a:rPr lang="fr-FR" sz="1700" dirty="0"/>
              <a:t> </a:t>
            </a:r>
            <a:r>
              <a:rPr lang="fr-FR" sz="1700" dirty="0" err="1"/>
              <a:t>jycu</a:t>
            </a:r>
            <a:r>
              <a:rPr lang="fr-FR" sz="1700" dirty="0"/>
              <a:t>.'</a:t>
            </a:r>
          </a:p>
          <a:p>
            <a:r>
              <a:rPr lang="fr-FR" sz="1700" dirty="0"/>
              <a:t>rot(ciphertext_2, 16, False)</a:t>
            </a:r>
          </a:p>
        </p:txBody>
      </p:sp>
    </p:spTree>
    <p:extLst>
      <p:ext uri="{BB962C8B-B14F-4D97-AF65-F5344CB8AC3E}">
        <p14:creationId xmlns:p14="http://schemas.microsoft.com/office/powerpoint/2010/main" val="425680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489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>
                <a:solidFill>
                  <a:srgbClr val="FF5059"/>
                </a:solidFill>
              </a:rPr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4648200" y="2743200"/>
            <a:ext cx="5044284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81400" y="2438400"/>
            <a:ext cx="1066800" cy="702002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FF5059"/>
                </a:solidFill>
              </a:rPr>
              <a:t>rot</a:t>
            </a:r>
            <a:r>
              <a:rPr lang="fr-FR" sz="3200" dirty="0"/>
              <a:t>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2743975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228600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>
                <a:solidFill>
                  <a:srgbClr val="FF5059"/>
                </a:solidFill>
              </a:rPr>
              <a:t>input_text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FF5059"/>
                </a:solidFill>
              </a:rPr>
              <a:t>key</a:t>
            </a:r>
            <a:r>
              <a:rPr lang="fr-FR" sz="3200" dirty="0"/>
              <a:t>, </a:t>
            </a:r>
            <a:r>
              <a:rPr lang="fr-FR" sz="3200" dirty="0" err="1">
                <a:solidFill>
                  <a:srgbClr val="FF5059"/>
                </a:solidFill>
              </a:rPr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3543873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13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AAA60-F2A5-0248-8C99-6DE82D4F7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394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36D49-6FFC-7F4B-AE69-D1DC8F65FF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2271786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ordered sequences of objects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and the danger of mutability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immutable ordered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as an unordered list of distinct elements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set arithmetic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to map values and structure data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sequence tools in Python: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comprehensions to quickly build lists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Starred expressions to unpack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checks on all items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92466-DA37-874C-A45E-C130B65D7259}"/>
              </a:ext>
            </a:extLst>
          </p:cNvPr>
          <p:cNvSpPr/>
          <p:nvPr/>
        </p:nvSpPr>
        <p:spPr>
          <a:xfrm>
            <a:off x="3200400" y="2511700"/>
            <a:ext cx="7772400" cy="2441299"/>
          </a:xfrm>
          <a:prstGeom prst="rect">
            <a:avLst/>
          </a:prstGeom>
          <a:gradFill flip="none" rotWithShape="1">
            <a:gsLst>
              <a:gs pos="0">
                <a:srgbClr val="FF5059">
                  <a:alpha val="43000"/>
                </a:srgbClr>
              </a:gs>
              <a:gs pos="100000">
                <a:srgbClr val="FF505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9220200" y="3031797"/>
            <a:ext cx="2623750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2918A-7F15-5B42-99AD-5F9A7E256C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0" y="3200400"/>
            <a:ext cx="838200" cy="228599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Calling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01006" y="217030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rot(plaintext_0, 13,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4553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505200"/>
            <a:ext cx="10805163" cy="115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any expression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passed by keyword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800600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input_text</a:t>
            </a:r>
            <a:r>
              <a:rPr lang="fr-FR" dirty="0"/>
              <a:t>=plaintext_0, key=13)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547582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047265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a function using its name, and arguments between parentheses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say(text):</a:t>
            </a:r>
          </a:p>
          <a:p>
            <a:r>
              <a:rPr lang="en" dirty="0"/>
              <a:t>    print('I say:', text)</a:t>
            </a:r>
          </a:p>
          <a:p>
            <a:endParaRPr lang="en" dirty="0"/>
          </a:p>
          <a:p>
            <a:r>
              <a:rPr lang="fr-FR" dirty="0" err="1"/>
              <a:t>say</a:t>
            </a:r>
            <a:r>
              <a:rPr lang="fr-FR" dirty="0"/>
              <a:t>('Hello')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I say: Hello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9000"/>
            <a:ext cx="839696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057400"/>
            <a:ext cx="4267200" cy="2743199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</a:p>
          <a:p>
            <a:pPr algn="ctr"/>
            <a:endParaRPr lang="fr-F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key</a:t>
            </a:r>
          </a:p>
          <a:p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6D574F-3CCB-3744-85E4-8843D68D13FF}"/>
              </a:ext>
            </a:extLst>
          </p:cNvPr>
          <p:cNvSpPr txBox="1"/>
          <p:nvPr/>
        </p:nvSpPr>
        <p:spPr>
          <a:xfrm>
            <a:off x="2775863" y="26272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7C644-F76C-204E-920F-AE67285784F5}"/>
              </a:ext>
            </a:extLst>
          </p:cNvPr>
          <p:cNvSpPr txBox="1"/>
          <p:nvPr/>
        </p:nvSpPr>
        <p:spPr>
          <a:xfrm>
            <a:off x="3810245" y="32185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A2BA-001F-7B47-92B5-E47D98F35169}"/>
              </a:ext>
            </a:extLst>
          </p:cNvPr>
          <p:cNvSpPr txBox="1"/>
          <p:nvPr/>
        </p:nvSpPr>
        <p:spPr>
          <a:xfrm>
            <a:off x="3239600" y="38464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8999"/>
            <a:ext cx="839696" cy="7887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590802"/>
            <a:ext cx="4267200" cy="1676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792717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784835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419600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411717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766973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49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2505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Returning the value instead of printing it 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/>
              <a:t>    return </a:t>
            </a:r>
            <a:r>
              <a:rPr lang="en" dirty="0" err="1"/>
              <a:t>output_text</a:t>
            </a:r>
            <a:endParaRPr lang="en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40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7814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Assign the return value of a function as a usual expression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1" y="2088822"/>
            <a:ext cx="9288780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ciphertext_0 = rot(plaintext_0, 13, True)</a:t>
            </a:r>
            <a:endParaRPr lang="en" dirty="0"/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BD71347-C630-994A-AEF0-E3270B596B72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146250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429000"/>
            <a:ext cx="846083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514600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428999"/>
            <a:ext cx="709573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228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256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</a:t>
            </a:r>
            <a:r>
              <a:rPr lang="en" dirty="0" err="1"/>
              <a:t>pretty_format</a:t>
            </a:r>
            <a:r>
              <a:rPr lang="en" dirty="0"/>
              <a:t>(text, delimiters):</a:t>
            </a:r>
          </a:p>
          <a:p>
            <a:r>
              <a:rPr lang="en" dirty="0"/>
              <a:t>  s = f'{delimiters[0]}{text}{delimiters[1]}'</a:t>
            </a:r>
          </a:p>
          <a:p>
            <a:r>
              <a:rPr lang="en" dirty="0"/>
              <a:t>  return s, </a:t>
            </a:r>
            <a:r>
              <a:rPr lang="en" dirty="0" err="1"/>
              <a:t>len</a:t>
            </a:r>
            <a:r>
              <a:rPr lang="en" dirty="0"/>
              <a:t>(s)</a:t>
            </a:r>
          </a:p>
          <a:p>
            <a:endParaRPr lang="en" dirty="0"/>
          </a:p>
          <a:p>
            <a:r>
              <a:rPr lang="en" dirty="0"/>
              <a:t>s, l = </a:t>
            </a:r>
            <a:r>
              <a:rPr lang="en" dirty="0" err="1"/>
              <a:t>pretty_format</a:t>
            </a:r>
            <a:r>
              <a:rPr lang="en" dirty="0"/>
              <a:t>('Hello World', delimiters=['&lt;== ', ' ==&gt;'])</a:t>
            </a:r>
          </a:p>
          <a:p>
            <a:r>
              <a:rPr lang="en" dirty="0"/>
              <a:t>print(s)</a:t>
            </a:r>
          </a:p>
          <a:p>
            <a:r>
              <a:rPr lang="en" dirty="0"/>
              <a:t>print(</a:t>
            </a:r>
            <a:r>
              <a:rPr lang="en" dirty="0" err="1"/>
              <a:t>f'Length</a:t>
            </a:r>
            <a:r>
              <a:rPr lang="en" dirty="0"/>
              <a:t> of s: {l}')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&lt;== Hello World ==&gt;</a:t>
            </a:r>
          </a:p>
          <a:p>
            <a:r>
              <a:rPr lang="en" dirty="0"/>
              <a:t>Length of s: 19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sensible default values for arguments in function declaration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005B67-F50A-1B47-9CF9-E7129CEA0195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598269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rot(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dirty="0"/>
              <a:t>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19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Make function calls easier to read in the most common case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rot(plaintext_0)</a:t>
            </a:r>
            <a:endParaRPr lang="en" dirty="0"/>
          </a:p>
          <a:p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4A6BD5-823A-154A-830A-BB5E9FB0497B}"/>
              </a:ext>
            </a:extLst>
          </p:cNvPr>
          <p:cNvSpPr>
            <a:spLocks noGrp="1"/>
          </p:cNvSpPr>
          <p:nvPr/>
        </p:nvSpPr>
        <p:spPr>
          <a:xfrm>
            <a:off x="2209799" y="2300219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r>
              <a:rPr lang="fr-FR" dirty="0"/>
              <a:t>'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96169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Extend function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changing every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callpoint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799" y="3554830"/>
            <a:ext cx="9128763" cy="21468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print_it</a:t>
            </a:r>
            <a:r>
              <a:rPr lang="fr-FR" dirty="0"/>
              <a:t>=False):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if </a:t>
            </a:r>
            <a:r>
              <a:rPr lang="en-US" dirty="0" err="1"/>
              <a:t>print_it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output_text</a:t>
            </a:r>
            <a:r>
              <a:rPr lang="en-US" dirty="0"/>
              <a:t>)</a:t>
            </a:r>
          </a:p>
          <a:p>
            <a:r>
              <a:rPr lang="en-US" dirty="0"/>
              <a:t>    return </a:t>
            </a:r>
            <a:r>
              <a:rPr lang="en-US" dirty="0" err="1"/>
              <a:t>output_text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ciphertext_0 = rot(plaintext_0, </a:t>
            </a:r>
            <a:r>
              <a:rPr lang="en-US" dirty="0" err="1"/>
              <a:t>print_it</a:t>
            </a:r>
            <a:r>
              <a:rPr lang="en-US" dirty="0"/>
              <a:t>=True)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F7825AC-7AE7-7F4A-8E03-B0DA9319FA03}"/>
              </a:ext>
            </a:extLst>
          </p:cNvPr>
          <p:cNvSpPr>
            <a:spLocks noGrp="1"/>
          </p:cNvSpPr>
          <p:nvPr/>
        </p:nvSpPr>
        <p:spPr>
          <a:xfrm>
            <a:off x="2209799" y="5822622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functions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value from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default arguments to simplify function calls in the most current cases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takes a variable number of arguments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1080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('Hello')</a:t>
            </a:r>
          </a:p>
          <a:p>
            <a:r>
              <a:rPr lang="fr-FR" dirty="0" err="1"/>
              <a:t>print</a:t>
            </a:r>
            <a:r>
              <a:rPr lang="fr-FR" dirty="0"/>
              <a:t>('Hello', 1, 'World!', [0, 1, 2])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667000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denote a variable number of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arguments (no keywords)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4572892"/>
            <a:ext cx="9128763" cy="8373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multiple_sqrt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):</a:t>
            </a:r>
          </a:p>
          <a:p>
            <a:r>
              <a:rPr lang="en" dirty="0"/>
              <a:t>    return [</a:t>
            </a:r>
            <a:r>
              <a:rPr lang="en" dirty="0" err="1"/>
              <a:t>math.sqrt</a:t>
            </a:r>
            <a:r>
              <a:rPr lang="en" dirty="0"/>
              <a:t>(n) for n in </a:t>
            </a:r>
            <a:r>
              <a:rPr lang="en" dirty="0" err="1"/>
              <a:t>args</a:t>
            </a:r>
            <a:r>
              <a:rPr lang="en" dirty="0"/>
              <a:t>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800" y="5486400"/>
            <a:ext cx="9128763" cy="83730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multiple_sqrt</a:t>
            </a:r>
            <a:r>
              <a:rPr lang="fr-FR" dirty="0"/>
              <a:t>([0, 1, 4, 9, 16])</a:t>
            </a:r>
          </a:p>
          <a:p>
            <a:r>
              <a:rPr lang="fr-FR" dirty="0"/>
              <a:t>[0.0, 1.0, 2.0, 3.0, 4.0]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keyword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 variable keyword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11412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print_items_with_title</a:t>
            </a:r>
            <a:r>
              <a:rPr lang="en" dirty="0"/>
              <a:t>(**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for k, v in </a:t>
            </a:r>
            <a:r>
              <a:rPr lang="en" dirty="0" err="1"/>
              <a:t>kwargs.items</a:t>
            </a:r>
            <a:r>
              <a:rPr lang="en" dirty="0"/>
              <a:t>():</a:t>
            </a:r>
          </a:p>
          <a:p>
            <a:r>
              <a:rPr lang="en" dirty="0"/>
              <a:t>        print(f'{</a:t>
            </a:r>
            <a:r>
              <a:rPr lang="en" dirty="0" err="1"/>
              <a:t>k.title</a:t>
            </a:r>
            <a:r>
              <a:rPr lang="en" dirty="0"/>
              <a:t>()}: {v}')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799" y="4040384"/>
            <a:ext cx="9128763" cy="136981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print_items_with_title</a:t>
            </a:r>
            <a:r>
              <a:rPr lang="fr-FR" dirty="0"/>
              <a:t>(</a:t>
            </a:r>
            <a:r>
              <a:rPr lang="fr-FR" dirty="0" err="1"/>
              <a:t>greeting</a:t>
            </a:r>
            <a:r>
              <a:rPr lang="fr-FR" dirty="0"/>
              <a:t>='Hello World!', count=12, r=None)</a:t>
            </a:r>
          </a:p>
          <a:p>
            <a:r>
              <a:rPr lang="fr-FR" dirty="0" err="1"/>
              <a:t>Greeting</a:t>
            </a:r>
            <a:r>
              <a:rPr lang="fr-FR" dirty="0"/>
              <a:t>: Hello World!</a:t>
            </a:r>
          </a:p>
          <a:p>
            <a:r>
              <a:rPr lang="fr-FR" dirty="0"/>
              <a:t>Count: 12</a:t>
            </a:r>
          </a:p>
          <a:p>
            <a:r>
              <a:rPr lang="fr-FR" dirty="0"/>
              <a:t>R: None</a:t>
            </a:r>
          </a:p>
        </p:txBody>
      </p:sp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mix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the same function declaration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3FEF91-FA0F-5C45-AAC2-04F5D6D57AA3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8364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func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, 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i="1" dirty="0"/>
              <a:t># Do stuff with </a:t>
            </a:r>
            <a:r>
              <a:rPr lang="en" i="1" dirty="0" err="1"/>
              <a:t>args</a:t>
            </a:r>
            <a:r>
              <a:rPr lang="en" i="1" dirty="0"/>
              <a:t> and </a:t>
            </a:r>
            <a:r>
              <a:rPr lang="en" i="1" dirty="0" err="1"/>
              <a:t>kwargs</a:t>
            </a:r>
            <a:endParaRPr lang="en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1B69CCA-0EAD-8848-A6C3-4D48F02A7DFF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positional arguments must always come before keyword arguments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07D357-7901-2C4E-AECC-286879F21818}"/>
              </a:ext>
            </a:extLst>
          </p:cNvPr>
          <p:cNvSpPr>
            <a:spLocks noGrp="1"/>
          </p:cNvSpPr>
          <p:nvPr/>
        </p:nvSpPr>
        <p:spPr>
          <a:xfrm>
            <a:off x="2209800" y="4951291"/>
            <a:ext cx="9128763" cy="54852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func</a:t>
            </a:r>
            <a:r>
              <a:rPr lang="en" dirty="0"/>
              <a:t>(0, 1, 2, hello='world')</a:t>
            </a:r>
          </a:p>
        </p:txBody>
      </p:sp>
    </p:spTree>
    <p:extLst>
      <p:ext uri="{BB962C8B-B14F-4D97-AF65-F5344CB8AC3E}">
        <p14:creationId xmlns:p14="http://schemas.microsoft.com/office/powerpoint/2010/main" val="2612801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to arguments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8298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rot_args</a:t>
            </a:r>
            <a:r>
              <a:rPr lang="en" dirty="0"/>
              <a:t> = ['Hello World', 1, True]</a:t>
            </a:r>
          </a:p>
          <a:p>
            <a:r>
              <a:rPr lang="en" dirty="0"/>
              <a:t>rot(*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903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arguments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48E9D2-78E0-6E43-B6D3-CFD0921531AF}"/>
              </a:ext>
            </a:extLst>
          </p:cNvPr>
          <p:cNvSpPr>
            <a:spLocks noGrp="1"/>
          </p:cNvSpPr>
          <p:nvPr/>
        </p:nvSpPr>
        <p:spPr>
          <a:xfrm>
            <a:off x="2209799" y="4114801"/>
            <a:ext cx="9288781" cy="8381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rot_args</a:t>
            </a:r>
            <a:r>
              <a:rPr lang="fr-FR" dirty="0"/>
              <a:t> = {'</a:t>
            </a:r>
            <a:r>
              <a:rPr lang="fr-FR" dirty="0" err="1"/>
              <a:t>encrypt</a:t>
            </a:r>
            <a:r>
              <a:rPr lang="fr-FR" dirty="0"/>
              <a:t>': False, 'key': 1, '</a:t>
            </a:r>
            <a:r>
              <a:rPr lang="fr-FR" dirty="0" err="1"/>
              <a:t>input_text</a:t>
            </a:r>
            <a:r>
              <a:rPr lang="fr-FR" dirty="0"/>
              <a:t>': 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'}</a:t>
            </a:r>
          </a:p>
          <a:p>
            <a:r>
              <a:rPr lang="en" dirty="0"/>
              <a:t>rot(**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6C2A609-FD3E-4442-BA18-8A9DB554D5C4}"/>
              </a:ext>
            </a:extLst>
          </p:cNvPr>
          <p:cNvSpPr>
            <a:spLocks noGrp="1"/>
          </p:cNvSpPr>
          <p:nvPr/>
        </p:nvSpPr>
        <p:spPr>
          <a:xfrm>
            <a:off x="2209798" y="50001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'hello world'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3CF5D8A-9013-9E49-86AF-5581F1EE776C}"/>
              </a:ext>
            </a:extLst>
          </p:cNvPr>
          <p:cNvSpPr txBox="1">
            <a:spLocks/>
          </p:cNvSpPr>
          <p:nvPr/>
        </p:nvSpPr>
        <p:spPr>
          <a:xfrm>
            <a:off x="530468" y="3573055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created inside a function body only exist inside the function (while it is running)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21612"/>
            <a:ext cx="9288781" cy="24425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coin_toss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rnd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()</a:t>
            </a:r>
          </a:p>
          <a:p>
            <a:r>
              <a:rPr lang="fr-FR" dirty="0"/>
              <a:t>    if </a:t>
            </a:r>
            <a:r>
              <a:rPr lang="fr-FR" dirty="0" err="1"/>
              <a:t>rnd</a:t>
            </a:r>
            <a:r>
              <a:rPr lang="fr-FR" dirty="0"/>
              <a:t> &lt; 0.5:</a:t>
            </a:r>
          </a:p>
          <a:p>
            <a:r>
              <a:rPr lang="fr-FR" dirty="0"/>
              <a:t>        return 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  <a:p>
            <a:r>
              <a:rPr lang="fr-FR" dirty="0"/>
              <a:t>    </a:t>
            </a: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    return '</a:t>
            </a:r>
            <a:r>
              <a:rPr lang="fr-FR" dirty="0" err="1"/>
              <a:t>Tails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coin_toss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655640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E1C963-A6A8-DC4B-8A20-54AFB54F7194}"/>
              </a:ext>
            </a:extLst>
          </p:cNvPr>
          <p:cNvSpPr>
            <a:spLocks noGrp="1"/>
          </p:cNvSpPr>
          <p:nvPr/>
        </p:nvSpPr>
        <p:spPr>
          <a:xfrm>
            <a:off x="2206867" y="5278484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rnd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AE343B-B25E-5748-A1E3-EF9F6122043B}"/>
              </a:ext>
            </a:extLst>
          </p:cNvPr>
          <p:cNvSpPr>
            <a:spLocks noGrp="1"/>
          </p:cNvSpPr>
          <p:nvPr/>
        </p:nvSpPr>
        <p:spPr>
          <a:xfrm>
            <a:off x="2206867" y="5901327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rnd</a:t>
            </a:r>
            <a:r>
              <a:rPr lang="en" dirty="0"/>
              <a:t>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21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local to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18876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text.upper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38882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60FC6A-B7F1-6D46-9A29-7D1C9FC612A3}"/>
              </a:ext>
            </a:extLst>
          </p:cNvPr>
          <p:cNvSpPr txBox="1">
            <a:spLocks/>
          </p:cNvSpPr>
          <p:nvPr/>
        </p:nvSpPr>
        <p:spPr>
          <a:xfrm>
            <a:off x="690484" y="5697841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👀Note that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not modified by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text.upper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00F552-4905-EC4E-A293-A9AF116CA2FE}"/>
              </a:ext>
            </a:extLst>
          </p:cNvPr>
          <p:cNvSpPr>
            <a:spLocks noGrp="1"/>
          </p:cNvSpPr>
          <p:nvPr/>
        </p:nvSpPr>
        <p:spPr>
          <a:xfrm>
            <a:off x="2206866" y="4491450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883D1C-A5A8-E74F-927D-696526D30276}"/>
              </a:ext>
            </a:extLst>
          </p:cNvPr>
          <p:cNvSpPr>
            <a:spLocks noGrp="1"/>
          </p:cNvSpPr>
          <p:nvPr/>
        </p:nvSpPr>
        <p:spPr>
          <a:xfrm>
            <a:off x="2210361" y="5090326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9338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869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outside the function can be referenced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924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93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08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107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...But not reassigned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162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168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UnboundLocalError</a:t>
            </a:r>
            <a:r>
              <a:rPr lang="en" dirty="0"/>
              <a:t>: local variable 's' referenced before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3968305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HELLO!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7" y="1753914"/>
            <a:ext cx="9288781" cy="2147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global s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20154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global to assign to a variable outside the function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EBF24C-E335-194F-BAF8-B8F99D971305}"/>
              </a:ext>
            </a:extLst>
          </p:cNvPr>
          <p:cNvSpPr>
            <a:spLocks noGrp="1"/>
          </p:cNvSpPr>
          <p:nvPr/>
        </p:nvSpPr>
        <p:spPr>
          <a:xfrm>
            <a:off x="2267176" y="5717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</a:t>
            </a:r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E233A7-A4E8-CE40-B9C0-BA5260921CEE}"/>
              </a:ext>
            </a:extLst>
          </p:cNvPr>
          <p:cNvSpPr>
            <a:spLocks noGrp="1"/>
          </p:cNvSpPr>
          <p:nvPr/>
        </p:nvSpPr>
        <p:spPr>
          <a:xfrm>
            <a:off x="2267175" y="5118863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9601037-2B99-4142-95A2-DA4037A64DF9}"/>
              </a:ext>
            </a:extLst>
          </p:cNvPr>
          <p:cNvSpPr txBox="1">
            <a:spLocks/>
          </p:cNvSpPr>
          <p:nvPr/>
        </p:nvSpPr>
        <p:spPr>
          <a:xfrm>
            <a:off x="750793" y="4566498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But watch out for side-effects!</a:t>
            </a:r>
          </a:p>
        </p:txBody>
      </p:sp>
    </p:spTree>
    <p:extLst>
      <p:ext uri="{BB962C8B-B14F-4D97-AF65-F5344CB8AC3E}">
        <p14:creationId xmlns:p14="http://schemas.microsoft.com/office/powerpoint/2010/main" val="288055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5107514"/>
            <a:ext cx="9288781" cy="1371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  <a:p>
            <a:r>
              <a:rPr lang="fr-FR" dirty="0"/>
              <a:t>[0, 1, 1, 2, 3]</a:t>
            </a:r>
          </a:p>
          <a:p>
            <a:endParaRPr lang="fr-FR" dirty="0"/>
          </a:p>
          <a:p>
            <a:r>
              <a:rPr lang="fr-FR" dirty="0"/>
              <a:t>[0, 1, 1, 2, 3]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6" y="2298957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add_a_fib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fibs.append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 + </a:t>
            </a:r>
            <a:r>
              <a:rPr lang="fr-FR" dirty="0" err="1"/>
              <a:t>fibs</a:t>
            </a:r>
            <a:r>
              <a:rPr lang="fr-FR" dirty="0"/>
              <a:t>[-2])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[-1])</a:t>
            </a:r>
          </a:p>
          <a:p>
            <a:r>
              <a:rPr lang="fr-FR" dirty="0"/>
              <a:t>    return </a:t>
            </a:r>
            <a:r>
              <a:rPr lang="fr-FR" dirty="0" err="1"/>
              <a:t>fibs</a:t>
            </a:r>
            <a:endParaRPr lang="fr-FR" dirty="0"/>
          </a:p>
          <a:p>
            <a:endParaRPr lang="fr-FR" dirty="0"/>
          </a:p>
          <a:p>
            <a:r>
              <a:rPr lang="fr-FR" dirty="0"/>
              <a:t>f = [0, 1, 1, 2]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add_a_fib</a:t>
            </a:r>
            <a:r>
              <a:rPr lang="fr-FR" dirty="0"/>
              <a:t>(f))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(f)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143000"/>
            <a:ext cx="10805163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names are local, but their content is the same object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</a:t>
            </a:r>
          </a:p>
        </p:txBody>
      </p:sp>
    </p:spTree>
    <p:extLst>
      <p:ext uri="{BB962C8B-B14F-4D97-AF65-F5344CB8AC3E}">
        <p14:creationId xmlns:p14="http://schemas.microsoft.com/office/powerpoint/2010/main" val="825011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Functions defined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are just like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447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type(</a:t>
            </a:r>
            <a:r>
              <a:rPr lang="fr-FR" dirty="0" err="1"/>
              <a:t>say_hello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196662" y="48370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 = </a:t>
            </a:r>
            <a:r>
              <a:rPr lang="fr-FR" dirty="0" err="1"/>
              <a:t>say_hello</a:t>
            </a:r>
            <a:endParaRPr lang="fr-FR" dirty="0"/>
          </a:p>
          <a:p>
            <a:r>
              <a:rPr lang="fr-FR" dirty="0"/>
              <a:t>f()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17419" y="5830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418288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assigned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deleted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1009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say_hello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say_hello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6662" y="3198143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say_hello</a:t>
            </a:r>
            <a:r>
              <a:rPr lang="en" dirty="0"/>
              <a:t>' is not defined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206909" y="46084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</a:t>
            </a:r>
            <a:r>
              <a:rPr lang="fr-FR" dirty="0" err="1"/>
              <a:t>obj</a:t>
            </a:r>
            <a:r>
              <a:rPr lang="fr-FR" dirty="0"/>
              <a:t>': 12, 'fun': f}</a:t>
            </a:r>
          </a:p>
          <a:p>
            <a:r>
              <a:rPr lang="fr-FR" dirty="0" err="1"/>
              <a:t>print</a:t>
            </a:r>
            <a:r>
              <a:rPr lang="fr-FR" dirty="0"/>
              <a:t>(d)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06908" y="556921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</a:t>
            </a:r>
            <a:r>
              <a:rPr lang="en" dirty="0" err="1"/>
              <a:t>obj</a:t>
            </a:r>
            <a:r>
              <a:rPr lang="en" dirty="0"/>
              <a:t>': 12, 'fun': &lt;function </a:t>
            </a:r>
            <a:r>
              <a:rPr lang="en" dirty="0" err="1"/>
              <a:t>say_hello</a:t>
            </a:r>
            <a:r>
              <a:rPr lang="en" dirty="0"/>
              <a:t> at 0x11016bd40&gt;}</a:t>
            </a:r>
            <a:endParaRPr lang="fr-FR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3933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added to a container</a:t>
            </a:r>
          </a:p>
        </p:txBody>
      </p:sp>
    </p:spTree>
    <p:extLst>
      <p:ext uri="{BB962C8B-B14F-4D97-AF65-F5344CB8AC3E}">
        <p14:creationId xmlns:p14="http://schemas.microsoft.com/office/powerpoint/2010/main" val="2237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functions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Call a function and use the result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Know the </a:t>
            </a:r>
            <a:r>
              <a:rPr lang="en" dirty="0" err="1"/>
              <a:t>arcanes</a:t>
            </a:r>
            <a:r>
              <a:rPr lang="en" dirty="0"/>
              <a:t> of argument passing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scope of variables in functions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Quickly build anonymous functions using lambda expressions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basics of functional programming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Write generator functions to use in your own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dirty="0"/>
              <a:t> iterations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errors in your own code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passed as an argument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_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fn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do_n_times</a:t>
            </a:r>
            <a:r>
              <a:rPr lang="fr-FR" dirty="0"/>
              <a:t>(f, 3)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3781430"/>
            <a:ext cx="9288781" cy="10546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498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Lambda expressions create anonymous functions from an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15055" y="2560941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do_range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i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(i))</a:t>
            </a:r>
          </a:p>
          <a:p>
            <a:endParaRPr lang="fr-FR" dirty="0"/>
          </a:p>
          <a:p>
            <a:r>
              <a:rPr lang="fr-FR" dirty="0" err="1"/>
              <a:t>do_range</a:t>
            </a:r>
            <a:r>
              <a:rPr lang="fr-FR" dirty="0"/>
              <a:t>(lambda x: x*x, 5)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4387167"/>
            <a:ext cx="9288781" cy="1676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4</a:t>
            </a:r>
          </a:p>
          <a:p>
            <a:r>
              <a:rPr lang="fr-FR" dirty="0"/>
              <a:t>9</a:t>
            </a:r>
          </a:p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788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5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iterate a sequence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in reverse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556195"/>
            <a:ext cx="9288781" cy="8588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p in </a:t>
            </a:r>
            <a:r>
              <a:rPr lang="fr-FR" dirty="0" err="1"/>
              <a:t>reversed</a:t>
            </a:r>
            <a:r>
              <a:rPr lang="fr-FR" dirty="0"/>
              <a:t>([2, 3, 5, 7, 11, 13]):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(p,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48790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13 11 7 5 3 2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A7867AB-FB7C-F445-BCEB-87ACAD66F7C9}"/>
              </a:ext>
            </a:extLst>
          </p:cNvPr>
          <p:cNvSpPr txBox="1">
            <a:spLocks/>
          </p:cNvSpPr>
          <p:nvPr/>
        </p:nvSpPr>
        <p:spPr>
          <a:xfrm>
            <a:off x="693418" y="309754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returns a list sorted from the items in an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663139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29824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B97C440-E661-F14A-A9F4-7A89062BC647}"/>
              </a:ext>
            </a:extLst>
          </p:cNvPr>
          <p:cNvSpPr>
            <a:spLocks noGrp="1"/>
          </p:cNvSpPr>
          <p:nvPr/>
        </p:nvSpPr>
        <p:spPr>
          <a:xfrm>
            <a:off x="2212731" y="4992087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7], reverse=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6CA1F04-B439-0D4F-9A89-3971991C064D}"/>
              </a:ext>
            </a:extLst>
          </p:cNvPr>
          <p:cNvSpPr>
            <a:spLocks noGrp="1"/>
          </p:cNvSpPr>
          <p:nvPr/>
        </p:nvSpPr>
        <p:spPr>
          <a:xfrm>
            <a:off x="2212731" y="56271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8, 7, 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37197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has methods to sort or reverse in place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37567"/>
            <a:ext cx="9288781" cy="106933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[1, 6, 3, 9, 7]</a:t>
            </a:r>
          </a:p>
          <a:p>
            <a:r>
              <a:rPr lang="fr-FR" dirty="0" err="1"/>
              <a:t>l.sort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3079795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3, 6, 7, 9]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800890"/>
            <a:ext cx="9288781" cy="80583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l.reverse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6796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7, 6, 3, 1]</a:t>
            </a:r>
          </a:p>
        </p:txBody>
      </p:sp>
    </p:spTree>
    <p:extLst>
      <p:ext uri="{BB962C8B-B14F-4D97-AF65-F5344CB8AC3E}">
        <p14:creationId xmlns:p14="http://schemas.microsoft.com/office/powerpoint/2010/main" val="19723070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15623</TotalTime>
  <Words>6161</Words>
  <Application>Microsoft Macintosh PowerPoint</Application>
  <PresentationFormat>Widescreen</PresentationFormat>
  <Paragraphs>1207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But first...</vt:lpstr>
      <vt:lpstr>But first...</vt:lpstr>
      <vt:lpstr>PowerPoint Presentation</vt:lpstr>
      <vt:lpstr>ROT encryption-decryption</vt:lpstr>
      <vt:lpstr>ROT encryption-decryption</vt:lpstr>
      <vt:lpstr>ROT encryption-decryption</vt:lpstr>
      <vt:lpstr>ROT encryption-decryption</vt:lpstr>
      <vt:lpstr>Defining a function</vt:lpstr>
      <vt:lpstr>ROT encryption-decryption</vt:lpstr>
      <vt:lpstr>Anatomy of a function declaration</vt:lpstr>
      <vt:lpstr>Anatomy of a function declaration</vt:lpstr>
      <vt:lpstr>Anatomy of a function declaration</vt:lpstr>
      <vt:lpstr>Anatomy of a function declaration</vt:lpstr>
      <vt:lpstr>Anatomy of a function declaration</vt:lpstr>
      <vt:lpstr>Calling a function</vt:lpstr>
      <vt:lpstr>Let’s write some code!</vt:lpstr>
      <vt:lpstr>Conceptual view of a function</vt:lpstr>
      <vt:lpstr>Conceptual view of a function</vt:lpstr>
      <vt:lpstr>Functions return a value</vt:lpstr>
      <vt:lpstr>Functions return a value</vt:lpstr>
      <vt:lpstr>Functions return a value</vt:lpstr>
      <vt:lpstr>Functions return a value</vt:lpstr>
      <vt:lpstr>Conceptual view of a function</vt:lpstr>
      <vt:lpstr>Let’s write some code!</vt:lpstr>
      <vt:lpstr>Default arguments</vt:lpstr>
      <vt:lpstr>Default arguments</vt:lpstr>
      <vt:lpstr>Workout Time!</vt:lpstr>
      <vt:lpstr>Chapter Summary</vt:lpstr>
      <vt:lpstr>PowerPoint Presentation</vt:lpstr>
      <vt:lpstr>Variable arguments</vt:lpstr>
      <vt:lpstr>Variable keyword arguments</vt:lpstr>
      <vt:lpstr>Variable arguments</vt:lpstr>
      <vt:lpstr>Unpacking a sequence to arguments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Conceptual view of a function</vt:lpstr>
      <vt:lpstr>Let’s write some code!</vt:lpstr>
      <vt:lpstr>Functional programming primer</vt:lpstr>
      <vt:lpstr>Functional programming primer</vt:lpstr>
      <vt:lpstr>Functional programming primer</vt:lpstr>
      <vt:lpstr>Functional programming primer</vt:lpstr>
      <vt:lpstr>Let’s write some code!</vt:lpstr>
      <vt:lpstr>Workout Time!</vt:lpstr>
      <vt:lpstr>Chapter Summary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332</cp:revision>
  <cp:lastPrinted>2020-04-20T16:14:50Z</cp:lastPrinted>
  <dcterms:created xsi:type="dcterms:W3CDTF">2018-09-25T13:49:43Z</dcterms:created>
  <dcterms:modified xsi:type="dcterms:W3CDTF">2020-04-20T18:27:12Z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