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media/image9.jpg" ContentType="image/jpeg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media/image10.jpg" ContentType="image/jpeg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media/image13.jpg" ContentType="image/jpeg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540" r:id="rId2"/>
    <p:sldId id="571" r:id="rId3"/>
    <p:sldId id="265" r:id="rId4"/>
    <p:sldId id="579" r:id="rId5"/>
    <p:sldId id="259" r:id="rId6"/>
    <p:sldId id="260" r:id="rId7"/>
    <p:sldId id="541" r:id="rId8"/>
    <p:sldId id="724" r:id="rId9"/>
    <p:sldId id="570" r:id="rId10"/>
    <p:sldId id="618" r:id="rId11"/>
    <p:sldId id="664" r:id="rId12"/>
    <p:sldId id="665" r:id="rId13"/>
    <p:sldId id="667" r:id="rId14"/>
    <p:sldId id="668" r:id="rId15"/>
    <p:sldId id="669" r:id="rId16"/>
    <p:sldId id="671" r:id="rId17"/>
    <p:sldId id="672" r:id="rId18"/>
    <p:sldId id="673" r:id="rId19"/>
    <p:sldId id="674" r:id="rId20"/>
    <p:sldId id="675" r:id="rId21"/>
    <p:sldId id="676" r:id="rId22"/>
    <p:sldId id="670" r:id="rId23"/>
    <p:sldId id="619" r:id="rId24"/>
    <p:sldId id="677" r:id="rId25"/>
    <p:sldId id="678" r:id="rId26"/>
    <p:sldId id="679" r:id="rId27"/>
    <p:sldId id="680" r:id="rId28"/>
    <p:sldId id="681" r:id="rId29"/>
    <p:sldId id="682" r:id="rId30"/>
    <p:sldId id="545" r:id="rId31"/>
    <p:sldId id="620" r:id="rId32"/>
    <p:sldId id="683" r:id="rId33"/>
    <p:sldId id="687" r:id="rId34"/>
    <p:sldId id="723" r:id="rId35"/>
    <p:sldId id="714" r:id="rId36"/>
    <p:sldId id="684" r:id="rId37"/>
    <p:sldId id="685" r:id="rId38"/>
    <p:sldId id="686" r:id="rId39"/>
    <p:sldId id="621" r:id="rId40"/>
    <p:sldId id="549" r:id="rId41"/>
    <p:sldId id="688" r:id="rId42"/>
    <p:sldId id="689" r:id="rId43"/>
    <p:sldId id="690" r:id="rId44"/>
    <p:sldId id="691" r:id="rId45"/>
    <p:sldId id="692" r:id="rId46"/>
    <p:sldId id="693" r:id="rId47"/>
    <p:sldId id="694" r:id="rId48"/>
    <p:sldId id="629" r:id="rId49"/>
    <p:sldId id="695" r:id="rId50"/>
    <p:sldId id="696" r:id="rId51"/>
    <p:sldId id="699" r:id="rId52"/>
    <p:sldId id="698" r:id="rId53"/>
    <p:sldId id="697" r:id="rId54"/>
    <p:sldId id="722" r:id="rId55"/>
    <p:sldId id="716" r:id="rId56"/>
    <p:sldId id="630" r:id="rId57"/>
    <p:sldId id="700" r:id="rId58"/>
    <p:sldId id="631" r:id="rId59"/>
    <p:sldId id="701" r:id="rId60"/>
    <p:sldId id="702" r:id="rId61"/>
    <p:sldId id="703" r:id="rId62"/>
    <p:sldId id="704" r:id="rId63"/>
    <p:sldId id="705" r:id="rId64"/>
    <p:sldId id="706" r:id="rId65"/>
    <p:sldId id="707" r:id="rId66"/>
    <p:sldId id="708" r:id="rId67"/>
    <p:sldId id="710" r:id="rId68"/>
    <p:sldId id="711" r:id="rId69"/>
    <p:sldId id="712" r:id="rId70"/>
    <p:sldId id="713" r:id="rId71"/>
    <p:sldId id="719" r:id="rId72"/>
    <p:sldId id="718" r:id="rId73"/>
    <p:sldId id="721" r:id="rId74"/>
    <p:sldId id="720" r:id="rId75"/>
    <p:sldId id="562" r:id="rId76"/>
    <p:sldId id="603" r:id="rId77"/>
    <p:sldId id="568" r:id="rId78"/>
    <p:sldId id="569" r:id="rId79"/>
    <p:sldId id="566" r:id="rId80"/>
    <p:sldId id="539" r:id="rId81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2EE"/>
    <a:srgbClr val="FF5059"/>
    <a:srgbClr val="FFB2B6"/>
    <a:srgbClr val="F1ED86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0"/>
    <p:restoredTop sz="89680"/>
  </p:normalViewPr>
  <p:slideViewPr>
    <p:cSldViewPr>
      <p:cViewPr varScale="1">
        <p:scale>
          <a:sx n="152" d="100"/>
          <a:sy n="152" d="100"/>
        </p:scale>
        <p:origin x="24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21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22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941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4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41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77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713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728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22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38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181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31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319189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158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249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761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006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494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1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15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343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472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1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92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9569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255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75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495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27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9137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888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373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7977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263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4119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4414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9307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0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1084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835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166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7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1207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8005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7793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0761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8148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47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3171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3138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8641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8427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4400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0074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9439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3618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8819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97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703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6076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8302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0913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9175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21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295400"/>
            <a:ext cx="9288781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plaintext</a:t>
            </a:r>
            <a:r>
              <a:rPr lang="fr-FR" dirty="0"/>
              <a:t> = '</a:t>
            </a:r>
            <a:r>
              <a:rPr lang="fr-FR" dirty="0" err="1"/>
              <a:t>Meet</a:t>
            </a:r>
            <a:r>
              <a:rPr lang="fr-FR" dirty="0"/>
              <a:t> me in the </a:t>
            </a:r>
            <a:r>
              <a:rPr lang="fr-FR" dirty="0" err="1"/>
              <a:t>park</a:t>
            </a:r>
            <a:r>
              <a:rPr lang="fr-FR" dirty="0"/>
              <a:t> at </a:t>
            </a:r>
            <a:r>
              <a:rPr lang="fr-FR" dirty="0" err="1"/>
              <a:t>midnight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 err="1"/>
              <a:t>ciphertext</a:t>
            </a:r>
            <a:r>
              <a:rPr lang="fr-FR" dirty="0"/>
              <a:t> = ''</a:t>
            </a:r>
          </a:p>
          <a:p>
            <a:r>
              <a:rPr lang="fr-FR" dirty="0" err="1"/>
              <a:t>plaintext</a:t>
            </a:r>
            <a:r>
              <a:rPr lang="fr-FR" dirty="0"/>
              <a:t> = </a:t>
            </a:r>
            <a:r>
              <a:rPr lang="fr-FR" dirty="0" err="1"/>
              <a:t>plaintext.lower</a:t>
            </a:r>
            <a:r>
              <a:rPr lang="fr-FR" dirty="0"/>
              <a:t>()</a:t>
            </a:r>
          </a:p>
          <a:p>
            <a:r>
              <a:rPr lang="en" dirty="0"/>
              <a:t>for c in plaintext:</a:t>
            </a:r>
          </a:p>
          <a:p>
            <a:r>
              <a:rPr lang="en" dirty="0"/>
              <a:t>    if 'a' &lt;= c &lt;= 'z':</a:t>
            </a:r>
          </a:p>
          <a:p>
            <a:r>
              <a:rPr lang="en" dirty="0"/>
              <a:t>        ciphertext += </a:t>
            </a:r>
            <a:r>
              <a:rPr lang="en" dirty="0" err="1"/>
              <a:t>chr</a:t>
            </a:r>
            <a:r>
              <a:rPr lang="en" dirty="0"/>
              <a:t>(((</a:t>
            </a:r>
            <a:r>
              <a:rPr lang="en" dirty="0" err="1"/>
              <a:t>ord</a:t>
            </a:r>
            <a:r>
              <a:rPr lang="en" dirty="0"/>
              <a:t>(c) - </a:t>
            </a:r>
            <a:r>
              <a:rPr lang="en" dirty="0" err="1"/>
              <a:t>ord</a:t>
            </a:r>
            <a:r>
              <a:rPr lang="en" dirty="0"/>
              <a:t>('a') + 13) % 26) + </a:t>
            </a:r>
            <a:r>
              <a:rPr lang="en" dirty="0" err="1"/>
              <a:t>ord</a:t>
            </a:r>
            <a:r>
              <a:rPr lang="en" dirty="0"/>
              <a:t>('a'))</a:t>
            </a:r>
          </a:p>
          <a:p>
            <a:r>
              <a:rPr lang="en" dirty="0"/>
              <a:t>    else:</a:t>
            </a:r>
          </a:p>
          <a:p>
            <a:r>
              <a:rPr lang="en" dirty="0"/>
              <a:t>        ciphertext += c</a:t>
            </a:r>
          </a:p>
          <a:p>
            <a:endParaRPr lang="en" dirty="0"/>
          </a:p>
          <a:p>
            <a:r>
              <a:rPr lang="en" dirty="0"/>
              <a:t>print(ciphertext)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22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90600"/>
            <a:ext cx="9288781" cy="54885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plaintext_0 = '</a:t>
            </a:r>
            <a:r>
              <a:rPr lang="fr-FR" sz="1400" dirty="0" err="1"/>
              <a:t>Meet</a:t>
            </a:r>
            <a:r>
              <a:rPr lang="fr-FR" sz="1400" dirty="0"/>
              <a:t> me in the </a:t>
            </a:r>
            <a:r>
              <a:rPr lang="fr-FR" sz="1400" dirty="0" err="1"/>
              <a:t>park</a:t>
            </a:r>
            <a:r>
              <a:rPr lang="fr-FR" sz="1400" dirty="0"/>
              <a:t> at </a:t>
            </a:r>
            <a:r>
              <a:rPr lang="fr-FR" sz="1400" dirty="0" err="1"/>
              <a:t>midnight</a:t>
            </a:r>
            <a:r>
              <a:rPr lang="fr-FR" sz="1400" dirty="0"/>
              <a:t>'</a:t>
            </a:r>
          </a:p>
          <a:p>
            <a:endParaRPr lang="fr-FR" sz="1400" dirty="0"/>
          </a:p>
          <a:p>
            <a:r>
              <a:rPr lang="fr-FR" sz="1400" dirty="0"/>
              <a:t>ciphertext_0 = ''</a:t>
            </a:r>
          </a:p>
          <a:p>
            <a:r>
              <a:rPr lang="fr-FR" sz="1400" dirty="0"/>
              <a:t>plaintext_0 = plaintext_0.lower()</a:t>
            </a:r>
          </a:p>
          <a:p>
            <a:r>
              <a:rPr lang="en" sz="1400" dirty="0"/>
              <a:t>for c in plaintext_0:</a:t>
            </a:r>
          </a:p>
          <a:p>
            <a:r>
              <a:rPr lang="en" sz="1400" dirty="0"/>
              <a:t>    if 'a' &lt;= c &lt;= 'z':</a:t>
            </a:r>
          </a:p>
          <a:p>
            <a:r>
              <a:rPr lang="en" sz="1400" dirty="0"/>
              <a:t>        ciphertext_0 += </a:t>
            </a:r>
            <a:r>
              <a:rPr lang="en" sz="1400" dirty="0" err="1"/>
              <a:t>chr</a:t>
            </a:r>
            <a:r>
              <a:rPr lang="en" sz="1400" dirty="0"/>
              <a:t>(((</a:t>
            </a:r>
            <a:r>
              <a:rPr lang="en" sz="1400" dirty="0" err="1"/>
              <a:t>ord</a:t>
            </a:r>
            <a:r>
              <a:rPr lang="en" sz="1400" dirty="0"/>
              <a:t>(c) - </a:t>
            </a:r>
            <a:r>
              <a:rPr lang="en" sz="1400" dirty="0" err="1"/>
              <a:t>ord</a:t>
            </a:r>
            <a:r>
              <a:rPr lang="en" sz="1400" dirty="0"/>
              <a:t>('a') + 13) % 26) + </a:t>
            </a:r>
            <a:r>
              <a:rPr lang="en" sz="1400" dirty="0" err="1"/>
              <a:t>ord</a:t>
            </a:r>
            <a:r>
              <a:rPr lang="en" sz="1400" dirty="0"/>
              <a:t>('a'))</a:t>
            </a:r>
          </a:p>
          <a:p>
            <a:r>
              <a:rPr lang="en" sz="1400" dirty="0"/>
              <a:t>    else:</a:t>
            </a:r>
          </a:p>
          <a:p>
            <a:r>
              <a:rPr lang="en" sz="1400" dirty="0"/>
              <a:t>        ciphertext_0 += c</a:t>
            </a:r>
          </a:p>
          <a:p>
            <a:endParaRPr lang="en" sz="1400" dirty="0"/>
          </a:p>
          <a:p>
            <a:r>
              <a:rPr lang="en" sz="1400" dirty="0"/>
              <a:t>print(ciphertext_0)</a:t>
            </a:r>
          </a:p>
          <a:p>
            <a:endParaRPr lang="fr-FR" sz="1400" dirty="0"/>
          </a:p>
          <a:p>
            <a:r>
              <a:rPr lang="fr-FR" sz="1400" dirty="0"/>
              <a:t>plaintext_1 = '</a:t>
            </a:r>
            <a:r>
              <a:rPr lang="fr-FR" sz="1400" dirty="0" err="1"/>
              <a:t>Keep</a:t>
            </a:r>
            <a:r>
              <a:rPr lang="fr-FR" sz="1400" dirty="0"/>
              <a:t> a close </a:t>
            </a:r>
            <a:r>
              <a:rPr lang="fr-FR" sz="1400" dirty="0" err="1"/>
              <a:t>eye</a:t>
            </a:r>
            <a:r>
              <a:rPr lang="fr-FR" sz="1400" dirty="0"/>
              <a:t> on Manny'</a:t>
            </a:r>
          </a:p>
          <a:p>
            <a:endParaRPr lang="fr-FR" sz="1400" dirty="0"/>
          </a:p>
          <a:p>
            <a:r>
              <a:rPr lang="fr-FR" sz="1400" dirty="0"/>
              <a:t>ciphertext_1 = ''</a:t>
            </a:r>
          </a:p>
          <a:p>
            <a:r>
              <a:rPr lang="fr-FR" sz="1400" dirty="0"/>
              <a:t>plaintext_1 = plaintext_1.lower()</a:t>
            </a:r>
          </a:p>
          <a:p>
            <a:r>
              <a:rPr lang="en" sz="1400" dirty="0"/>
              <a:t>for c in plaintext_1:</a:t>
            </a:r>
          </a:p>
          <a:p>
            <a:r>
              <a:rPr lang="en" sz="1400" dirty="0"/>
              <a:t>    if 'a' &lt;= c &lt;= 'z':</a:t>
            </a:r>
          </a:p>
          <a:p>
            <a:r>
              <a:rPr lang="en" sz="1400" dirty="0"/>
              <a:t>        ciphertext_1 += </a:t>
            </a:r>
            <a:r>
              <a:rPr lang="en" sz="1400" dirty="0" err="1"/>
              <a:t>chr</a:t>
            </a:r>
            <a:r>
              <a:rPr lang="en" sz="1400" dirty="0"/>
              <a:t>(((</a:t>
            </a:r>
            <a:r>
              <a:rPr lang="en" sz="1400" dirty="0" err="1"/>
              <a:t>ord</a:t>
            </a:r>
            <a:r>
              <a:rPr lang="en" sz="1400" dirty="0"/>
              <a:t>(c) - </a:t>
            </a:r>
            <a:r>
              <a:rPr lang="en" sz="1400" dirty="0" err="1"/>
              <a:t>ord</a:t>
            </a:r>
            <a:r>
              <a:rPr lang="en" sz="1400" dirty="0"/>
              <a:t>('a') + 5) % 26) + </a:t>
            </a:r>
            <a:r>
              <a:rPr lang="en" sz="1400" dirty="0" err="1"/>
              <a:t>ord</a:t>
            </a:r>
            <a:r>
              <a:rPr lang="en" sz="1400" dirty="0"/>
              <a:t>('a'))</a:t>
            </a:r>
          </a:p>
          <a:p>
            <a:r>
              <a:rPr lang="en" sz="1400" dirty="0"/>
              <a:t>    else:</a:t>
            </a:r>
          </a:p>
          <a:p>
            <a:r>
              <a:rPr lang="en" sz="1400" dirty="0"/>
              <a:t>        ciphertext_1 += c</a:t>
            </a:r>
          </a:p>
          <a:p>
            <a:endParaRPr lang="en" sz="1400" dirty="0"/>
          </a:p>
          <a:p>
            <a:r>
              <a:rPr lang="en" sz="1400" dirty="0"/>
              <a:t>print(ciphertext_1)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3261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plaintext_0 = '</a:t>
            </a:r>
            <a:r>
              <a:rPr lang="fr-FR" sz="1000" dirty="0" err="1"/>
              <a:t>Meet</a:t>
            </a:r>
            <a:r>
              <a:rPr lang="fr-FR" sz="1000" dirty="0"/>
              <a:t> me in the </a:t>
            </a:r>
            <a:r>
              <a:rPr lang="fr-FR" sz="1000" dirty="0" err="1"/>
              <a:t>park</a:t>
            </a:r>
            <a:r>
              <a:rPr lang="fr-FR" sz="1000" dirty="0"/>
              <a:t> at </a:t>
            </a:r>
            <a:r>
              <a:rPr lang="fr-FR" sz="1000" dirty="0" err="1"/>
              <a:t>midnight</a:t>
            </a:r>
            <a:r>
              <a:rPr lang="fr-FR" sz="1000" dirty="0"/>
              <a:t>'</a:t>
            </a:r>
          </a:p>
          <a:p>
            <a:endParaRPr lang="fr-FR" sz="1000" dirty="0"/>
          </a:p>
          <a:p>
            <a:r>
              <a:rPr lang="fr-FR" sz="1000" dirty="0"/>
              <a:t>ciphertext_0 = ''</a:t>
            </a:r>
          </a:p>
          <a:p>
            <a:r>
              <a:rPr lang="fr-FR" sz="1000" dirty="0"/>
              <a:t>plaintext_0 = plaintext_0.lower()</a:t>
            </a:r>
          </a:p>
          <a:p>
            <a:r>
              <a:rPr lang="en" sz="1000" dirty="0"/>
              <a:t>for c in plaintext_0: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ciphertext_0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+ 13)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ciphertext_0 += c</a:t>
            </a:r>
          </a:p>
          <a:p>
            <a:endParaRPr lang="en" sz="1000" dirty="0"/>
          </a:p>
          <a:p>
            <a:r>
              <a:rPr lang="en" sz="1000" dirty="0"/>
              <a:t>print(ciphertext_0)</a:t>
            </a:r>
          </a:p>
          <a:p>
            <a:endParaRPr lang="fr-FR" sz="1000" dirty="0"/>
          </a:p>
          <a:p>
            <a:r>
              <a:rPr lang="fr-FR" sz="1000" dirty="0"/>
              <a:t>plaintext_1 = '</a:t>
            </a:r>
            <a:r>
              <a:rPr lang="fr-FR" sz="1000" dirty="0" err="1"/>
              <a:t>Keep</a:t>
            </a:r>
            <a:r>
              <a:rPr lang="fr-FR" sz="1000" dirty="0"/>
              <a:t> a close </a:t>
            </a:r>
            <a:r>
              <a:rPr lang="fr-FR" sz="1000" dirty="0" err="1"/>
              <a:t>eye</a:t>
            </a:r>
            <a:r>
              <a:rPr lang="fr-FR" sz="1000" dirty="0"/>
              <a:t> on Manny'</a:t>
            </a:r>
          </a:p>
          <a:p>
            <a:endParaRPr lang="fr-FR" sz="1000" dirty="0"/>
          </a:p>
          <a:p>
            <a:r>
              <a:rPr lang="fr-FR" sz="1000" dirty="0"/>
              <a:t>ciphertext_1 = ''</a:t>
            </a:r>
          </a:p>
          <a:p>
            <a:r>
              <a:rPr lang="fr-FR" sz="1000" dirty="0"/>
              <a:t>plaintext_1 = plaintext_1.lower()</a:t>
            </a:r>
          </a:p>
          <a:p>
            <a:r>
              <a:rPr lang="en" sz="1000" dirty="0"/>
              <a:t>for c in plaintext_1: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ciphertext_1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+ 5)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ciphertext_1 += c</a:t>
            </a:r>
          </a:p>
          <a:p>
            <a:endParaRPr lang="en" sz="1000" dirty="0"/>
          </a:p>
          <a:p>
            <a:r>
              <a:rPr lang="en" sz="1000" dirty="0"/>
              <a:t>print(ciphertext_1)</a:t>
            </a:r>
          </a:p>
          <a:p>
            <a:endParaRPr lang="fr-FR" sz="1000" dirty="0"/>
          </a:p>
          <a:p>
            <a:r>
              <a:rPr lang="fr-FR" sz="1000" dirty="0"/>
              <a:t>ciphertext_2 = '</a:t>
            </a:r>
            <a:r>
              <a:rPr lang="fr-FR" sz="1000" dirty="0" err="1"/>
              <a:t>we</a:t>
            </a:r>
            <a:r>
              <a:rPr lang="fr-FR" sz="1000" dirty="0"/>
              <a:t> </a:t>
            </a:r>
            <a:r>
              <a:rPr lang="fr-FR" sz="1000" dirty="0" err="1"/>
              <a:t>qmqo</a:t>
            </a:r>
            <a:r>
              <a:rPr lang="fr-FR" sz="1000" dirty="0"/>
              <a:t>! eh y </a:t>
            </a:r>
            <a:r>
              <a:rPr lang="fr-FR" sz="1000" dirty="0" err="1"/>
              <a:t>mybb</a:t>
            </a:r>
            <a:r>
              <a:rPr lang="fr-FR" sz="1000" dirty="0"/>
              <a:t> </a:t>
            </a:r>
            <a:r>
              <a:rPr lang="fr-FR" sz="1000" dirty="0" err="1"/>
              <a:t>jqkdj</a:t>
            </a:r>
            <a:r>
              <a:rPr lang="fr-FR" sz="1000" dirty="0"/>
              <a:t> </a:t>
            </a:r>
            <a:r>
              <a:rPr lang="fr-FR" sz="1000" dirty="0" err="1"/>
              <a:t>oek</a:t>
            </a:r>
            <a:r>
              <a:rPr lang="fr-FR" sz="1000" dirty="0"/>
              <a:t> q </a:t>
            </a:r>
            <a:r>
              <a:rPr lang="fr-FR" sz="1000" dirty="0" err="1"/>
              <a:t>iusedt</a:t>
            </a:r>
            <a:r>
              <a:rPr lang="fr-FR" sz="1000" dirty="0"/>
              <a:t> </a:t>
            </a:r>
            <a:r>
              <a:rPr lang="fr-FR" sz="1000" dirty="0" err="1"/>
              <a:t>jycu</a:t>
            </a:r>
            <a:r>
              <a:rPr lang="fr-FR" sz="1000" dirty="0"/>
              <a:t>.'</a:t>
            </a:r>
          </a:p>
          <a:p>
            <a:endParaRPr lang="fr-FR" sz="1000" dirty="0"/>
          </a:p>
          <a:p>
            <a:r>
              <a:rPr lang="fr-FR" sz="1000" dirty="0"/>
              <a:t>plaintext_2 = ''</a:t>
            </a:r>
          </a:p>
          <a:p>
            <a:r>
              <a:rPr lang="fr-FR" sz="1000" dirty="0"/>
              <a:t>ciphertext_2 = ciphertext_2.lower()</a:t>
            </a:r>
          </a:p>
          <a:p>
            <a:r>
              <a:rPr lang="en" sz="1000" dirty="0"/>
              <a:t>for c in ciphertext_2: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plaintext_2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- 16)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plaintext_2 += c</a:t>
            </a:r>
          </a:p>
          <a:p>
            <a:endParaRPr lang="en" sz="1000" dirty="0"/>
          </a:p>
          <a:p>
            <a:r>
              <a:rPr lang="en" sz="1000" dirty="0"/>
              <a:t>print(plaintext_2)</a:t>
            </a:r>
          </a:p>
          <a:p>
            <a:endParaRPr lang="fr-F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C941A-BA19-B248-806C-06FB81BBD75B}"/>
              </a:ext>
            </a:extLst>
          </p:cNvPr>
          <p:cNvSpPr txBox="1"/>
          <p:nvPr/>
        </p:nvSpPr>
        <p:spPr>
          <a:xfrm rot="1366453">
            <a:off x="9087819" y="303223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/>
              <a:t>😱</a:t>
            </a:r>
          </a:p>
        </p:txBody>
      </p:sp>
    </p:spTree>
    <p:extLst>
      <p:ext uri="{BB962C8B-B14F-4D97-AF65-F5344CB8AC3E}">
        <p14:creationId xmlns:p14="http://schemas.microsoft.com/office/powerpoint/2010/main" val="374629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plaintext_0 = '</a:t>
            </a:r>
            <a:r>
              <a:rPr lang="fr-FR" sz="1000" dirty="0" err="1"/>
              <a:t>Meet</a:t>
            </a:r>
            <a:r>
              <a:rPr lang="fr-FR" sz="1000" dirty="0"/>
              <a:t> me in the </a:t>
            </a:r>
            <a:r>
              <a:rPr lang="fr-FR" sz="1000" dirty="0" err="1"/>
              <a:t>park</a:t>
            </a:r>
            <a:r>
              <a:rPr lang="fr-FR" sz="1000" dirty="0"/>
              <a:t> at </a:t>
            </a:r>
            <a:r>
              <a:rPr lang="fr-FR" sz="1000" dirty="0" err="1"/>
              <a:t>midnight</a:t>
            </a:r>
            <a:r>
              <a:rPr lang="fr-FR" sz="1000" dirty="0"/>
              <a:t>'</a:t>
            </a:r>
          </a:p>
          <a:p>
            <a:endParaRPr lang="fr-FR" sz="1000" dirty="0"/>
          </a:p>
          <a:p>
            <a:r>
              <a:rPr lang="fr-FR" sz="1000" dirty="0"/>
              <a:t>ciphertext_0 = ''</a:t>
            </a:r>
          </a:p>
          <a:p>
            <a:r>
              <a:rPr lang="fr-FR" sz="1000" dirty="0"/>
              <a:t>plaintext_0 = plaintext_0.lower()</a:t>
            </a:r>
          </a:p>
          <a:p>
            <a:r>
              <a:rPr lang="en" sz="1000" dirty="0"/>
              <a:t>for c in plaintext_0: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ciphertext_0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+ 13)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ciphertext_0 += c</a:t>
            </a:r>
          </a:p>
          <a:p>
            <a:endParaRPr lang="en" sz="1000" dirty="0"/>
          </a:p>
          <a:p>
            <a:r>
              <a:rPr lang="en" sz="1000" dirty="0"/>
              <a:t>print(ciphertext_0)</a:t>
            </a:r>
          </a:p>
          <a:p>
            <a:endParaRPr lang="fr-FR" sz="1000" dirty="0"/>
          </a:p>
          <a:p>
            <a:r>
              <a:rPr lang="fr-FR" sz="1000" dirty="0"/>
              <a:t>plaintext_1 = '</a:t>
            </a:r>
            <a:r>
              <a:rPr lang="fr-FR" sz="1000" dirty="0" err="1"/>
              <a:t>Keep</a:t>
            </a:r>
            <a:r>
              <a:rPr lang="fr-FR" sz="1000" dirty="0"/>
              <a:t> a close </a:t>
            </a:r>
            <a:r>
              <a:rPr lang="fr-FR" sz="1000" dirty="0" err="1"/>
              <a:t>eye</a:t>
            </a:r>
            <a:r>
              <a:rPr lang="fr-FR" sz="1000" dirty="0"/>
              <a:t> on Manny'</a:t>
            </a:r>
          </a:p>
          <a:p>
            <a:endParaRPr lang="fr-FR" sz="1000" dirty="0"/>
          </a:p>
          <a:p>
            <a:r>
              <a:rPr lang="fr-FR" sz="1000" dirty="0"/>
              <a:t>ciphertext_1 = ''</a:t>
            </a:r>
          </a:p>
          <a:p>
            <a:r>
              <a:rPr lang="fr-FR" sz="1000" dirty="0"/>
              <a:t>plaintext_1 = plaintext_1.lower()</a:t>
            </a:r>
          </a:p>
          <a:p>
            <a:r>
              <a:rPr lang="en" sz="1000" dirty="0"/>
              <a:t>for c in plaintext_1: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ciphertext_1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+ 5)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ciphertext_1 += c</a:t>
            </a:r>
          </a:p>
          <a:p>
            <a:endParaRPr lang="en" sz="1000" dirty="0"/>
          </a:p>
          <a:p>
            <a:r>
              <a:rPr lang="en" sz="1000" dirty="0"/>
              <a:t>print(ciphertext_1)</a:t>
            </a:r>
          </a:p>
          <a:p>
            <a:endParaRPr lang="fr-FR" sz="1000" dirty="0"/>
          </a:p>
          <a:p>
            <a:r>
              <a:rPr lang="fr-FR" sz="1000" dirty="0"/>
              <a:t>ciphertext_2 = '</a:t>
            </a:r>
            <a:r>
              <a:rPr lang="fr-FR" sz="1000" dirty="0" err="1"/>
              <a:t>we</a:t>
            </a:r>
            <a:r>
              <a:rPr lang="fr-FR" sz="1000" dirty="0"/>
              <a:t> </a:t>
            </a:r>
            <a:r>
              <a:rPr lang="fr-FR" sz="1000" dirty="0" err="1"/>
              <a:t>qmqo</a:t>
            </a:r>
            <a:r>
              <a:rPr lang="fr-FR" sz="1000" dirty="0"/>
              <a:t>! eh y </a:t>
            </a:r>
            <a:r>
              <a:rPr lang="fr-FR" sz="1000" dirty="0" err="1"/>
              <a:t>mybb</a:t>
            </a:r>
            <a:r>
              <a:rPr lang="fr-FR" sz="1000" dirty="0"/>
              <a:t> </a:t>
            </a:r>
            <a:r>
              <a:rPr lang="fr-FR" sz="1000" dirty="0" err="1"/>
              <a:t>jqkdj</a:t>
            </a:r>
            <a:r>
              <a:rPr lang="fr-FR" sz="1000" dirty="0"/>
              <a:t> </a:t>
            </a:r>
            <a:r>
              <a:rPr lang="fr-FR" sz="1000" dirty="0" err="1"/>
              <a:t>oek</a:t>
            </a:r>
            <a:r>
              <a:rPr lang="fr-FR" sz="1000" dirty="0"/>
              <a:t> q </a:t>
            </a:r>
            <a:r>
              <a:rPr lang="fr-FR" sz="1000" dirty="0" err="1"/>
              <a:t>iusedt</a:t>
            </a:r>
            <a:r>
              <a:rPr lang="fr-FR" sz="1000" dirty="0"/>
              <a:t> </a:t>
            </a:r>
            <a:r>
              <a:rPr lang="fr-FR" sz="1000" dirty="0" err="1"/>
              <a:t>jycu</a:t>
            </a:r>
            <a:r>
              <a:rPr lang="fr-FR" sz="1000" dirty="0"/>
              <a:t>.'</a:t>
            </a:r>
          </a:p>
          <a:p>
            <a:endParaRPr lang="fr-FR" sz="1000" dirty="0"/>
          </a:p>
          <a:p>
            <a:r>
              <a:rPr lang="fr-FR" sz="1000" dirty="0"/>
              <a:t>plaintext_2 = ''</a:t>
            </a:r>
          </a:p>
          <a:p>
            <a:r>
              <a:rPr lang="fr-FR" sz="1000" dirty="0"/>
              <a:t>ciphertext_2 = ciphertext_2.lower()</a:t>
            </a:r>
          </a:p>
          <a:p>
            <a:r>
              <a:rPr lang="en" sz="1000" dirty="0"/>
              <a:t>for c in ciphertext_2: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plaintext_2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- 16)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plaintext_2 += c</a:t>
            </a:r>
          </a:p>
          <a:p>
            <a:endParaRPr lang="en" sz="1000" dirty="0"/>
          </a:p>
          <a:p>
            <a:r>
              <a:rPr lang="en" sz="1000" dirty="0"/>
              <a:t>print(plaintext_2)</a:t>
            </a:r>
          </a:p>
          <a:p>
            <a:endParaRPr lang="fr-FR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D532E-26E4-F344-A160-ADA1CCC269B1}"/>
              </a:ext>
            </a:extLst>
          </p:cNvPr>
          <p:cNvSpPr/>
          <p:nvPr/>
        </p:nvSpPr>
        <p:spPr>
          <a:xfrm>
            <a:off x="2212731" y="2819400"/>
            <a:ext cx="5562600" cy="1881032"/>
          </a:xfrm>
          <a:prstGeom prst="rect">
            <a:avLst/>
          </a:prstGeom>
          <a:solidFill>
            <a:srgbClr val="F1ED8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9914B-8EEE-7944-B86D-CADEA18AE0E6}"/>
              </a:ext>
            </a:extLst>
          </p:cNvPr>
          <p:cNvSpPr txBox="1"/>
          <p:nvPr/>
        </p:nvSpPr>
        <p:spPr>
          <a:xfrm>
            <a:off x="8001000" y="1752600"/>
            <a:ext cx="3005951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ciphertext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2ACEB-75C4-1342-8005-BBBE4B4ACD1B}"/>
              </a:ext>
            </a:extLst>
          </p:cNvPr>
          <p:cNvSpPr txBox="1"/>
          <p:nvPr/>
        </p:nvSpPr>
        <p:spPr>
          <a:xfrm>
            <a:off x="9906000" y="3513658"/>
            <a:ext cx="607859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179BA-D9B9-4A40-906E-1CEA3D0F7560}"/>
              </a:ext>
            </a:extLst>
          </p:cNvPr>
          <p:cNvSpPr txBox="1"/>
          <p:nvPr/>
        </p:nvSpPr>
        <p:spPr>
          <a:xfrm>
            <a:off x="8353660" y="4999589"/>
            <a:ext cx="2300630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decrypt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FEAE20-7310-9F40-829D-524712FBB242}"/>
              </a:ext>
            </a:extLst>
          </p:cNvPr>
          <p:cNvCxnSpPr>
            <a:stCxn id="8" idx="1"/>
          </p:cNvCxnSpPr>
          <p:nvPr/>
        </p:nvCxnSpPr>
        <p:spPr>
          <a:xfrm flipH="1">
            <a:off x="3048000" y="1952655"/>
            <a:ext cx="4953000" cy="1026658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AF9E0D-A88A-D94E-8381-87E539D12EA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867400" y="3713713"/>
            <a:ext cx="4038600" cy="164975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1556AB-8F72-3D48-86FC-5E01D2E6DD2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715000" y="3920174"/>
            <a:ext cx="2638660" cy="1279470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9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Defining a function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295400"/>
            <a:ext cx="9598269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key, </a:t>
            </a:r>
            <a:r>
              <a:rPr lang="fr-FR" dirty="0" err="1"/>
              <a:t>encrypt</a:t>
            </a:r>
            <a:r>
              <a:rPr lang="fr-FR" dirty="0"/>
              <a:t>):</a:t>
            </a:r>
          </a:p>
          <a:p>
            <a:r>
              <a:rPr lang="fr-FR" dirty="0"/>
              <a:t>    if not </a:t>
            </a:r>
            <a:r>
              <a:rPr lang="fr-FR" dirty="0" err="1"/>
              <a:t>encrypt</a:t>
            </a:r>
            <a:r>
              <a:rPr lang="fr-FR" dirty="0"/>
              <a:t>:</a:t>
            </a:r>
          </a:p>
          <a:p>
            <a:r>
              <a:rPr lang="fr-FR" dirty="0"/>
              <a:t>        key = -key</a:t>
            </a:r>
          </a:p>
          <a:p>
            <a:r>
              <a:rPr lang="fr-FR" dirty="0"/>
              <a:t>    </a:t>
            </a:r>
            <a:r>
              <a:rPr lang="fr-FR" dirty="0" err="1"/>
              <a:t>output_text</a:t>
            </a:r>
            <a:r>
              <a:rPr lang="fr-FR" dirty="0"/>
              <a:t> = ''</a:t>
            </a:r>
          </a:p>
          <a:p>
            <a:r>
              <a:rPr lang="fr-FR" dirty="0"/>
              <a:t>    </a:t>
            </a:r>
            <a:r>
              <a:rPr lang="fr-FR" dirty="0" err="1"/>
              <a:t>input_text</a:t>
            </a:r>
            <a:r>
              <a:rPr lang="fr-FR" dirty="0"/>
              <a:t> = </a:t>
            </a:r>
            <a:r>
              <a:rPr lang="fr-FR" dirty="0" err="1"/>
              <a:t>input_text.lower</a:t>
            </a:r>
            <a:r>
              <a:rPr lang="fr-FR" dirty="0"/>
              <a:t>()</a:t>
            </a:r>
          </a:p>
          <a:p>
            <a:r>
              <a:rPr lang="en" dirty="0"/>
              <a:t>    for c in </a:t>
            </a:r>
            <a:r>
              <a:rPr lang="fr-FR" dirty="0" err="1"/>
              <a:t>input_text</a:t>
            </a:r>
            <a:r>
              <a:rPr lang="en" dirty="0"/>
              <a:t>:</a:t>
            </a:r>
          </a:p>
          <a:p>
            <a:r>
              <a:rPr lang="en" dirty="0"/>
              <a:t>        if 'a' &lt;= c &lt;= 'z':</a:t>
            </a:r>
          </a:p>
          <a:p>
            <a:r>
              <a:rPr lang="en" dirty="0"/>
              <a:t>            </a:t>
            </a:r>
            <a:r>
              <a:rPr lang="fr-FR" dirty="0" err="1"/>
              <a:t>output_text</a:t>
            </a:r>
            <a:r>
              <a:rPr lang="en" dirty="0"/>
              <a:t> += </a:t>
            </a:r>
            <a:r>
              <a:rPr lang="en" dirty="0" err="1"/>
              <a:t>chr</a:t>
            </a:r>
            <a:r>
              <a:rPr lang="en" dirty="0"/>
              <a:t>(((</a:t>
            </a:r>
            <a:r>
              <a:rPr lang="en" dirty="0" err="1"/>
              <a:t>ord</a:t>
            </a:r>
            <a:r>
              <a:rPr lang="en" dirty="0"/>
              <a:t>(c) - </a:t>
            </a:r>
            <a:r>
              <a:rPr lang="en" dirty="0" err="1"/>
              <a:t>ord</a:t>
            </a:r>
            <a:r>
              <a:rPr lang="en" dirty="0"/>
              <a:t>('a') + key) % 26) + </a:t>
            </a:r>
            <a:r>
              <a:rPr lang="en" dirty="0" err="1"/>
              <a:t>ord</a:t>
            </a:r>
            <a:r>
              <a:rPr lang="en" dirty="0"/>
              <a:t>('a'))</a:t>
            </a:r>
          </a:p>
          <a:p>
            <a:r>
              <a:rPr lang="en" dirty="0"/>
              <a:t>        else:</a:t>
            </a:r>
          </a:p>
          <a:p>
            <a:r>
              <a:rPr lang="en" dirty="0"/>
              <a:t>            </a:t>
            </a:r>
            <a:r>
              <a:rPr lang="en" dirty="0" err="1"/>
              <a:t>output_text</a:t>
            </a:r>
            <a:r>
              <a:rPr lang="en" dirty="0"/>
              <a:t> += c</a:t>
            </a:r>
          </a:p>
          <a:p>
            <a:r>
              <a:rPr lang="en" dirty="0"/>
              <a:t>    print(</a:t>
            </a:r>
            <a:r>
              <a:rPr lang="en" dirty="0" err="1"/>
              <a:t>output_text</a:t>
            </a:r>
            <a:r>
              <a:rPr lang="en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62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dirty="0" err="1"/>
              <a:t>def</a:t>
            </a:r>
            <a:r>
              <a:rPr lang="fr-FR" sz="1700" dirty="0"/>
              <a:t> rot(</a:t>
            </a:r>
            <a:r>
              <a:rPr lang="fr-FR" sz="1700" dirty="0" err="1"/>
              <a:t>input_text</a:t>
            </a:r>
            <a:r>
              <a:rPr lang="fr-FR" sz="1700" dirty="0"/>
              <a:t>, key, </a:t>
            </a:r>
            <a:r>
              <a:rPr lang="fr-FR" sz="1700" dirty="0" err="1"/>
              <a:t>encrypt</a:t>
            </a:r>
            <a:r>
              <a:rPr lang="fr-FR" sz="1700" dirty="0"/>
              <a:t>):</a:t>
            </a:r>
          </a:p>
          <a:p>
            <a:r>
              <a:rPr lang="fr-FR" sz="1700" dirty="0"/>
              <a:t>    if not </a:t>
            </a:r>
            <a:r>
              <a:rPr lang="fr-FR" sz="1700" dirty="0" err="1"/>
              <a:t>encrypt</a:t>
            </a:r>
            <a:r>
              <a:rPr lang="fr-FR" sz="1700" dirty="0"/>
              <a:t>:</a:t>
            </a:r>
          </a:p>
          <a:p>
            <a:r>
              <a:rPr lang="fr-FR" sz="1700" dirty="0"/>
              <a:t>        key = -key</a:t>
            </a:r>
          </a:p>
          <a:p>
            <a:r>
              <a:rPr lang="fr-FR" sz="1700" dirty="0"/>
              <a:t>    </a:t>
            </a:r>
            <a:r>
              <a:rPr lang="fr-FR" sz="1700" dirty="0" err="1"/>
              <a:t>output_text</a:t>
            </a:r>
            <a:r>
              <a:rPr lang="fr-FR" sz="1700" dirty="0"/>
              <a:t> = ''</a:t>
            </a:r>
          </a:p>
          <a:p>
            <a:r>
              <a:rPr lang="fr-FR" sz="1700" dirty="0"/>
              <a:t>    </a:t>
            </a:r>
            <a:r>
              <a:rPr lang="fr-FR" sz="1700" dirty="0" err="1"/>
              <a:t>input_text</a:t>
            </a:r>
            <a:r>
              <a:rPr lang="fr-FR" sz="1700" dirty="0"/>
              <a:t> = </a:t>
            </a:r>
            <a:r>
              <a:rPr lang="fr-FR" sz="1700" dirty="0" err="1"/>
              <a:t>input_text.lower</a:t>
            </a:r>
            <a:r>
              <a:rPr lang="fr-FR" sz="1700" dirty="0"/>
              <a:t>()</a:t>
            </a:r>
          </a:p>
          <a:p>
            <a:r>
              <a:rPr lang="en" sz="1700" dirty="0"/>
              <a:t>    for c in </a:t>
            </a:r>
            <a:r>
              <a:rPr lang="fr-FR" sz="1700" dirty="0" err="1"/>
              <a:t>input_text</a:t>
            </a:r>
            <a:r>
              <a:rPr lang="en" sz="1700" dirty="0"/>
              <a:t>:</a:t>
            </a:r>
          </a:p>
          <a:p>
            <a:r>
              <a:rPr lang="en" sz="1700" dirty="0"/>
              <a:t>        if 'a' &lt;= c &lt;= 'z':</a:t>
            </a:r>
          </a:p>
          <a:p>
            <a:r>
              <a:rPr lang="en" sz="1700" dirty="0"/>
              <a:t>            </a:t>
            </a:r>
            <a:r>
              <a:rPr lang="fr-FR" sz="1700" dirty="0" err="1"/>
              <a:t>output_text</a:t>
            </a:r>
            <a:r>
              <a:rPr lang="en" sz="1700" dirty="0"/>
              <a:t> += </a:t>
            </a:r>
            <a:r>
              <a:rPr lang="en" sz="1700" dirty="0" err="1"/>
              <a:t>chr</a:t>
            </a:r>
            <a:r>
              <a:rPr lang="en" sz="1700" dirty="0"/>
              <a:t>(((</a:t>
            </a:r>
            <a:r>
              <a:rPr lang="en" sz="1700" dirty="0" err="1"/>
              <a:t>ord</a:t>
            </a:r>
            <a:r>
              <a:rPr lang="en" sz="1700" dirty="0"/>
              <a:t>(c) - </a:t>
            </a:r>
            <a:r>
              <a:rPr lang="en" sz="1700" dirty="0" err="1"/>
              <a:t>ord</a:t>
            </a:r>
            <a:r>
              <a:rPr lang="en" sz="1700" dirty="0"/>
              <a:t>('a') + key) % 26) + </a:t>
            </a:r>
            <a:r>
              <a:rPr lang="en" sz="1700" dirty="0" err="1"/>
              <a:t>ord</a:t>
            </a:r>
            <a:r>
              <a:rPr lang="en" sz="1700" dirty="0"/>
              <a:t>('a'))</a:t>
            </a:r>
          </a:p>
          <a:p>
            <a:r>
              <a:rPr lang="en" sz="1700" dirty="0"/>
              <a:t>        else:</a:t>
            </a:r>
          </a:p>
          <a:p>
            <a:r>
              <a:rPr lang="en" sz="1700" dirty="0"/>
              <a:t>            </a:t>
            </a:r>
            <a:r>
              <a:rPr lang="en" sz="1700" dirty="0" err="1"/>
              <a:t>output_text</a:t>
            </a:r>
            <a:r>
              <a:rPr lang="en" sz="1700" dirty="0"/>
              <a:t> += c</a:t>
            </a:r>
          </a:p>
          <a:p>
            <a:r>
              <a:rPr lang="en" sz="1700" dirty="0"/>
              <a:t>    print(ciphertext)</a:t>
            </a:r>
          </a:p>
          <a:p>
            <a:endParaRPr lang="fr-FR" sz="1700" dirty="0"/>
          </a:p>
          <a:p>
            <a:r>
              <a:rPr lang="fr-FR" sz="1700" dirty="0"/>
              <a:t>plaintext_0 = '</a:t>
            </a:r>
            <a:r>
              <a:rPr lang="fr-FR" sz="1700" dirty="0" err="1"/>
              <a:t>Meet</a:t>
            </a:r>
            <a:r>
              <a:rPr lang="fr-FR" sz="1700" dirty="0"/>
              <a:t> me in the </a:t>
            </a:r>
            <a:r>
              <a:rPr lang="fr-FR" sz="1700" dirty="0" err="1"/>
              <a:t>park</a:t>
            </a:r>
            <a:r>
              <a:rPr lang="fr-FR" sz="1700" dirty="0"/>
              <a:t> at </a:t>
            </a:r>
            <a:r>
              <a:rPr lang="fr-FR" sz="1700" dirty="0" err="1"/>
              <a:t>midnight</a:t>
            </a:r>
            <a:r>
              <a:rPr lang="fr-FR" sz="1700" dirty="0"/>
              <a:t>'</a:t>
            </a:r>
          </a:p>
          <a:p>
            <a:r>
              <a:rPr lang="fr-FR" sz="1700" dirty="0"/>
              <a:t>rot(plaintext_0, 13, </a:t>
            </a:r>
            <a:r>
              <a:rPr lang="fr-FR" sz="1700" dirty="0" err="1"/>
              <a:t>True</a:t>
            </a:r>
            <a:r>
              <a:rPr lang="fr-FR" sz="1700" dirty="0"/>
              <a:t>)</a:t>
            </a:r>
          </a:p>
          <a:p>
            <a:endParaRPr lang="fr-FR" sz="1700" dirty="0"/>
          </a:p>
          <a:p>
            <a:r>
              <a:rPr lang="fr-FR" sz="1700" dirty="0"/>
              <a:t>plaintext_1 = '</a:t>
            </a:r>
            <a:r>
              <a:rPr lang="fr-FR" sz="1700" dirty="0" err="1"/>
              <a:t>Keep</a:t>
            </a:r>
            <a:r>
              <a:rPr lang="fr-FR" sz="1700" dirty="0"/>
              <a:t> a close </a:t>
            </a:r>
            <a:r>
              <a:rPr lang="fr-FR" sz="1700" dirty="0" err="1"/>
              <a:t>eye</a:t>
            </a:r>
            <a:r>
              <a:rPr lang="fr-FR" sz="1700" dirty="0"/>
              <a:t> on Manny'</a:t>
            </a:r>
          </a:p>
          <a:p>
            <a:r>
              <a:rPr lang="fr-FR" sz="1700" dirty="0"/>
              <a:t>rot(plaintext_1, 5, </a:t>
            </a:r>
            <a:r>
              <a:rPr lang="fr-FR" sz="1700" dirty="0" err="1"/>
              <a:t>True</a:t>
            </a:r>
            <a:r>
              <a:rPr lang="fr-FR" sz="1700" dirty="0"/>
              <a:t>)</a:t>
            </a:r>
          </a:p>
          <a:p>
            <a:endParaRPr lang="fr-FR" sz="1700" dirty="0"/>
          </a:p>
          <a:p>
            <a:r>
              <a:rPr lang="fr-FR" sz="1700" dirty="0"/>
              <a:t>ciphertext_2 = '</a:t>
            </a:r>
            <a:r>
              <a:rPr lang="fr-FR" sz="1700" dirty="0" err="1"/>
              <a:t>we</a:t>
            </a:r>
            <a:r>
              <a:rPr lang="fr-FR" sz="1700" dirty="0"/>
              <a:t> </a:t>
            </a:r>
            <a:r>
              <a:rPr lang="fr-FR" sz="1700" dirty="0" err="1"/>
              <a:t>qmqo</a:t>
            </a:r>
            <a:r>
              <a:rPr lang="fr-FR" sz="1700" dirty="0"/>
              <a:t>! eh y </a:t>
            </a:r>
            <a:r>
              <a:rPr lang="fr-FR" sz="1700" dirty="0" err="1"/>
              <a:t>mybb</a:t>
            </a:r>
            <a:r>
              <a:rPr lang="fr-FR" sz="1700" dirty="0"/>
              <a:t> </a:t>
            </a:r>
            <a:r>
              <a:rPr lang="fr-FR" sz="1700" dirty="0" err="1"/>
              <a:t>jqkdj</a:t>
            </a:r>
            <a:r>
              <a:rPr lang="fr-FR" sz="1700" dirty="0"/>
              <a:t> </a:t>
            </a:r>
            <a:r>
              <a:rPr lang="fr-FR" sz="1700" dirty="0" err="1"/>
              <a:t>oek</a:t>
            </a:r>
            <a:r>
              <a:rPr lang="fr-FR" sz="1700" dirty="0"/>
              <a:t> q </a:t>
            </a:r>
            <a:r>
              <a:rPr lang="fr-FR" sz="1700" dirty="0" err="1"/>
              <a:t>iusedt</a:t>
            </a:r>
            <a:r>
              <a:rPr lang="fr-FR" sz="1700" dirty="0"/>
              <a:t> </a:t>
            </a:r>
            <a:r>
              <a:rPr lang="fr-FR" sz="1700" dirty="0" err="1"/>
              <a:t>jycu</a:t>
            </a:r>
            <a:r>
              <a:rPr lang="fr-FR" sz="1700" dirty="0"/>
              <a:t>.'</a:t>
            </a:r>
          </a:p>
          <a:p>
            <a:r>
              <a:rPr lang="fr-FR" sz="1700" dirty="0"/>
              <a:t>rot(ciphertext_2, 16, False)</a:t>
            </a:r>
          </a:p>
        </p:txBody>
      </p:sp>
    </p:spTree>
    <p:extLst>
      <p:ext uri="{BB962C8B-B14F-4D97-AF65-F5344CB8AC3E}">
        <p14:creationId xmlns:p14="http://schemas.microsoft.com/office/powerpoint/2010/main" val="425680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84899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>
                <a:solidFill>
                  <a:srgbClr val="FF5059"/>
                </a:solidFill>
              </a:rPr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4648200" y="2743200"/>
            <a:ext cx="5044284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keyword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581400" y="2438400"/>
            <a:ext cx="1066800" cy="702002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5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</a:t>
            </a:r>
            <a:r>
              <a:rPr lang="fr-FR" sz="3200" dirty="0">
                <a:solidFill>
                  <a:srgbClr val="FF5059"/>
                </a:solidFill>
              </a:rPr>
              <a:t>rot</a:t>
            </a:r>
            <a:r>
              <a:rPr lang="fr-FR" sz="3200" dirty="0"/>
              <a:t>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3886200" y="3581400"/>
            <a:ext cx="2743975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228600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2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>
                <a:solidFill>
                  <a:srgbClr val="FF5059"/>
                </a:solidFill>
              </a:rPr>
              <a:t>input_text</a:t>
            </a:r>
            <a:r>
              <a:rPr lang="fr-FR" sz="3200" dirty="0"/>
              <a:t>, </a:t>
            </a:r>
            <a:r>
              <a:rPr lang="fr-FR" sz="3200" dirty="0">
                <a:solidFill>
                  <a:srgbClr val="FF5059"/>
                </a:solidFill>
              </a:rPr>
              <a:t>key</a:t>
            </a:r>
            <a:r>
              <a:rPr lang="fr-FR" sz="3200" dirty="0"/>
              <a:t>, </a:t>
            </a:r>
            <a:r>
              <a:rPr lang="fr-FR" sz="3200" dirty="0" err="1">
                <a:solidFill>
                  <a:srgbClr val="FF5059"/>
                </a:solidFill>
              </a:rPr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3886200" y="3581400"/>
            <a:ext cx="3543873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arguments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133063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8AAA60-F2A5-0248-8C99-6DE82D4F7AC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3943063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36D49-6FFC-7F4B-AE69-D1DC8F65FF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2271786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6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21460" y="1676400"/>
            <a:ext cx="634174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more about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handle ordered sequences of objects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power and the danger of mutability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an immutable ordered sequence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as an unordered list of distinct elements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set arithmetic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to map values and structure data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Powerful sequence tools in Python:</a:t>
            </a: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comprehensions to quickly build lists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Starred expressions to unpack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perform checks on all items of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92466-DA37-874C-A45E-C130B65D7259}"/>
              </a:ext>
            </a:extLst>
          </p:cNvPr>
          <p:cNvSpPr/>
          <p:nvPr/>
        </p:nvSpPr>
        <p:spPr>
          <a:xfrm>
            <a:off x="3200400" y="2511700"/>
            <a:ext cx="7772400" cy="2441299"/>
          </a:xfrm>
          <a:prstGeom prst="rect">
            <a:avLst/>
          </a:prstGeom>
          <a:gradFill flip="none" rotWithShape="1">
            <a:gsLst>
              <a:gs pos="0">
                <a:srgbClr val="FF5059">
                  <a:alpha val="43000"/>
                </a:srgbClr>
              </a:gs>
              <a:gs pos="100000">
                <a:srgbClr val="FF505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9220200" y="3031797"/>
            <a:ext cx="2623750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2918A-7F15-5B42-99AD-5F9A7E256C8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382000" y="3200400"/>
            <a:ext cx="838200" cy="228599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6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Calling a function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01006" y="2170307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rot(plaintext_0, 13,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845536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505200"/>
            <a:ext cx="10805163" cy="115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Arguments can be any expression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Arguments can be passed by keyword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800600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rot(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input_text</a:t>
            </a:r>
            <a:r>
              <a:rPr lang="fr-FR" dirty="0"/>
              <a:t>=plaintext_0, key=13)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1007" y="547582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047265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Call a function using its name, and arguments between parentheses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4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def say(text):</a:t>
            </a:r>
          </a:p>
          <a:p>
            <a:r>
              <a:rPr lang="en" dirty="0"/>
              <a:t>    print('I say:', text)</a:t>
            </a:r>
          </a:p>
          <a:p>
            <a:endParaRPr lang="en" dirty="0"/>
          </a:p>
          <a:p>
            <a:r>
              <a:rPr lang="fr-FR" dirty="0" err="1"/>
              <a:t>say</a:t>
            </a:r>
            <a:r>
              <a:rPr lang="fr-FR" dirty="0"/>
              <a:t>('Hello')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da" dirty="0"/>
              <a:t>I say: Hello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15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99104" y="3429000"/>
            <a:ext cx="839696" cy="7885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638800" y="2057400"/>
            <a:ext cx="4267200" cy="2743199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</a:t>
            </a:r>
          </a:p>
          <a:p>
            <a:pPr algn="ctr"/>
            <a:endParaRPr lang="fr-FR" sz="2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input_text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ROT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key</a:t>
            </a:r>
          </a:p>
          <a:p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output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792717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792717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411717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419600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411717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6D574F-3CCB-3744-85E4-8843D68D13FF}"/>
              </a:ext>
            </a:extLst>
          </p:cNvPr>
          <p:cNvSpPr txBox="1"/>
          <p:nvPr/>
        </p:nvSpPr>
        <p:spPr>
          <a:xfrm>
            <a:off x="2775863" y="262722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input_text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17C644-F76C-204E-920F-AE67285784F5}"/>
              </a:ext>
            </a:extLst>
          </p:cNvPr>
          <p:cNvSpPr txBox="1"/>
          <p:nvPr/>
        </p:nvSpPr>
        <p:spPr>
          <a:xfrm>
            <a:off x="3810245" y="32185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98A2BA-001F-7B47-92B5-E47D98F35169}"/>
              </a:ext>
            </a:extLst>
          </p:cNvPr>
          <p:cNvSpPr txBox="1"/>
          <p:nvPr/>
        </p:nvSpPr>
        <p:spPr>
          <a:xfrm>
            <a:off x="3239600" y="38464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2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99104" y="3428999"/>
            <a:ext cx="839696" cy="7887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638800" y="2590802"/>
            <a:ext cx="4267200" cy="1676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792717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792717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411717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419600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411717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792717" y="2130461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784835" y="4046484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419600" y="4663967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411717" y="213309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766973" y="2057399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497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2478895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(rot(plaintext_0, 13, </a:t>
            </a:r>
            <a:r>
              <a:rPr lang="fr-FR" dirty="0" err="1"/>
              <a:t>True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132993"/>
            <a:ext cx="9288781" cy="8478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zrrg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va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gur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cnex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zvqavtug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None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 calls are expressions that evaluate to a value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Functions that don't return a value return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55EC818-9E97-2146-94D5-81DA53122613}"/>
              </a:ext>
            </a:extLst>
          </p:cNvPr>
          <p:cNvSpPr txBox="1">
            <a:spLocks/>
          </p:cNvSpPr>
          <p:nvPr/>
        </p:nvSpPr>
        <p:spPr>
          <a:xfrm>
            <a:off x="603882" y="405678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 Note that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used as argument in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588879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2478895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(rot(plaintext_0, 13, </a:t>
            </a:r>
            <a:r>
              <a:rPr lang="fr-FR" dirty="0" err="1"/>
              <a:t>True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132993"/>
            <a:ext cx="9288781" cy="8478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zrrg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va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gur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cnex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zvqavtug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None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 calls are expressions that evaluate to a value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Functions that don't return a value return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55EC818-9E97-2146-94D5-81DA53122613}"/>
              </a:ext>
            </a:extLst>
          </p:cNvPr>
          <p:cNvSpPr txBox="1">
            <a:spLocks/>
          </p:cNvSpPr>
          <p:nvPr/>
        </p:nvSpPr>
        <p:spPr>
          <a:xfrm>
            <a:off x="603882" y="405678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 Note that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used as argument in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250510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Returning the value instead of printing it 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C18EB2-15F1-8945-9C4D-1F35955B9EE6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598269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key, </a:t>
            </a:r>
            <a:r>
              <a:rPr lang="fr-FR" dirty="0" err="1"/>
              <a:t>encrypt</a:t>
            </a:r>
            <a:r>
              <a:rPr lang="fr-FR" dirty="0"/>
              <a:t>):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if not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encrypt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    key = -key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''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input_text.lower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for c in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if 'a' &lt;= c &lt;= 'z':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(((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(c) -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 + key) % 26) +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else: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c</a:t>
            </a:r>
          </a:p>
          <a:p>
            <a:r>
              <a:rPr lang="en" dirty="0"/>
              <a:t>    return </a:t>
            </a:r>
            <a:r>
              <a:rPr lang="en" dirty="0" err="1"/>
              <a:t>output_text</a:t>
            </a:r>
            <a:endParaRPr lang="en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404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47814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Assign the return value of a function as a usual expression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C18EB2-15F1-8945-9C4D-1F35955B9EE6}"/>
              </a:ext>
            </a:extLst>
          </p:cNvPr>
          <p:cNvSpPr>
            <a:spLocks noGrp="1"/>
          </p:cNvSpPr>
          <p:nvPr/>
        </p:nvSpPr>
        <p:spPr>
          <a:xfrm>
            <a:off x="2209801" y="2088822"/>
            <a:ext cx="9288780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ciphertext_0 = rot(plaintext_0, 13, True)</a:t>
            </a:r>
            <a:endParaRPr lang="en" dirty="0"/>
          </a:p>
          <a:p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BD71347-C630-994A-AEF0-E3270B596B72}"/>
              </a:ext>
            </a:extLst>
          </p:cNvPr>
          <p:cNvSpPr>
            <a:spLocks noGrp="1"/>
          </p:cNvSpPr>
          <p:nvPr/>
        </p:nvSpPr>
        <p:spPr>
          <a:xfrm>
            <a:off x="2209799" y="28508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1462505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3" y="3429000"/>
            <a:ext cx="846083" cy="7885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2514600"/>
            <a:ext cx="42672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130461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046484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663967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13309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057399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428999"/>
            <a:ext cx="709573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2289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62564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def </a:t>
            </a:r>
            <a:r>
              <a:rPr lang="en" dirty="0" err="1"/>
              <a:t>pretty_format</a:t>
            </a:r>
            <a:r>
              <a:rPr lang="en" dirty="0"/>
              <a:t>(text, delimiters):</a:t>
            </a:r>
          </a:p>
          <a:p>
            <a:r>
              <a:rPr lang="en" dirty="0"/>
              <a:t>  s = f'{delimiters[0]}{text}{delimiters[1]}'</a:t>
            </a:r>
          </a:p>
          <a:p>
            <a:r>
              <a:rPr lang="en" dirty="0"/>
              <a:t>  return s, </a:t>
            </a:r>
            <a:r>
              <a:rPr lang="en" dirty="0" err="1"/>
              <a:t>len</a:t>
            </a:r>
            <a:r>
              <a:rPr lang="en" dirty="0"/>
              <a:t>(s)</a:t>
            </a:r>
          </a:p>
          <a:p>
            <a:endParaRPr lang="en" dirty="0"/>
          </a:p>
          <a:p>
            <a:r>
              <a:rPr lang="en" dirty="0"/>
              <a:t>s, l = </a:t>
            </a:r>
            <a:r>
              <a:rPr lang="en" dirty="0" err="1"/>
              <a:t>pretty_format</a:t>
            </a:r>
            <a:r>
              <a:rPr lang="en" dirty="0"/>
              <a:t>('Hello World', delimiters=['&lt;== ', ' ==&gt;'])</a:t>
            </a:r>
          </a:p>
          <a:p>
            <a:r>
              <a:rPr lang="en" dirty="0"/>
              <a:t>print(s)</a:t>
            </a:r>
          </a:p>
          <a:p>
            <a:r>
              <a:rPr lang="en" dirty="0"/>
              <a:t>print(</a:t>
            </a:r>
            <a:r>
              <a:rPr lang="en" dirty="0" err="1"/>
              <a:t>f'Length</a:t>
            </a:r>
            <a:r>
              <a:rPr lang="en" dirty="0"/>
              <a:t> of s: {l}')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&lt;== Hello World ==&gt;</a:t>
            </a:r>
          </a:p>
          <a:p>
            <a:r>
              <a:rPr lang="en" dirty="0"/>
              <a:t>Length of s: 19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Default arguments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sensible default values for arguments in function declaration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005B67-F50A-1B47-9CF9-E7129CEA0195}"/>
              </a:ext>
            </a:extLst>
          </p:cNvPr>
          <p:cNvSpPr>
            <a:spLocks noGrp="1"/>
          </p:cNvSpPr>
          <p:nvPr/>
        </p:nvSpPr>
        <p:spPr>
          <a:xfrm>
            <a:off x="2209800" y="1828800"/>
            <a:ext cx="9598269" cy="3276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rot(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dirty="0"/>
              <a:t>key=13, 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if not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encrypt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    key = -key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''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input_text.lower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for c in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if 'a' &lt;= c &lt;= 'z':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(((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(c) -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 + key) % 26) +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else: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c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return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endParaRPr lang="en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193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Default arguments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95834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Make function calls easier to read in the most common case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6BFF8A-AC23-0F4F-A3B3-2092D1C86700}"/>
              </a:ext>
            </a:extLst>
          </p:cNvPr>
          <p:cNvSpPr>
            <a:spLocks noGrp="1"/>
          </p:cNvSpPr>
          <p:nvPr/>
        </p:nvSpPr>
        <p:spPr>
          <a:xfrm>
            <a:off x="2209800" y="1586305"/>
            <a:ext cx="9128763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rot(plaintext_0)</a:t>
            </a:r>
            <a:endParaRPr lang="en" dirty="0"/>
          </a:p>
          <a:p>
            <a:endParaRPr lang="fr-FR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34A6BD5-823A-154A-830A-BB5E9FB0497B}"/>
              </a:ext>
            </a:extLst>
          </p:cNvPr>
          <p:cNvSpPr>
            <a:spLocks noGrp="1"/>
          </p:cNvSpPr>
          <p:nvPr/>
        </p:nvSpPr>
        <p:spPr>
          <a:xfrm>
            <a:off x="2209799" y="2300219"/>
            <a:ext cx="9128764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r>
              <a:rPr lang="fr-FR" dirty="0"/>
              <a:t>'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D3855F5-2314-A042-BC26-6AA96D5A758F}"/>
              </a:ext>
            </a:extLst>
          </p:cNvPr>
          <p:cNvSpPr txBox="1">
            <a:spLocks/>
          </p:cNvSpPr>
          <p:nvPr/>
        </p:nvSpPr>
        <p:spPr>
          <a:xfrm>
            <a:off x="533400" y="296169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Extend function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without changing every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callpoint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799" y="3554830"/>
            <a:ext cx="9128763" cy="21468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key=13, 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print_it</a:t>
            </a:r>
            <a:r>
              <a:rPr lang="fr-FR" dirty="0"/>
              <a:t>=False):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  if </a:t>
            </a:r>
            <a:r>
              <a:rPr lang="en-US" dirty="0" err="1"/>
              <a:t>print_it</a:t>
            </a:r>
            <a:r>
              <a:rPr lang="en-US" dirty="0"/>
              <a:t>:</a:t>
            </a:r>
          </a:p>
          <a:p>
            <a:r>
              <a:rPr lang="en-US" dirty="0"/>
              <a:t>        print(</a:t>
            </a:r>
            <a:r>
              <a:rPr lang="en-US" dirty="0" err="1"/>
              <a:t>output_text</a:t>
            </a:r>
            <a:r>
              <a:rPr lang="en-US" dirty="0"/>
              <a:t>)</a:t>
            </a:r>
          </a:p>
          <a:p>
            <a:r>
              <a:rPr lang="en-US" dirty="0"/>
              <a:t>    return </a:t>
            </a:r>
            <a:r>
              <a:rPr lang="en-US" dirty="0" err="1"/>
              <a:t>output_text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ciphertext_0 = rot(plaintext_0, </a:t>
            </a:r>
            <a:r>
              <a:rPr lang="en-US" dirty="0" err="1"/>
              <a:t>print_it</a:t>
            </a:r>
            <a:r>
              <a:rPr lang="en-US" dirty="0"/>
              <a:t>=True)</a:t>
            </a:r>
            <a:endParaRPr lang="en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F7825AC-7AE7-7F4A-8E03-B0DA9319FA03}"/>
              </a:ext>
            </a:extLst>
          </p:cNvPr>
          <p:cNvSpPr>
            <a:spLocks noGrp="1"/>
          </p:cNvSpPr>
          <p:nvPr/>
        </p:nvSpPr>
        <p:spPr>
          <a:xfrm>
            <a:off x="2209799" y="5822622"/>
            <a:ext cx="9128764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937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00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71D42FC-19A7-6047-ACCC-FEBFB226727D}"/>
              </a:ext>
            </a:extLst>
          </p:cNvPr>
          <p:cNvSpPr txBox="1"/>
          <p:nvPr/>
        </p:nvSpPr>
        <p:spPr>
          <a:xfrm>
            <a:off x="4021460" y="1631468"/>
            <a:ext cx="6341745" cy="285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to:</a:t>
            </a:r>
          </a:p>
          <a:p>
            <a:pPr marL="12700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our own functions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 a function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a value from a function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default arguments to simplify function calls in the most current cases</a:t>
            </a:r>
          </a:p>
        </p:txBody>
      </p:sp>
    </p:spTree>
    <p:extLst>
      <p:ext uri="{BB962C8B-B14F-4D97-AF65-F5344CB8AC3E}">
        <p14:creationId xmlns:p14="http://schemas.microsoft.com/office/powerpoint/2010/main" val="103769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Functions: Part II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62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95834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takes a variable number of arguments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6BFF8A-AC23-0F4F-A3B3-2092D1C86700}"/>
              </a:ext>
            </a:extLst>
          </p:cNvPr>
          <p:cNvSpPr>
            <a:spLocks noGrp="1"/>
          </p:cNvSpPr>
          <p:nvPr/>
        </p:nvSpPr>
        <p:spPr>
          <a:xfrm>
            <a:off x="2209800" y="1586305"/>
            <a:ext cx="9128763" cy="10806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('Hello')</a:t>
            </a:r>
          </a:p>
          <a:p>
            <a:r>
              <a:rPr lang="fr-FR" dirty="0" err="1"/>
              <a:t>print</a:t>
            </a:r>
            <a:r>
              <a:rPr lang="fr-FR" dirty="0"/>
              <a:t>('Hello', 1, 'World!', [0, 1, 2])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D3855F5-2314-A042-BC26-6AA96D5A758F}"/>
              </a:ext>
            </a:extLst>
          </p:cNvPr>
          <p:cNvSpPr txBox="1">
            <a:spLocks/>
          </p:cNvSpPr>
          <p:nvPr/>
        </p:nvSpPr>
        <p:spPr>
          <a:xfrm>
            <a:off x="533400" y="2667000"/>
            <a:ext cx="10805163" cy="179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denote a variable number of arguments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your function body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arguments (no keywords)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800" y="4572892"/>
            <a:ext cx="9128763" cy="83730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multiple_sqrt</a:t>
            </a:r>
            <a:r>
              <a:rPr lang="en" dirty="0"/>
              <a:t>(*</a:t>
            </a:r>
            <a:r>
              <a:rPr lang="en" dirty="0" err="1"/>
              <a:t>args</a:t>
            </a:r>
            <a:r>
              <a:rPr lang="en" dirty="0"/>
              <a:t>):</a:t>
            </a:r>
          </a:p>
          <a:p>
            <a:r>
              <a:rPr lang="en" dirty="0"/>
              <a:t>    return [</a:t>
            </a:r>
            <a:r>
              <a:rPr lang="en" dirty="0" err="1"/>
              <a:t>math.sqrt</a:t>
            </a:r>
            <a:r>
              <a:rPr lang="en" dirty="0"/>
              <a:t>(n) for n in </a:t>
            </a:r>
            <a:r>
              <a:rPr lang="en" dirty="0" err="1"/>
              <a:t>args</a:t>
            </a:r>
            <a:r>
              <a:rPr lang="en" dirty="0"/>
              <a:t>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ACABBF-011C-8C4E-81DF-3A45851406B7}"/>
              </a:ext>
            </a:extLst>
          </p:cNvPr>
          <p:cNvSpPr>
            <a:spLocks noGrp="1"/>
          </p:cNvSpPr>
          <p:nvPr/>
        </p:nvSpPr>
        <p:spPr>
          <a:xfrm>
            <a:off x="2209800" y="5486400"/>
            <a:ext cx="9128763" cy="83730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multiple_sqrt</a:t>
            </a:r>
            <a:r>
              <a:rPr lang="fr-FR" dirty="0"/>
              <a:t>(0, 1, 4, 9</a:t>
            </a:r>
            <a:r>
              <a:rPr lang="fr-FR"/>
              <a:t>, 16)</a:t>
            </a:r>
            <a:endParaRPr lang="fr-FR" dirty="0"/>
          </a:p>
          <a:p>
            <a:r>
              <a:rPr lang="fr-FR" dirty="0"/>
              <a:t>[0.0, 1.0, 2.0, 3.0, 4.0]</a:t>
            </a:r>
          </a:p>
        </p:txBody>
      </p:sp>
    </p:spTree>
    <p:extLst>
      <p:ext uri="{BB962C8B-B14F-4D97-AF65-F5344CB8AC3E}">
        <p14:creationId xmlns:p14="http://schemas.microsoft.com/office/powerpoint/2010/main" val="3636910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keyword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488501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for variable keyword arguments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your function body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800" y="2821184"/>
            <a:ext cx="9128763" cy="11412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print_items_with_title</a:t>
            </a:r>
            <a:r>
              <a:rPr lang="en" dirty="0"/>
              <a:t>(**</a:t>
            </a:r>
            <a:r>
              <a:rPr lang="en" dirty="0" err="1"/>
              <a:t>kwargs</a:t>
            </a:r>
            <a:r>
              <a:rPr lang="en" dirty="0"/>
              <a:t>):</a:t>
            </a:r>
          </a:p>
          <a:p>
            <a:r>
              <a:rPr lang="en" dirty="0"/>
              <a:t>    for k, v in </a:t>
            </a:r>
            <a:r>
              <a:rPr lang="en" dirty="0" err="1"/>
              <a:t>kwargs.items</a:t>
            </a:r>
            <a:r>
              <a:rPr lang="en" dirty="0"/>
              <a:t>():</a:t>
            </a:r>
          </a:p>
          <a:p>
            <a:r>
              <a:rPr lang="en" dirty="0"/>
              <a:t>        print(f'{</a:t>
            </a:r>
            <a:r>
              <a:rPr lang="en" dirty="0" err="1"/>
              <a:t>k.title</a:t>
            </a:r>
            <a:r>
              <a:rPr lang="en" dirty="0"/>
              <a:t>()}: {v}')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ACABBF-011C-8C4E-81DF-3A45851406B7}"/>
              </a:ext>
            </a:extLst>
          </p:cNvPr>
          <p:cNvSpPr>
            <a:spLocks noGrp="1"/>
          </p:cNvSpPr>
          <p:nvPr/>
        </p:nvSpPr>
        <p:spPr>
          <a:xfrm>
            <a:off x="2209799" y="4040384"/>
            <a:ext cx="9128763" cy="136981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print_items_with_title</a:t>
            </a:r>
            <a:r>
              <a:rPr lang="fr-FR" dirty="0"/>
              <a:t>(</a:t>
            </a:r>
            <a:r>
              <a:rPr lang="fr-FR" dirty="0" err="1"/>
              <a:t>greeting</a:t>
            </a:r>
            <a:r>
              <a:rPr lang="fr-FR" dirty="0"/>
              <a:t>='Hello World!', count=12, r=None)</a:t>
            </a:r>
          </a:p>
          <a:p>
            <a:r>
              <a:rPr lang="fr-FR" dirty="0" err="1"/>
              <a:t>Greeting</a:t>
            </a:r>
            <a:r>
              <a:rPr lang="fr-FR" dirty="0"/>
              <a:t>: Hello World!</a:t>
            </a:r>
          </a:p>
          <a:p>
            <a:r>
              <a:rPr lang="fr-FR" dirty="0"/>
              <a:t>Count: 12</a:t>
            </a:r>
          </a:p>
          <a:p>
            <a:r>
              <a:rPr lang="fr-FR" dirty="0"/>
              <a:t>R: None</a:t>
            </a:r>
          </a:p>
        </p:txBody>
      </p:sp>
    </p:spTree>
    <p:extLst>
      <p:ext uri="{BB962C8B-B14F-4D97-AF65-F5344CB8AC3E}">
        <p14:creationId xmlns:p14="http://schemas.microsoft.com/office/powerpoint/2010/main" val="2628633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488501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mix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the same function declaration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F3FEF91-FA0F-5C45-AAC2-04F5D6D57AA3}"/>
              </a:ext>
            </a:extLst>
          </p:cNvPr>
          <p:cNvSpPr>
            <a:spLocks noGrp="1"/>
          </p:cNvSpPr>
          <p:nvPr/>
        </p:nvSpPr>
        <p:spPr>
          <a:xfrm>
            <a:off x="2209800" y="2821184"/>
            <a:ext cx="9128763" cy="8364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func</a:t>
            </a:r>
            <a:r>
              <a:rPr lang="en" dirty="0"/>
              <a:t>(*</a:t>
            </a:r>
            <a:r>
              <a:rPr lang="en" dirty="0" err="1"/>
              <a:t>args</a:t>
            </a:r>
            <a:r>
              <a:rPr lang="en" dirty="0"/>
              <a:t>, **</a:t>
            </a:r>
            <a:r>
              <a:rPr lang="en" dirty="0" err="1"/>
              <a:t>kwargs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i="1" dirty="0"/>
              <a:t># Do stuff with </a:t>
            </a:r>
            <a:r>
              <a:rPr lang="en" i="1" dirty="0" err="1"/>
              <a:t>args</a:t>
            </a:r>
            <a:r>
              <a:rPr lang="en" i="1" dirty="0"/>
              <a:t> and </a:t>
            </a:r>
            <a:r>
              <a:rPr lang="en" i="1" dirty="0" err="1"/>
              <a:t>kwargs</a:t>
            </a:r>
            <a:endParaRPr lang="en" i="1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1B69CCA-0EAD-8848-A6C3-4D48F02A7DFF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Variable positional arguments must always come before keyword arguments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707D357-7901-2C4E-AECC-286879F21818}"/>
              </a:ext>
            </a:extLst>
          </p:cNvPr>
          <p:cNvSpPr>
            <a:spLocks noGrp="1"/>
          </p:cNvSpPr>
          <p:nvPr/>
        </p:nvSpPr>
        <p:spPr>
          <a:xfrm>
            <a:off x="2209800" y="4951291"/>
            <a:ext cx="9128763" cy="54852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func</a:t>
            </a:r>
            <a:r>
              <a:rPr lang="en" dirty="0"/>
              <a:t>(0, 1, 2, hello='world')</a:t>
            </a:r>
          </a:p>
        </p:txBody>
      </p:sp>
    </p:spTree>
    <p:extLst>
      <p:ext uri="{BB962C8B-B14F-4D97-AF65-F5344CB8AC3E}">
        <p14:creationId xmlns:p14="http://schemas.microsoft.com/office/powerpoint/2010/main" val="2612801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to arguments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13346"/>
            <a:ext cx="9288781" cy="82985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rot_args</a:t>
            </a:r>
            <a:r>
              <a:rPr lang="en" dirty="0"/>
              <a:t> = ['Hello World', 1, True]</a:t>
            </a:r>
          </a:p>
          <a:p>
            <a:r>
              <a:rPr lang="en" dirty="0"/>
              <a:t>rot(*</a:t>
            </a:r>
            <a:r>
              <a:rPr lang="en" dirty="0" err="1"/>
              <a:t>rot_args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790323"/>
            <a:ext cx="9288781" cy="55478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ifmmp</a:t>
            </a:r>
            <a:r>
              <a:rPr lang="fr-FR" dirty="0"/>
              <a:t> </a:t>
            </a:r>
            <a:r>
              <a:rPr lang="fr-FR" dirty="0" err="1"/>
              <a:t>xpsme</a:t>
            </a:r>
            <a:r>
              <a:rPr lang="fr-FR" dirty="0"/>
              <a:t>'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3716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unpack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as function arguments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E48E9D2-78E0-6E43-B6D3-CFD0921531AF}"/>
              </a:ext>
            </a:extLst>
          </p:cNvPr>
          <p:cNvSpPr>
            <a:spLocks noGrp="1"/>
          </p:cNvSpPr>
          <p:nvPr/>
        </p:nvSpPr>
        <p:spPr>
          <a:xfrm>
            <a:off x="2209799" y="4114801"/>
            <a:ext cx="9288781" cy="83819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rot_args</a:t>
            </a:r>
            <a:r>
              <a:rPr lang="fr-FR" dirty="0"/>
              <a:t> = {'</a:t>
            </a:r>
            <a:r>
              <a:rPr lang="fr-FR" dirty="0" err="1"/>
              <a:t>encrypt</a:t>
            </a:r>
            <a:r>
              <a:rPr lang="fr-FR" dirty="0"/>
              <a:t>': False, 'key': 1, '</a:t>
            </a:r>
            <a:r>
              <a:rPr lang="fr-FR" dirty="0" err="1"/>
              <a:t>input_text</a:t>
            </a:r>
            <a:r>
              <a:rPr lang="fr-FR" dirty="0"/>
              <a:t>': '</a:t>
            </a:r>
            <a:r>
              <a:rPr lang="fr-FR" dirty="0" err="1"/>
              <a:t>ifmmp</a:t>
            </a:r>
            <a:r>
              <a:rPr lang="fr-FR" dirty="0"/>
              <a:t> </a:t>
            </a:r>
            <a:r>
              <a:rPr lang="fr-FR" dirty="0" err="1"/>
              <a:t>xpsme</a:t>
            </a:r>
            <a:r>
              <a:rPr lang="fr-FR" dirty="0"/>
              <a:t>'}</a:t>
            </a:r>
          </a:p>
          <a:p>
            <a:r>
              <a:rPr lang="en" dirty="0"/>
              <a:t>rot(**</a:t>
            </a:r>
            <a:r>
              <a:rPr lang="en" dirty="0" err="1"/>
              <a:t>rot_args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6C2A609-FD3E-4442-BA18-8A9DB554D5C4}"/>
              </a:ext>
            </a:extLst>
          </p:cNvPr>
          <p:cNvSpPr>
            <a:spLocks noGrp="1"/>
          </p:cNvSpPr>
          <p:nvPr/>
        </p:nvSpPr>
        <p:spPr>
          <a:xfrm>
            <a:off x="2209798" y="5000123"/>
            <a:ext cx="9288781" cy="55478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'hello world'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3CF5D8A-9013-9E49-86AF-5581F1EE776C}"/>
              </a:ext>
            </a:extLst>
          </p:cNvPr>
          <p:cNvSpPr txBox="1">
            <a:spLocks/>
          </p:cNvSpPr>
          <p:nvPr/>
        </p:nvSpPr>
        <p:spPr>
          <a:xfrm>
            <a:off x="530468" y="3573055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unpack a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as function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370755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9906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Variables created inside a function body only exist inside the function (while it is running)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21612"/>
            <a:ext cx="9288781" cy="244253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coin_toss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rnd</a:t>
            </a:r>
            <a:r>
              <a:rPr lang="fr-FR" dirty="0"/>
              <a:t> = </a:t>
            </a:r>
            <a:r>
              <a:rPr lang="fr-FR" dirty="0" err="1"/>
              <a:t>random</a:t>
            </a:r>
            <a:r>
              <a:rPr lang="fr-FR" dirty="0"/>
              <a:t>()</a:t>
            </a:r>
          </a:p>
          <a:p>
            <a:r>
              <a:rPr lang="fr-FR" dirty="0"/>
              <a:t>    if </a:t>
            </a:r>
            <a:r>
              <a:rPr lang="fr-FR" dirty="0" err="1"/>
              <a:t>rnd</a:t>
            </a:r>
            <a:r>
              <a:rPr lang="fr-FR" dirty="0"/>
              <a:t> &lt; 0.5:</a:t>
            </a:r>
          </a:p>
          <a:p>
            <a:r>
              <a:rPr lang="fr-FR" dirty="0"/>
              <a:t>        return '</a:t>
            </a:r>
            <a:r>
              <a:rPr lang="fr-FR" dirty="0" err="1"/>
              <a:t>Heads</a:t>
            </a:r>
            <a:r>
              <a:rPr lang="fr-FR" dirty="0"/>
              <a:t>'</a:t>
            </a:r>
          </a:p>
          <a:p>
            <a:r>
              <a:rPr lang="fr-FR" dirty="0"/>
              <a:t>    </a:t>
            </a:r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      return '</a:t>
            </a:r>
            <a:r>
              <a:rPr lang="fr-FR" dirty="0" err="1"/>
              <a:t>Tails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 err="1"/>
              <a:t>coin_toss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655640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Heads</a:t>
            </a:r>
            <a:r>
              <a:rPr lang="fr-FR" dirty="0"/>
              <a:t>'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E1C963-A6A8-DC4B-8A20-54AFB54F7194}"/>
              </a:ext>
            </a:extLst>
          </p:cNvPr>
          <p:cNvSpPr>
            <a:spLocks noGrp="1"/>
          </p:cNvSpPr>
          <p:nvPr/>
        </p:nvSpPr>
        <p:spPr>
          <a:xfrm>
            <a:off x="2206867" y="5278484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rnd</a:t>
            </a:r>
            <a:r>
              <a:rPr lang="fr-FR" dirty="0"/>
              <a:t>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BAE343B-B25E-5748-A1E3-EF9F6122043B}"/>
              </a:ext>
            </a:extLst>
          </p:cNvPr>
          <p:cNvSpPr>
            <a:spLocks noGrp="1"/>
          </p:cNvSpPr>
          <p:nvPr/>
        </p:nvSpPr>
        <p:spPr>
          <a:xfrm>
            <a:off x="2206867" y="5901327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NameError</a:t>
            </a:r>
            <a:r>
              <a:rPr lang="en" dirty="0"/>
              <a:t>: name '</a:t>
            </a:r>
            <a:r>
              <a:rPr lang="en" dirty="0" err="1"/>
              <a:t>rnd</a:t>
            </a:r>
            <a:r>
              <a:rPr lang="en" dirty="0"/>
              <a:t>' is not defined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21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Arguments are local to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18876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text</a:t>
            </a:r>
            <a:r>
              <a:rPr lang="fr-FR" dirty="0"/>
              <a:t> = </a:t>
            </a:r>
            <a:r>
              <a:rPr lang="fr-FR" dirty="0" err="1"/>
              <a:t>text.upper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38882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HELLO!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4E60FC6A-B7F1-6D46-9A29-7D1C9FC612A3}"/>
              </a:ext>
            </a:extLst>
          </p:cNvPr>
          <p:cNvSpPr txBox="1">
            <a:spLocks/>
          </p:cNvSpPr>
          <p:nvPr/>
        </p:nvSpPr>
        <p:spPr>
          <a:xfrm>
            <a:off x="690484" y="5697841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👀Note that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not modified by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text.upper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500F552-4905-EC4E-A293-A9AF116CA2FE}"/>
              </a:ext>
            </a:extLst>
          </p:cNvPr>
          <p:cNvSpPr>
            <a:spLocks noGrp="1"/>
          </p:cNvSpPr>
          <p:nvPr/>
        </p:nvSpPr>
        <p:spPr>
          <a:xfrm>
            <a:off x="2206866" y="4491450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2883D1C-A5A8-E74F-927D-696526D30276}"/>
              </a:ext>
            </a:extLst>
          </p:cNvPr>
          <p:cNvSpPr>
            <a:spLocks noGrp="1"/>
          </p:cNvSpPr>
          <p:nvPr/>
        </p:nvSpPr>
        <p:spPr>
          <a:xfrm>
            <a:off x="2210361" y="5090326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793385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5869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Variables outside the function can be referenced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924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text</a:t>
            </a:r>
            <a:r>
              <a:rPr lang="fr-FR" dirty="0"/>
              <a:t>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1930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3108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5107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...But not reassigned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162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s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(s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1168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UnboundLocalError</a:t>
            </a:r>
            <a:r>
              <a:rPr lang="en" dirty="0"/>
              <a:t>: local variable 's' referenced before assignment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30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18326" y="3968305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HELLO!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226A26-DA52-7449-8E4C-75840E591FC9}"/>
              </a:ext>
            </a:extLst>
          </p:cNvPr>
          <p:cNvSpPr>
            <a:spLocks noGrp="1"/>
          </p:cNvSpPr>
          <p:nvPr/>
        </p:nvSpPr>
        <p:spPr>
          <a:xfrm>
            <a:off x="2218327" y="1753914"/>
            <a:ext cx="9288781" cy="21475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global s</a:t>
            </a:r>
          </a:p>
          <a:p>
            <a:r>
              <a:rPr lang="fr-FR" dirty="0"/>
              <a:t>    s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(s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8B711EC-2306-CD42-BD3B-C8F1C7C35A43}"/>
              </a:ext>
            </a:extLst>
          </p:cNvPr>
          <p:cNvSpPr txBox="1">
            <a:spLocks/>
          </p:cNvSpPr>
          <p:nvPr/>
        </p:nvSpPr>
        <p:spPr>
          <a:xfrm>
            <a:off x="701945" y="120154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global to assign to a variable outside the function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EBF24C-E335-194F-BAF8-B8F99D971305}"/>
              </a:ext>
            </a:extLst>
          </p:cNvPr>
          <p:cNvSpPr>
            <a:spLocks noGrp="1"/>
          </p:cNvSpPr>
          <p:nvPr/>
        </p:nvSpPr>
        <p:spPr>
          <a:xfrm>
            <a:off x="2267176" y="57170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HELLO</a:t>
            </a:r>
            <a:endParaRPr lang="fr-FR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5E233A7-A4E8-CE40-B9C0-BA5260921CEE}"/>
              </a:ext>
            </a:extLst>
          </p:cNvPr>
          <p:cNvSpPr>
            <a:spLocks noGrp="1"/>
          </p:cNvSpPr>
          <p:nvPr/>
        </p:nvSpPr>
        <p:spPr>
          <a:xfrm>
            <a:off x="2267175" y="5118863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9601037-2B99-4142-95A2-DA4037A64DF9}"/>
              </a:ext>
            </a:extLst>
          </p:cNvPr>
          <p:cNvSpPr txBox="1">
            <a:spLocks/>
          </p:cNvSpPr>
          <p:nvPr/>
        </p:nvSpPr>
        <p:spPr>
          <a:xfrm>
            <a:off x="750793" y="4566498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But watch out for side-effects!</a:t>
            </a:r>
          </a:p>
        </p:txBody>
      </p:sp>
    </p:spTree>
    <p:extLst>
      <p:ext uri="{BB962C8B-B14F-4D97-AF65-F5344CB8AC3E}">
        <p14:creationId xmlns:p14="http://schemas.microsoft.com/office/powerpoint/2010/main" val="2880559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18326" y="5107514"/>
            <a:ext cx="9288781" cy="13716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  <a:p>
            <a:r>
              <a:rPr lang="fr-FR" dirty="0"/>
              <a:t>[0, 1, 1, 2, 3]</a:t>
            </a:r>
          </a:p>
          <a:p>
            <a:endParaRPr lang="fr-FR" dirty="0"/>
          </a:p>
          <a:p>
            <a:r>
              <a:rPr lang="fr-FR" dirty="0"/>
              <a:t>[0, 1, 1, 2, 3]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226A26-DA52-7449-8E4C-75840E591FC9}"/>
              </a:ext>
            </a:extLst>
          </p:cNvPr>
          <p:cNvSpPr>
            <a:spLocks noGrp="1"/>
          </p:cNvSpPr>
          <p:nvPr/>
        </p:nvSpPr>
        <p:spPr>
          <a:xfrm>
            <a:off x="2218326" y="2298957"/>
            <a:ext cx="9288781" cy="2743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add_a_fib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fibs.append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[-1] + </a:t>
            </a:r>
            <a:r>
              <a:rPr lang="fr-FR" dirty="0" err="1"/>
              <a:t>fibs</a:t>
            </a:r>
            <a:r>
              <a:rPr lang="fr-FR" dirty="0"/>
              <a:t>[-2])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[-1])</a:t>
            </a:r>
          </a:p>
          <a:p>
            <a:r>
              <a:rPr lang="fr-FR" dirty="0"/>
              <a:t>    return </a:t>
            </a:r>
            <a:r>
              <a:rPr lang="fr-FR" dirty="0" err="1"/>
              <a:t>fibs</a:t>
            </a:r>
            <a:endParaRPr lang="fr-FR" dirty="0"/>
          </a:p>
          <a:p>
            <a:endParaRPr lang="fr-FR" dirty="0"/>
          </a:p>
          <a:p>
            <a:r>
              <a:rPr lang="fr-FR" dirty="0"/>
              <a:t>f = [0, 1, 1, 2]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add_a_fib</a:t>
            </a:r>
            <a:r>
              <a:rPr lang="fr-FR" dirty="0"/>
              <a:t>(f))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(f)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8B711EC-2306-CD42-BD3B-C8F1C7C35A43}"/>
              </a:ext>
            </a:extLst>
          </p:cNvPr>
          <p:cNvSpPr txBox="1">
            <a:spLocks/>
          </p:cNvSpPr>
          <p:nvPr/>
        </p:nvSpPr>
        <p:spPr>
          <a:xfrm>
            <a:off x="701945" y="1143000"/>
            <a:ext cx="10805163" cy="1155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Variable names are local, but their content is the same object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Watch out for mutability</a:t>
            </a:r>
          </a:p>
        </p:txBody>
      </p:sp>
    </p:spTree>
    <p:extLst>
      <p:ext uri="{BB962C8B-B14F-4D97-AF65-F5344CB8AC3E}">
        <p14:creationId xmlns:p14="http://schemas.microsoft.com/office/powerpoint/2010/main" val="825011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3" y="3641833"/>
            <a:ext cx="846083" cy="7885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2727433"/>
            <a:ext cx="42672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649719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3040117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649718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251433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3040117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343294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259317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87680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345923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270232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641832"/>
            <a:ext cx="709573" cy="1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4417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BE1B4-AF6B-5E47-B0D6-A51326B11521}"/>
              </a:ext>
            </a:extLst>
          </p:cNvPr>
          <p:cNvSpPr txBox="1"/>
          <p:nvPr/>
        </p:nvSpPr>
        <p:spPr>
          <a:xfrm>
            <a:off x="6752454" y="114535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Old state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5122D-1A35-FD4A-8A56-15B9E133A0B2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7479576" y="1545465"/>
            <a:ext cx="0" cy="1181968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271E07-0139-F940-8D91-C67B2688AF8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479576" y="4556233"/>
            <a:ext cx="0" cy="1156412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AF523A-1634-0E40-B8C6-22D4EA9F3BD4}"/>
              </a:ext>
            </a:extLst>
          </p:cNvPr>
          <p:cNvSpPr txBox="1"/>
          <p:nvPr/>
        </p:nvSpPr>
        <p:spPr>
          <a:xfrm>
            <a:off x="6757709" y="57382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2265685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def</a:t>
            </a:r>
            <a:r>
              <a:rPr lang="fr-FR" dirty="0"/>
              <a:t> f():</a:t>
            </a:r>
          </a:p>
          <a:p>
            <a:r>
              <a:rPr lang="fr-FR" dirty="0"/>
              <a:t>    a = []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    a += [0, 1, 2]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br>
              <a:rPr lang="fr-FR" dirty="0"/>
            </a:br>
            <a:r>
              <a:rPr lang="fr-FR" dirty="0"/>
              <a:t>f()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[]</a:t>
            </a:r>
          </a:p>
          <a:p>
            <a:r>
              <a:rPr lang="en" dirty="0"/>
              <a:t>[0, 1, 2]</a:t>
            </a:r>
          </a:p>
          <a:p>
            <a:endParaRPr lang="en" dirty="0"/>
          </a:p>
          <a:p>
            <a:r>
              <a:rPr lang="en" dirty="0" err="1"/>
              <a:t>NameError</a:t>
            </a:r>
            <a:r>
              <a:rPr lang="en" dirty="0"/>
              <a:t>: name 'a' is not defined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93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Functions defined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are just like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447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say_hello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  <a:p>
            <a:endParaRPr lang="fr-FR" dirty="0"/>
          </a:p>
          <a:p>
            <a:r>
              <a:rPr lang="fr-FR" dirty="0"/>
              <a:t>type(</a:t>
            </a:r>
            <a:r>
              <a:rPr lang="fr-FR" dirty="0" err="1"/>
              <a:t>say_hello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354494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D39A904-A5FE-3448-8586-CD0B266F6156}"/>
              </a:ext>
            </a:extLst>
          </p:cNvPr>
          <p:cNvSpPr>
            <a:spLocks noGrp="1"/>
          </p:cNvSpPr>
          <p:nvPr/>
        </p:nvSpPr>
        <p:spPr>
          <a:xfrm>
            <a:off x="2196662" y="4837053"/>
            <a:ext cx="9288781" cy="8779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 = </a:t>
            </a:r>
            <a:r>
              <a:rPr lang="fr-FR" dirty="0" err="1"/>
              <a:t>say_hello</a:t>
            </a:r>
            <a:endParaRPr lang="fr-FR" dirty="0"/>
          </a:p>
          <a:p>
            <a:r>
              <a:rPr lang="fr-FR" dirty="0"/>
              <a:t>f()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5C1E95E-5006-6043-BAB2-2AD0042CBFFF}"/>
              </a:ext>
            </a:extLst>
          </p:cNvPr>
          <p:cNvSpPr>
            <a:spLocks noGrp="1"/>
          </p:cNvSpPr>
          <p:nvPr/>
        </p:nvSpPr>
        <p:spPr>
          <a:xfrm>
            <a:off x="2217419" y="583094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60303EA-F6AD-B642-B136-6E2657F9C7D8}"/>
              </a:ext>
            </a:extLst>
          </p:cNvPr>
          <p:cNvSpPr txBox="1">
            <a:spLocks/>
          </p:cNvSpPr>
          <p:nvPr/>
        </p:nvSpPr>
        <p:spPr>
          <a:xfrm>
            <a:off x="680280" y="418288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 function can be assigned to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324078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function can be deleted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1009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say_hello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say_hello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196662" y="3198143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NameError</a:t>
            </a:r>
            <a:r>
              <a:rPr lang="en" dirty="0"/>
              <a:t>: name '</a:t>
            </a:r>
            <a:r>
              <a:rPr lang="en" dirty="0" err="1"/>
              <a:t>say_hello</a:t>
            </a:r>
            <a:r>
              <a:rPr lang="en" dirty="0"/>
              <a:t>' is not defined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D39A904-A5FE-3448-8586-CD0B266F6156}"/>
              </a:ext>
            </a:extLst>
          </p:cNvPr>
          <p:cNvSpPr>
            <a:spLocks noGrp="1"/>
          </p:cNvSpPr>
          <p:nvPr/>
        </p:nvSpPr>
        <p:spPr>
          <a:xfrm>
            <a:off x="2206909" y="4608453"/>
            <a:ext cx="9288781" cy="8779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{'</a:t>
            </a:r>
            <a:r>
              <a:rPr lang="fr-FR" dirty="0" err="1"/>
              <a:t>obj</a:t>
            </a:r>
            <a:r>
              <a:rPr lang="fr-FR" dirty="0"/>
              <a:t>': 12, 'fun': f}</a:t>
            </a:r>
          </a:p>
          <a:p>
            <a:r>
              <a:rPr lang="fr-FR" dirty="0" err="1"/>
              <a:t>print</a:t>
            </a:r>
            <a:r>
              <a:rPr lang="fr-FR" dirty="0"/>
              <a:t>(d)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5C1E95E-5006-6043-BAB2-2AD0042CBFFF}"/>
              </a:ext>
            </a:extLst>
          </p:cNvPr>
          <p:cNvSpPr>
            <a:spLocks noGrp="1"/>
          </p:cNvSpPr>
          <p:nvPr/>
        </p:nvSpPr>
        <p:spPr>
          <a:xfrm>
            <a:off x="2206908" y="556921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{'</a:t>
            </a:r>
            <a:r>
              <a:rPr lang="en" dirty="0" err="1"/>
              <a:t>obj</a:t>
            </a:r>
            <a:r>
              <a:rPr lang="en" dirty="0"/>
              <a:t>': 12, 'fun': &lt;function </a:t>
            </a:r>
            <a:r>
              <a:rPr lang="en" dirty="0" err="1"/>
              <a:t>say_hello</a:t>
            </a:r>
            <a:r>
              <a:rPr lang="en" dirty="0"/>
              <a:t> at 0x11016bd40&gt;}</a:t>
            </a:r>
            <a:endParaRPr lang="fr-FR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60303EA-F6AD-B642-B136-6E2657F9C7D8}"/>
              </a:ext>
            </a:extLst>
          </p:cNvPr>
          <p:cNvSpPr txBox="1">
            <a:spLocks/>
          </p:cNvSpPr>
          <p:nvPr/>
        </p:nvSpPr>
        <p:spPr>
          <a:xfrm>
            <a:off x="680280" y="393351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 function can be added to a container</a:t>
            </a:r>
          </a:p>
        </p:txBody>
      </p:sp>
    </p:spTree>
    <p:extLst>
      <p:ext uri="{BB962C8B-B14F-4D97-AF65-F5344CB8AC3E}">
        <p14:creationId xmlns:p14="http://schemas.microsoft.com/office/powerpoint/2010/main" val="22373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Define your own functions in Python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Call a function and use the result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Know the </a:t>
            </a:r>
            <a:r>
              <a:rPr lang="en" dirty="0" err="1"/>
              <a:t>arcanes</a:t>
            </a:r>
            <a:r>
              <a:rPr lang="en" dirty="0"/>
              <a:t> of argument passing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Understand the scope of variables in functions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Quickly build anonymous functions using lambda expressions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Understand the basics of functional programming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Write generator functions to use in your own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dirty="0"/>
              <a:t> iterations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Handle errors in your own code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function can be passed as an argument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676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do_n_times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, n):</a:t>
            </a:r>
          </a:p>
          <a:p>
            <a:r>
              <a:rPr lang="fr-FR" dirty="0"/>
              <a:t>    for _ in range(n):</a:t>
            </a:r>
          </a:p>
          <a:p>
            <a:r>
              <a:rPr lang="fr-FR" dirty="0"/>
              <a:t>        </a:t>
            </a:r>
            <a:r>
              <a:rPr lang="fr-FR" dirty="0" err="1"/>
              <a:t>fn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do_n_times</a:t>
            </a:r>
            <a:r>
              <a:rPr lang="fr-FR" dirty="0"/>
              <a:t>(f, 3)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799" y="3781430"/>
            <a:ext cx="9288781" cy="10546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</a:p>
          <a:p>
            <a:r>
              <a:rPr lang="fr-FR" dirty="0"/>
              <a:t>Hello World!</a:t>
            </a:r>
          </a:p>
          <a:p>
            <a:r>
              <a:rPr lang="fr-FR" dirty="0"/>
              <a:t>Hello World!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498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Lambda expressions create anonymous functions from an expression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15055" y="2560941"/>
            <a:ext cx="9288781" cy="1676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do_range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, n):</a:t>
            </a:r>
          </a:p>
          <a:p>
            <a:r>
              <a:rPr lang="fr-FR" dirty="0"/>
              <a:t>    for i in range(n):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(i))</a:t>
            </a:r>
          </a:p>
          <a:p>
            <a:endParaRPr lang="fr-FR" dirty="0"/>
          </a:p>
          <a:p>
            <a:r>
              <a:rPr lang="fr-FR" dirty="0" err="1"/>
              <a:t>do_range</a:t>
            </a:r>
            <a:r>
              <a:rPr lang="fr-FR" dirty="0"/>
              <a:t>(lambda x: x*x, 5)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4387167"/>
            <a:ext cx="9288781" cy="1676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4</a:t>
            </a:r>
          </a:p>
          <a:p>
            <a:r>
              <a:rPr lang="fr-FR" dirty="0"/>
              <a:t>9</a:t>
            </a:r>
          </a:p>
          <a:p>
            <a:r>
              <a:rPr lang="fr-F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07883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def</a:t>
            </a:r>
            <a:r>
              <a:rPr lang="fr-FR" dirty="0"/>
              <a:t> f():</a:t>
            </a:r>
          </a:p>
          <a:p>
            <a:r>
              <a:rPr lang="fr-FR" dirty="0"/>
              <a:t>    a = []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    a += [0, 1, 2]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br>
              <a:rPr lang="fr-FR" dirty="0"/>
            </a:br>
            <a:r>
              <a:rPr lang="fr-FR" dirty="0"/>
              <a:t>f()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[]</a:t>
            </a:r>
          </a:p>
          <a:p>
            <a:r>
              <a:rPr lang="en" dirty="0"/>
              <a:t>[0, 1, 2]</a:t>
            </a:r>
          </a:p>
          <a:p>
            <a:endParaRPr lang="en" dirty="0"/>
          </a:p>
          <a:p>
            <a:r>
              <a:rPr lang="en" dirty="0" err="1"/>
              <a:t>NameError</a:t>
            </a:r>
            <a:r>
              <a:rPr lang="en" dirty="0"/>
              <a:t>: name 'a' is not defined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069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6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045C3FD-4E62-BB42-9637-477314FA32D1}"/>
              </a:ext>
            </a:extLst>
          </p:cNvPr>
          <p:cNvSpPr txBox="1"/>
          <p:nvPr/>
        </p:nvSpPr>
        <p:spPr>
          <a:xfrm>
            <a:off x="4021460" y="18288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arguments to make function calls more explicit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argument lists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type into arguments in a function call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inside and outside a function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Mutability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7923454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Generators and Error handling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89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Generator functions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build your own functions to use in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iteration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065096"/>
            <a:ext cx="9288781" cy="35737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fib_range</a:t>
            </a:r>
            <a:r>
              <a:rPr lang="en" dirty="0"/>
              <a:t>(n):</a:t>
            </a:r>
          </a:p>
          <a:p>
            <a:r>
              <a:rPr lang="en" dirty="0"/>
              <a:t>    if n &gt; 0: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0</a:t>
            </a:r>
          </a:p>
          <a:p>
            <a:r>
              <a:rPr lang="en" dirty="0"/>
              <a:t>    if n &gt; 1: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1</a:t>
            </a:r>
          </a:p>
          <a:p>
            <a:r>
              <a:rPr lang="en" dirty="0"/>
              <a:t>    f0 = 0</a:t>
            </a:r>
          </a:p>
          <a:p>
            <a:r>
              <a:rPr lang="en" dirty="0"/>
              <a:t>    f1 = 1</a:t>
            </a:r>
          </a:p>
          <a:p>
            <a:r>
              <a:rPr lang="en" dirty="0"/>
              <a:t>    for _ in range(n - 2):</a:t>
            </a:r>
          </a:p>
          <a:p>
            <a:r>
              <a:rPr lang="en" dirty="0"/>
              <a:t>        f = f0 + f1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f</a:t>
            </a:r>
          </a:p>
          <a:p>
            <a:r>
              <a:rPr lang="en" dirty="0"/>
              <a:t>        f0 = f1</a:t>
            </a:r>
          </a:p>
          <a:p>
            <a:r>
              <a:rPr lang="en" dirty="0"/>
              <a:t>        f1 = 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6173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Generator functions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Each time the iteration loops, the function runs until the next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5908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for f in </a:t>
            </a:r>
            <a:r>
              <a:rPr lang="en" dirty="0" err="1"/>
              <a:t>fib_range</a:t>
            </a:r>
            <a:r>
              <a:rPr lang="en" dirty="0"/>
              <a:t>(8):</a:t>
            </a:r>
          </a:p>
          <a:p>
            <a:r>
              <a:rPr lang="en" dirty="0"/>
              <a:t>    print(f)</a:t>
            </a:r>
          </a:p>
          <a:p>
            <a:endParaRPr lang="fr-FR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198076" y="3525303"/>
            <a:ext cx="9288781" cy="24182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2</a:t>
            </a:r>
          </a:p>
          <a:p>
            <a:r>
              <a:rPr lang="fr-FR" dirty="0"/>
              <a:t>3</a:t>
            </a:r>
          </a:p>
          <a:p>
            <a:r>
              <a:rPr lang="fr-FR" dirty="0"/>
              <a:t>5</a:t>
            </a:r>
          </a:p>
          <a:p>
            <a:r>
              <a:rPr lang="fr-FR" dirty="0"/>
              <a:t>8</a:t>
            </a:r>
          </a:p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07458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also progress on an iterator using the built-in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next()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33600"/>
            <a:ext cx="9288781" cy="2057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z = zip(</a:t>
            </a:r>
            <a:r>
              <a:rPr lang="fr-FR" dirty="0" err="1"/>
              <a:t>firstname</a:t>
            </a:r>
            <a:r>
              <a:rPr lang="fr-FR" dirty="0"/>
              <a:t>, </a:t>
            </a:r>
            <a:r>
              <a:rPr lang="fr-FR" dirty="0" err="1"/>
              <a:t>lastnames</a:t>
            </a:r>
            <a:r>
              <a:rPr lang="fr-FR" dirty="0"/>
              <a:t>, </a:t>
            </a:r>
            <a:r>
              <a:rPr lang="fr-FR" dirty="0" err="1"/>
              <a:t>dobs</a:t>
            </a:r>
            <a:r>
              <a:rPr lang="fr-FR" dirty="0"/>
              <a:t>)</a:t>
            </a:r>
          </a:p>
          <a:p>
            <a:r>
              <a:rPr lang="fr-FR" dirty="0"/>
              <a:t>first, last, </a:t>
            </a:r>
            <a:r>
              <a:rPr lang="fr-FR" dirty="0" err="1"/>
              <a:t>dob</a:t>
            </a:r>
            <a:r>
              <a:rPr lang="fr-FR" dirty="0"/>
              <a:t> = </a:t>
            </a:r>
            <a:r>
              <a:rPr lang="fr-FR" dirty="0" err="1"/>
              <a:t>next</a:t>
            </a:r>
            <a:r>
              <a:rPr lang="fr-FR" dirty="0"/>
              <a:t>(z)</a:t>
            </a:r>
          </a:p>
          <a:p>
            <a:r>
              <a:rPr lang="fr-FR" dirty="0" err="1"/>
              <a:t>while</a:t>
            </a:r>
            <a:r>
              <a:rPr lang="fr-FR" dirty="0"/>
              <a:t> first != 'Guido' and last != 'van </a:t>
            </a:r>
            <a:r>
              <a:rPr lang="fr-FR" dirty="0" err="1"/>
              <a:t>Rossum</a:t>
            </a:r>
            <a:r>
              <a:rPr lang="fr-FR" dirty="0"/>
              <a:t>':</a:t>
            </a:r>
          </a:p>
          <a:p>
            <a:r>
              <a:rPr lang="fr-FR" dirty="0"/>
              <a:t>    first, last, </a:t>
            </a:r>
            <a:r>
              <a:rPr lang="fr-FR" dirty="0" err="1"/>
              <a:t>dob</a:t>
            </a:r>
            <a:r>
              <a:rPr lang="fr-FR" dirty="0"/>
              <a:t> = </a:t>
            </a:r>
            <a:r>
              <a:rPr lang="fr-FR" dirty="0" err="1"/>
              <a:t>next</a:t>
            </a:r>
            <a:r>
              <a:rPr lang="fr-FR" dirty="0"/>
              <a:t>(z)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(f'{first} {last}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{</a:t>
            </a:r>
            <a:r>
              <a:rPr lang="fr-FR" dirty="0" err="1"/>
              <a:t>dob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('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Guido!')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180897" y="4306401"/>
            <a:ext cx="9288781" cy="15820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Dennis Ritchie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September</a:t>
            </a:r>
            <a:r>
              <a:rPr lang="fr-FR" dirty="0"/>
              <a:t> 9, 1941</a:t>
            </a:r>
          </a:p>
          <a:p>
            <a:r>
              <a:rPr lang="fr-FR" dirty="0"/>
              <a:t>Ken Thompson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February</a:t>
            </a:r>
            <a:r>
              <a:rPr lang="fr-FR" dirty="0"/>
              <a:t> 4, 1943</a:t>
            </a:r>
          </a:p>
          <a:p>
            <a:r>
              <a:rPr lang="fr-FR" dirty="0" err="1"/>
              <a:t>Niklaus</a:t>
            </a:r>
            <a:r>
              <a:rPr lang="fr-FR" dirty="0"/>
              <a:t> </a:t>
            </a:r>
            <a:r>
              <a:rPr lang="fr-FR" dirty="0" err="1"/>
              <a:t>Wirth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February</a:t>
            </a:r>
            <a:r>
              <a:rPr lang="fr-FR" dirty="0"/>
              <a:t> 15, 1934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Guido!</a:t>
            </a:r>
          </a:p>
        </p:txBody>
      </p:sp>
    </p:spTree>
    <p:extLst>
      <p:ext uri="{BB962C8B-B14F-4D97-AF65-F5344CB8AC3E}">
        <p14:creationId xmlns:p14="http://schemas.microsoft.com/office/powerpoint/2010/main" val="1569782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You've already seen some errors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5813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209798" y="2209738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NameError</a:t>
            </a:r>
            <a:r>
              <a:rPr lang="en" dirty="0">
                <a:solidFill>
                  <a:srgbClr val="FF5059"/>
                </a:solidFill>
              </a:rPr>
              <a:t>:</a:t>
            </a:r>
            <a:r>
              <a:rPr lang="en" dirty="0"/>
              <a:t> name 'l' is not defined</a:t>
            </a:r>
            <a:endParaRPr lang="fr-F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8BC4FB-2B3D-A24F-A6AC-0EFCDE607F9A}"/>
              </a:ext>
            </a:extLst>
          </p:cNvPr>
          <p:cNvSpPr>
            <a:spLocks noGrp="1"/>
          </p:cNvSpPr>
          <p:nvPr/>
        </p:nvSpPr>
        <p:spPr>
          <a:xfrm>
            <a:off x="2209794" y="2928288"/>
            <a:ext cx="9288781" cy="83251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(0, 1, 2)</a:t>
            </a:r>
          </a:p>
          <a:p>
            <a:r>
              <a:rPr lang="fr-FR" dirty="0" err="1"/>
              <a:t>l.pop</a:t>
            </a:r>
            <a:r>
              <a:rPr lang="fr-FR" dirty="0"/>
              <a:t>()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7C77526-98D6-5440-977D-A8A2220BB212}"/>
              </a:ext>
            </a:extLst>
          </p:cNvPr>
          <p:cNvSpPr>
            <a:spLocks noGrp="1"/>
          </p:cNvSpPr>
          <p:nvPr/>
        </p:nvSpPr>
        <p:spPr>
          <a:xfrm>
            <a:off x="2209798" y="3838605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AttributeError</a:t>
            </a:r>
            <a:r>
              <a:rPr lang="en" dirty="0">
                <a:solidFill>
                  <a:srgbClr val="FF5059"/>
                </a:solidFill>
              </a:rPr>
              <a:t>: </a:t>
            </a:r>
            <a:r>
              <a:rPr lang="en" dirty="0"/>
              <a:t>'tuple' object has no attribute 'pop'</a:t>
            </a:r>
            <a:endParaRPr lang="fr-FR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B9ADA04-8C64-8040-BA43-818A9CFE8775}"/>
              </a:ext>
            </a:extLst>
          </p:cNvPr>
          <p:cNvSpPr>
            <a:spLocks noGrp="1"/>
          </p:cNvSpPr>
          <p:nvPr/>
        </p:nvSpPr>
        <p:spPr>
          <a:xfrm>
            <a:off x="2209798" y="4572000"/>
            <a:ext cx="9288781" cy="5813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l[0] = '</a:t>
            </a:r>
            <a:r>
              <a:rPr lang="fr-FR" dirty="0" err="1"/>
              <a:t>zero</a:t>
            </a:r>
            <a:r>
              <a:rPr lang="fr-FR" dirty="0"/>
              <a:t>'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5218093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TypeError</a:t>
            </a:r>
            <a:r>
              <a:rPr lang="en" dirty="0">
                <a:solidFill>
                  <a:srgbClr val="FF5059"/>
                </a:solidFill>
              </a:rPr>
              <a:t>: </a:t>
            </a:r>
            <a:r>
              <a:rPr lang="en" dirty="0"/>
              <a:t>'tuple' object does not support item assignment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4182"/>
              </p:ext>
            </p:extLst>
          </p:nvPr>
        </p:nvGraphicFramePr>
        <p:xfrm>
          <a:off x="2400176" y="1212972"/>
          <a:ext cx="8654021" cy="406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II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Generators and Error Handling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44902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83598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Errors "bubble up" function calls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230723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print_sqrt</a:t>
            </a:r>
            <a:r>
              <a:rPr lang="fr-FR" dirty="0"/>
              <a:t>(n):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f'The</a:t>
            </a:r>
            <a:r>
              <a:rPr lang="fr-FR" dirty="0"/>
              <a:t> square </a:t>
            </a:r>
            <a:r>
              <a:rPr lang="fr-FR" dirty="0" err="1"/>
              <a:t>root</a:t>
            </a:r>
            <a:r>
              <a:rPr lang="fr-FR" dirty="0"/>
              <a:t> of {n}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math.sqrt</a:t>
            </a:r>
            <a:r>
              <a:rPr lang="fr-FR" dirty="0"/>
              <a:t>(n)}')</a:t>
            </a:r>
          </a:p>
          <a:p>
            <a:endParaRPr lang="fr-FR" dirty="0"/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print_rnd_sqrt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print_sqrt</a:t>
            </a:r>
            <a:r>
              <a:rPr lang="fr-FR" dirty="0"/>
              <a:t>(</a:t>
            </a:r>
            <a:r>
              <a:rPr lang="fr-FR" dirty="0" err="1"/>
              <a:t>random</a:t>
            </a:r>
            <a:r>
              <a:rPr lang="fr-FR" dirty="0"/>
              <a:t>() – 0.5)</a:t>
            </a:r>
          </a:p>
          <a:p>
            <a:endParaRPr lang="fr-FR" dirty="0"/>
          </a:p>
          <a:p>
            <a:r>
              <a:rPr lang="fr-FR" dirty="0" err="1"/>
              <a:t>print_rnd_sqrt</a:t>
            </a:r>
            <a:r>
              <a:rPr lang="fr-FR" dirty="0"/>
              <a:t>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3935626"/>
            <a:ext cx="9288781" cy="2465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1, in &lt;module&gt;</a:t>
            </a:r>
          </a:p>
          <a:p>
            <a:r>
              <a:rPr lang="en" dirty="0"/>
              <a:t>  File "&lt;stdin&gt;", line 2, in </a:t>
            </a:r>
            <a:r>
              <a:rPr lang="en" dirty="0" err="1"/>
              <a:t>print_rnd_sqrt</a:t>
            </a:r>
            <a:endParaRPr lang="en" dirty="0"/>
          </a:p>
          <a:p>
            <a:r>
              <a:rPr lang="en" dirty="0"/>
              <a:t>  File "&lt;stdin&gt;", line 2, in </a:t>
            </a:r>
            <a:r>
              <a:rPr lang="en" dirty="0" err="1"/>
              <a:t>print_sqrt</a:t>
            </a:r>
            <a:endParaRPr lang="en" dirty="0"/>
          </a:p>
          <a:p>
            <a:r>
              <a:rPr lang="en" dirty="0" err="1">
                <a:solidFill>
                  <a:srgbClr val="FF5059"/>
                </a:solidFill>
              </a:rPr>
              <a:t>ValueError</a:t>
            </a:r>
            <a:r>
              <a:rPr lang="en" dirty="0">
                <a:solidFill>
                  <a:srgbClr val="FF5059"/>
                </a:solidFill>
              </a:rPr>
              <a:t>:</a:t>
            </a:r>
            <a:r>
              <a:rPr lang="en" dirty="0"/>
              <a:t> math domain 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402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Errors "bubble up" function calls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2257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print_sqrt</a:t>
            </a:r>
            <a:r>
              <a:rPr lang="fr-FR" dirty="0"/>
              <a:t>(n):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5059"/>
                </a:solidFill>
              </a:rPr>
              <a:t>try</a:t>
            </a:r>
            <a:r>
              <a:rPr lang="fr-FR" dirty="0">
                <a:solidFill>
                  <a:srgbClr val="FF5059"/>
                </a:solidFill>
              </a:rPr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f'The</a:t>
            </a:r>
            <a:r>
              <a:rPr lang="fr-FR" dirty="0"/>
              <a:t> square </a:t>
            </a:r>
            <a:r>
              <a:rPr lang="fr-FR" dirty="0" err="1"/>
              <a:t>root</a:t>
            </a:r>
            <a:r>
              <a:rPr lang="fr-FR" dirty="0"/>
              <a:t> of {n}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math.sqrt</a:t>
            </a:r>
            <a:r>
              <a:rPr lang="fr-FR" dirty="0"/>
              <a:t>(n)}')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5059"/>
                </a:solidFill>
              </a:rPr>
              <a:t>except</a:t>
            </a:r>
            <a:r>
              <a:rPr lang="fr-FR" dirty="0">
                <a:solidFill>
                  <a:srgbClr val="FF5059"/>
                </a:solidFill>
              </a:rPr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f'Could</a:t>
            </a:r>
            <a:r>
              <a:rPr lang="fr-FR" dirty="0"/>
              <a:t> not </a:t>
            </a:r>
            <a:r>
              <a:rPr lang="fr-FR" dirty="0" err="1"/>
              <a:t>compute</a:t>
            </a:r>
            <a:r>
              <a:rPr lang="fr-FR" dirty="0"/>
              <a:t> the square </a:t>
            </a:r>
            <a:r>
              <a:rPr lang="fr-FR" dirty="0" err="1"/>
              <a:t>root</a:t>
            </a:r>
            <a:r>
              <a:rPr lang="fr-FR" dirty="0"/>
              <a:t> of {n}')</a:t>
            </a:r>
          </a:p>
          <a:p>
            <a:endParaRPr lang="fr-FR" dirty="0"/>
          </a:p>
          <a:p>
            <a:r>
              <a:rPr lang="fr-FR" dirty="0" err="1"/>
              <a:t>print_rnd_sqrt</a:t>
            </a:r>
            <a:r>
              <a:rPr lang="fr-FR" dirty="0"/>
              <a:t>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3935626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Could not compute the square root of -0.3587785826661578</a:t>
            </a:r>
            <a:endParaRPr lang="fr-F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0E2A9BE-A693-E341-82B2-D27318FE1D36}"/>
              </a:ext>
            </a:extLst>
          </p:cNvPr>
          <p:cNvSpPr txBox="1">
            <a:spLocks/>
          </p:cNvSpPr>
          <p:nvPr/>
        </p:nvSpPr>
        <p:spPr>
          <a:xfrm>
            <a:off x="693416" y="4618797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 to capture errors in unsafe code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Handle errors in an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380798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Ignoring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ignore errors 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handlers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list_sqrt</a:t>
            </a:r>
            <a:r>
              <a:rPr lang="en" dirty="0"/>
              <a:t>(</a:t>
            </a:r>
            <a:r>
              <a:rPr lang="en" dirty="0" err="1"/>
              <a:t>in_list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dirty="0" err="1"/>
              <a:t>out_list</a:t>
            </a:r>
            <a:r>
              <a:rPr lang="en" dirty="0"/>
              <a:t> = []</a:t>
            </a:r>
          </a:p>
          <a:p>
            <a:r>
              <a:rPr lang="en" dirty="0"/>
              <a:t>    for n in </a:t>
            </a:r>
            <a:r>
              <a:rPr lang="en" dirty="0" err="1"/>
              <a:t>in_list</a:t>
            </a:r>
            <a:r>
              <a:rPr lang="en" dirty="0"/>
              <a:t>:</a:t>
            </a:r>
          </a:p>
          <a:p>
            <a:r>
              <a:rPr lang="en" dirty="0"/>
              <a:t>        try:</a:t>
            </a:r>
          </a:p>
          <a:p>
            <a:r>
              <a:rPr lang="en" dirty="0"/>
              <a:t>            </a:t>
            </a:r>
            <a:r>
              <a:rPr lang="en" dirty="0" err="1"/>
              <a:t>out_list.append</a:t>
            </a:r>
            <a:r>
              <a:rPr lang="en" dirty="0"/>
              <a:t>(</a:t>
            </a:r>
            <a:r>
              <a:rPr lang="en" dirty="0" err="1"/>
              <a:t>math.sqrt</a:t>
            </a:r>
            <a:r>
              <a:rPr lang="en" dirty="0"/>
              <a:t>(n))</a:t>
            </a:r>
          </a:p>
          <a:p>
            <a:r>
              <a:rPr lang="en" dirty="0"/>
              <a:t>        except:</a:t>
            </a:r>
          </a:p>
          <a:p>
            <a:r>
              <a:rPr lang="en" dirty="0"/>
              <a:t>            </a:t>
            </a:r>
            <a:r>
              <a:rPr lang="en" dirty="0">
                <a:solidFill>
                  <a:srgbClr val="FF5059"/>
                </a:solidFill>
              </a:rPr>
              <a:t>pass</a:t>
            </a:r>
          </a:p>
          <a:p>
            <a:r>
              <a:rPr lang="en" dirty="0"/>
              <a:t>    return </a:t>
            </a:r>
            <a:r>
              <a:rPr lang="en" dirty="0" err="1"/>
              <a:t>out_list</a:t>
            </a:r>
            <a:endParaRPr lang="en" dirty="0"/>
          </a:p>
          <a:p>
            <a:endParaRPr lang="en" dirty="0"/>
          </a:p>
          <a:p>
            <a:r>
              <a:rPr lang="en" dirty="0" err="1"/>
              <a:t>list_sqrt</a:t>
            </a:r>
            <a:r>
              <a:rPr lang="en" dirty="0"/>
              <a:t>([2, -1, 16, 'zero', None, 256])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4658785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[1.4142135623730951, 4.0, 16.0]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22BBF55-C742-6E48-871A-1751F5069A37}"/>
              </a:ext>
            </a:extLst>
          </p:cNvPr>
          <p:cNvSpPr txBox="1">
            <a:spLocks/>
          </p:cNvSpPr>
          <p:nvPr/>
        </p:nvSpPr>
        <p:spPr>
          <a:xfrm>
            <a:off x="751422" y="530574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can be used anywhere, when a block should do nothing</a:t>
            </a:r>
          </a:p>
        </p:txBody>
      </p:sp>
    </p:spTree>
    <p:extLst>
      <p:ext uri="{BB962C8B-B14F-4D97-AF65-F5344CB8AC3E}">
        <p14:creationId xmlns:p14="http://schemas.microsoft.com/office/powerpoint/2010/main" val="1500284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 should not be (silently) ignored!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ignore errors 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handlers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list_sqrt</a:t>
            </a:r>
            <a:r>
              <a:rPr lang="en" dirty="0"/>
              <a:t>(</a:t>
            </a:r>
            <a:r>
              <a:rPr lang="en" dirty="0" err="1"/>
              <a:t>in_list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dirty="0" err="1"/>
              <a:t>out_list</a:t>
            </a:r>
            <a:r>
              <a:rPr lang="en" dirty="0"/>
              <a:t> = []</a:t>
            </a:r>
          </a:p>
          <a:p>
            <a:r>
              <a:rPr lang="en" dirty="0"/>
              <a:t>    for n in </a:t>
            </a:r>
            <a:r>
              <a:rPr lang="en" dirty="0" err="1"/>
              <a:t>in_list</a:t>
            </a:r>
            <a:r>
              <a:rPr lang="en" dirty="0"/>
              <a:t>:</a:t>
            </a:r>
          </a:p>
          <a:p>
            <a:r>
              <a:rPr lang="en" dirty="0"/>
              <a:t>        try:</a:t>
            </a:r>
          </a:p>
          <a:p>
            <a:r>
              <a:rPr lang="en" dirty="0"/>
              <a:t>            </a:t>
            </a:r>
            <a:r>
              <a:rPr lang="en" dirty="0" err="1"/>
              <a:t>out_list.append</a:t>
            </a:r>
            <a:r>
              <a:rPr lang="en" dirty="0"/>
              <a:t>(</a:t>
            </a:r>
            <a:r>
              <a:rPr lang="en" dirty="0" err="1"/>
              <a:t>math.sqrt</a:t>
            </a:r>
            <a:r>
              <a:rPr lang="en" dirty="0"/>
              <a:t>(n))</a:t>
            </a:r>
          </a:p>
          <a:p>
            <a:r>
              <a:rPr lang="en" dirty="0"/>
              <a:t>        except:</a:t>
            </a:r>
          </a:p>
          <a:p>
            <a:r>
              <a:rPr lang="en" dirty="0"/>
              <a:t>            pass</a:t>
            </a:r>
          </a:p>
          <a:p>
            <a:r>
              <a:rPr lang="en" dirty="0"/>
              <a:t>    return </a:t>
            </a:r>
            <a:r>
              <a:rPr lang="en" dirty="0" err="1"/>
              <a:t>out_list</a:t>
            </a:r>
            <a:endParaRPr lang="en" dirty="0"/>
          </a:p>
          <a:p>
            <a:endParaRPr lang="en" dirty="0"/>
          </a:p>
          <a:p>
            <a:r>
              <a:rPr lang="en" dirty="0" err="1"/>
              <a:t>list_sqrt</a:t>
            </a:r>
            <a:r>
              <a:rPr lang="en" dirty="0"/>
              <a:t>([2, -1, 16, 'zero', None, 256])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4658785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[1.4142135623730951, 4.0, 16.0]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22BBF55-C742-6E48-871A-1751F5069A37}"/>
              </a:ext>
            </a:extLst>
          </p:cNvPr>
          <p:cNvSpPr txBox="1">
            <a:spLocks/>
          </p:cNvSpPr>
          <p:nvPr/>
        </p:nvSpPr>
        <p:spPr>
          <a:xfrm>
            <a:off x="751422" y="530574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can be used anywhere, when a block should do nothing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D73E39-1F87-4846-8E69-118FD106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91838"/>
            <a:ext cx="9980762" cy="565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75D8A-9B9B-5C4F-8668-1958E0C8ED24}"/>
              </a:ext>
            </a:extLst>
          </p:cNvPr>
          <p:cNvSpPr txBox="1"/>
          <p:nvPr/>
        </p:nvSpPr>
        <p:spPr>
          <a:xfrm>
            <a:off x="5257800" y="2990650"/>
            <a:ext cx="4459189" cy="794403"/>
          </a:xfrm>
          <a:prstGeom prst="rect">
            <a:avLst/>
          </a:prstGeom>
          <a:solidFill>
            <a:srgbClr val="FFB2B6"/>
          </a:solidFill>
          <a:ln w="25400">
            <a:solidFill>
              <a:srgbClr val="FF5059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Never do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! 🚨</a:t>
            </a:r>
          </a:p>
        </p:txBody>
      </p:sp>
    </p:spTree>
    <p:extLst>
      <p:ext uri="{BB962C8B-B14F-4D97-AF65-F5344CB8AC3E}">
        <p14:creationId xmlns:p14="http://schemas.microsoft.com/office/powerpoint/2010/main" val="4267000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specific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Specify the type of error you wish to catch after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1952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x = None</a:t>
            </a:r>
          </a:p>
          <a:p>
            <a:r>
              <a:rPr lang="en" dirty="0"/>
              <a:t>while x is None:</a:t>
            </a:r>
          </a:p>
          <a:p>
            <a:r>
              <a:rPr lang="en" dirty="0"/>
              <a:t>  try:</a:t>
            </a:r>
          </a:p>
          <a:p>
            <a:r>
              <a:rPr lang="en" dirty="0"/>
              <a:t>    x = </a:t>
            </a:r>
            <a:r>
              <a:rPr lang="en" dirty="0" err="1"/>
              <a:t>int</a:t>
            </a:r>
            <a:r>
              <a:rPr lang="en" dirty="0"/>
              <a:t>(input('Enter an integer number: '))</a:t>
            </a:r>
          </a:p>
          <a:p>
            <a:r>
              <a:rPr lang="en" dirty="0"/>
              <a:t>  except </a:t>
            </a:r>
            <a:r>
              <a:rPr lang="en" dirty="0" err="1"/>
              <a:t>ValueError</a:t>
            </a:r>
            <a:r>
              <a:rPr lang="en" dirty="0"/>
              <a:t>:</a:t>
            </a:r>
          </a:p>
          <a:p>
            <a:r>
              <a:rPr lang="en" dirty="0"/>
              <a:t>    print(</a:t>
            </a:r>
            <a:r>
              <a:rPr lang="en" dirty="0" err="1"/>
              <a:t>f'Could</a:t>
            </a:r>
            <a:r>
              <a:rPr lang="en" dirty="0"/>
              <a:t> not parse integer.')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3574159"/>
            <a:ext cx="9288781" cy="195294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Enter an integer number: </a:t>
            </a:r>
            <a:r>
              <a:rPr lang="en" dirty="0" err="1"/>
              <a:t>fe</a:t>
            </a:r>
            <a:endParaRPr lang="en" dirty="0"/>
          </a:p>
          <a:p>
            <a:r>
              <a:rPr lang="en" dirty="0"/>
              <a:t>Could not parse integer.</a:t>
            </a:r>
          </a:p>
          <a:p>
            <a:r>
              <a:rPr lang="en" dirty="0"/>
              <a:t>Enter an integer number: ^C</a:t>
            </a:r>
          </a:p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3, in &lt;module&gt;</a:t>
            </a:r>
          </a:p>
          <a:p>
            <a:r>
              <a:rPr lang="en" dirty="0" err="1">
                <a:solidFill>
                  <a:srgbClr val="FF5059"/>
                </a:solidFill>
              </a:rPr>
              <a:t>KeyboardInterrupt</a:t>
            </a:r>
            <a:endParaRPr lang="fr-FR" dirty="0">
              <a:solidFill>
                <a:srgbClr val="FF5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377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specific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Specify the type of error you wish to catch after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1952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x = None</a:t>
            </a:r>
          </a:p>
          <a:p>
            <a:r>
              <a:rPr lang="en" dirty="0"/>
              <a:t>while x is None:</a:t>
            </a:r>
          </a:p>
          <a:p>
            <a:r>
              <a:rPr lang="en" dirty="0"/>
              <a:t>  try:</a:t>
            </a:r>
          </a:p>
          <a:p>
            <a:r>
              <a:rPr lang="en" dirty="0"/>
              <a:t>    x = </a:t>
            </a:r>
            <a:r>
              <a:rPr lang="en" dirty="0" err="1"/>
              <a:t>int</a:t>
            </a:r>
            <a:r>
              <a:rPr lang="en" dirty="0"/>
              <a:t>(input('Enter an integer number: '))</a:t>
            </a:r>
          </a:p>
          <a:p>
            <a:r>
              <a:rPr lang="en" dirty="0"/>
              <a:t>  except </a:t>
            </a:r>
            <a:r>
              <a:rPr lang="en" dirty="0" err="1"/>
              <a:t>ValueError</a:t>
            </a:r>
            <a:r>
              <a:rPr lang="en" dirty="0"/>
              <a:t>:</a:t>
            </a:r>
          </a:p>
          <a:p>
            <a:r>
              <a:rPr lang="en" dirty="0"/>
              <a:t>    print(</a:t>
            </a:r>
            <a:r>
              <a:rPr lang="en" dirty="0" err="1"/>
              <a:t>f'Could</a:t>
            </a:r>
            <a:r>
              <a:rPr lang="en" dirty="0"/>
              <a:t> not parse integer.')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3574159"/>
            <a:ext cx="9288781" cy="195294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Enter an integer number: </a:t>
            </a:r>
            <a:r>
              <a:rPr lang="en" dirty="0" err="1"/>
              <a:t>fe</a:t>
            </a:r>
            <a:endParaRPr lang="en" dirty="0"/>
          </a:p>
          <a:p>
            <a:r>
              <a:rPr lang="en" dirty="0"/>
              <a:t>Could not parse integer.</a:t>
            </a:r>
          </a:p>
          <a:p>
            <a:r>
              <a:rPr lang="en" dirty="0"/>
              <a:t>Enter an integer number: ^C</a:t>
            </a:r>
          </a:p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3, in &lt;module&gt;</a:t>
            </a:r>
          </a:p>
          <a:p>
            <a:r>
              <a:rPr lang="en" dirty="0" err="1">
                <a:solidFill>
                  <a:srgbClr val="FF5059"/>
                </a:solidFill>
              </a:rPr>
              <a:t>KeyboardInterrupt</a:t>
            </a:r>
            <a:endParaRPr lang="fr-FR" dirty="0">
              <a:solidFill>
                <a:srgbClr val="FF5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459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For the following slides we will be trying to read a csv containing stock prices with the following format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AC9D-84D4-4A40-BC75-6B3D23E6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11" y="2133600"/>
            <a:ext cx="9638320" cy="4332376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7EC9F6-E098-BC4D-8BE3-4E4E602FC9E5}"/>
              </a:ext>
            </a:extLst>
          </p:cNvPr>
          <p:cNvSpPr/>
          <p:nvPr/>
        </p:nvSpPr>
        <p:spPr>
          <a:xfrm>
            <a:off x="2297911" y="2037297"/>
            <a:ext cx="9638320" cy="4441817"/>
          </a:xfrm>
          <a:prstGeom prst="rect">
            <a:avLst/>
          </a:prstGeom>
          <a:gradFill>
            <a:gsLst>
              <a:gs pos="100000">
                <a:schemeClr val="bg1"/>
              </a:gs>
              <a:gs pos="5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459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is the program we wrote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5"/>
            <a:ext cx="9288781" cy="325816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read_csv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rows</a:t>
            </a:r>
            <a:r>
              <a:rPr lang="fr-FR" dirty="0"/>
              <a:t> = []</a:t>
            </a:r>
          </a:p>
          <a:p>
            <a:r>
              <a:rPr lang="fr-FR" dirty="0"/>
              <a:t>    f = open(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r>
              <a:rPr lang="fr-FR" dirty="0"/>
              <a:t>    s = </a:t>
            </a:r>
            <a:r>
              <a:rPr lang="fr-FR" dirty="0" err="1"/>
              <a:t>f.read</a:t>
            </a:r>
            <a:r>
              <a:rPr lang="fr-FR" dirty="0"/>
              <a:t>().</a:t>
            </a:r>
            <a:r>
              <a:rPr lang="fr-FR" dirty="0" err="1"/>
              <a:t>splitlines</a:t>
            </a:r>
            <a:r>
              <a:rPr lang="fr-FR" dirty="0"/>
              <a:t>()</a:t>
            </a:r>
          </a:p>
          <a:p>
            <a:r>
              <a:rPr lang="fr-FR" dirty="0"/>
              <a:t>    for </a:t>
            </a:r>
            <a:r>
              <a:rPr lang="fr-FR" dirty="0" err="1"/>
              <a:t>row</a:t>
            </a:r>
            <a:r>
              <a:rPr lang="fr-FR" dirty="0"/>
              <a:t> in s:</a:t>
            </a:r>
          </a:p>
          <a:p>
            <a:r>
              <a:rPr lang="fr-FR" dirty="0"/>
              <a:t>        </a:t>
            </a:r>
            <a:r>
              <a:rPr lang="fr-FR" dirty="0" err="1"/>
              <a:t>row</a:t>
            </a:r>
            <a:r>
              <a:rPr lang="fr-FR" dirty="0"/>
              <a:t> = </a:t>
            </a:r>
            <a:r>
              <a:rPr lang="fr-FR" dirty="0" err="1"/>
              <a:t>row.split</a:t>
            </a:r>
            <a:r>
              <a:rPr lang="fr-FR" dirty="0"/>
              <a:t>(',')</a:t>
            </a:r>
          </a:p>
          <a:p>
            <a:r>
              <a:rPr lang="fr-FR" dirty="0"/>
              <a:t>        date = </a:t>
            </a:r>
            <a:r>
              <a:rPr lang="fr-FR" dirty="0" err="1"/>
              <a:t>datetime.strptime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[0], '%Y/%m/%d')</a:t>
            </a:r>
          </a:p>
          <a:p>
            <a:r>
              <a:rPr lang="fr-FR" dirty="0"/>
              <a:t>        </a:t>
            </a:r>
            <a:r>
              <a:rPr lang="fr-FR" dirty="0" err="1"/>
              <a:t>price</a:t>
            </a:r>
            <a:r>
              <a:rPr lang="fr-FR" dirty="0"/>
              <a:t> = </a:t>
            </a:r>
            <a:r>
              <a:rPr lang="fr-FR" dirty="0" err="1"/>
              <a:t>float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[1])</a:t>
            </a:r>
          </a:p>
          <a:p>
            <a:r>
              <a:rPr lang="fr-FR" dirty="0"/>
              <a:t>        </a:t>
            </a:r>
            <a:r>
              <a:rPr lang="fr-FR" dirty="0" err="1"/>
              <a:t>rows.append</a:t>
            </a:r>
            <a:r>
              <a:rPr lang="fr-FR" dirty="0"/>
              <a:t>((date, </a:t>
            </a:r>
            <a:r>
              <a:rPr lang="fr-FR" dirty="0" err="1"/>
              <a:t>price</a:t>
            </a:r>
            <a:r>
              <a:rPr lang="fr-FR" dirty="0"/>
              <a:t>))</a:t>
            </a:r>
          </a:p>
          <a:p>
            <a:r>
              <a:rPr lang="fr-FR" dirty="0"/>
              <a:t>    </a:t>
            </a:r>
            <a:r>
              <a:rPr lang="fr-FR" dirty="0" err="1"/>
              <a:t>f.close</a:t>
            </a:r>
            <a:r>
              <a:rPr lang="fr-FR" dirty="0"/>
              <a:t>()</a:t>
            </a:r>
          </a:p>
          <a:p>
            <a:r>
              <a:rPr lang="fr-FR" dirty="0"/>
              <a:t>    return </a:t>
            </a:r>
            <a:r>
              <a:rPr lang="fr-FR" dirty="0" err="1"/>
              <a:t>rows</a:t>
            </a:r>
            <a:endParaRPr lang="fr-FR" dirty="0"/>
          </a:p>
          <a:p>
            <a:endParaRPr lang="fr-F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6046" y="4810417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program has many possible errors. Let's dig deeper into it!</a:t>
            </a:r>
          </a:p>
        </p:txBody>
      </p:sp>
    </p:spTree>
    <p:extLst>
      <p:ext uri="{BB962C8B-B14F-4D97-AF65-F5344CB8AC3E}">
        <p14:creationId xmlns:p14="http://schemas.microsoft.com/office/powerpoint/2010/main" val="841116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12428" y="1143000"/>
            <a:ext cx="9288781" cy="31919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[]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 = </a:t>
            </a:r>
            <a:r>
              <a:rPr lang="fr-FR" dirty="0">
                <a:solidFill>
                  <a:srgbClr val="FF5059"/>
                </a:solidFill>
              </a:rPr>
              <a:t>open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s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</a:t>
            </a:r>
            <a:r>
              <a:rPr lang="fr-FR" dirty="0" err="1">
                <a:solidFill>
                  <a:srgbClr val="FF5059"/>
                </a:solidFill>
              </a:rPr>
              <a:t>read</a:t>
            </a:r>
            <a:r>
              <a:rPr lang="fr-FR" dirty="0"/>
              <a:t>()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in s: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date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datetime.strptime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[0], '%Y/%m/%d')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float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[1])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((date,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0791" y="4334984"/>
            <a:ext cx="10805163" cy="2257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Possible errors with the file: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File may not exist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User may not have read rights to the file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Hard drive may be unable to read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541226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12428" y="1143000"/>
            <a:ext cx="9288781" cy="31919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[]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 = open(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s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f.read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in s: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date = </a:t>
            </a:r>
            <a:r>
              <a:rPr lang="fr-FR" dirty="0" err="1">
                <a:solidFill>
                  <a:srgbClr val="FF5059"/>
                </a:solidFill>
              </a:rPr>
              <a:t>datetime.strptime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/>
              <a:t>row</a:t>
            </a:r>
            <a:r>
              <a:rPr lang="fr-FR" dirty="0">
                <a:solidFill>
                  <a:srgbClr val="FF5059"/>
                </a:solidFill>
              </a:rPr>
              <a:t>[0]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'%Y/%m/%d')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rgbClr val="FF5059"/>
                </a:solidFill>
              </a:rPr>
              <a:t>float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/>
              <a:t>row</a:t>
            </a:r>
            <a:r>
              <a:rPr lang="fr-FR" dirty="0">
                <a:solidFill>
                  <a:srgbClr val="FF5059"/>
                </a:solidFill>
              </a:rPr>
              <a:t>[1]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((date,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0791" y="4334984"/>
            <a:ext cx="10805163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Possible errors reading lines: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may not have data at indexes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date may not be correctly formatted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price column may not contain a value convertible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392849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But first...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iterate a sequence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in reverse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556195"/>
            <a:ext cx="9288781" cy="8588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p in </a:t>
            </a:r>
            <a:r>
              <a:rPr lang="fr-FR" dirty="0" err="1"/>
              <a:t>reversed</a:t>
            </a:r>
            <a:r>
              <a:rPr lang="fr-FR" dirty="0"/>
              <a:t>([2, 3, 5, 7, 11, 13]):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(p, end=' 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248790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13 11 7 5 3 2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A7867AB-FB7C-F445-BCEB-87ACAD66F7C9}"/>
              </a:ext>
            </a:extLst>
          </p:cNvPr>
          <p:cNvSpPr txBox="1">
            <a:spLocks/>
          </p:cNvSpPr>
          <p:nvPr/>
        </p:nvSpPr>
        <p:spPr>
          <a:xfrm>
            <a:off x="693418" y="309754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returns a list sorted from the items in an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BE305CD-2F4E-B744-BEE0-E4DC3A1357B6}"/>
              </a:ext>
            </a:extLst>
          </p:cNvPr>
          <p:cNvSpPr>
            <a:spLocks noGrp="1"/>
          </p:cNvSpPr>
          <p:nvPr/>
        </p:nvSpPr>
        <p:spPr>
          <a:xfrm>
            <a:off x="2212731" y="3663139"/>
            <a:ext cx="9288781" cy="5622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sorted</a:t>
            </a:r>
            <a:r>
              <a:rPr lang="fr-FR" dirty="0"/>
              <a:t>([0, 3, 5, 8, 1, 4, 2, 9, 6, 7])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54C89E9-F7FF-B043-AF36-53314D51DE80}"/>
              </a:ext>
            </a:extLst>
          </p:cNvPr>
          <p:cNvSpPr>
            <a:spLocks noGrp="1"/>
          </p:cNvSpPr>
          <p:nvPr/>
        </p:nvSpPr>
        <p:spPr>
          <a:xfrm>
            <a:off x="2212731" y="4298249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4, 5, 6, 7, 8, 9]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7B97C440-E661-F14A-A9F4-7A89062BC647}"/>
              </a:ext>
            </a:extLst>
          </p:cNvPr>
          <p:cNvSpPr>
            <a:spLocks noGrp="1"/>
          </p:cNvSpPr>
          <p:nvPr/>
        </p:nvSpPr>
        <p:spPr>
          <a:xfrm>
            <a:off x="2212731" y="4992087"/>
            <a:ext cx="9288781" cy="5622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sorted</a:t>
            </a:r>
            <a:r>
              <a:rPr lang="fr-FR" dirty="0"/>
              <a:t>([0, 3, 5, 8, 1, 4, 2, 9, 6, 7], reverse=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6CA1F04-B439-0D4F-9A89-3971991C064D}"/>
              </a:ext>
            </a:extLst>
          </p:cNvPr>
          <p:cNvSpPr>
            <a:spLocks noGrp="1"/>
          </p:cNvSpPr>
          <p:nvPr/>
        </p:nvSpPr>
        <p:spPr>
          <a:xfrm>
            <a:off x="2212731" y="562719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[9, 8, 7, 6, 5, 4, 3, 2, 1, 0]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Let's handle those errors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46961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rows = []</a:t>
            </a:r>
          </a:p>
          <a:p>
            <a:r>
              <a:rPr lang="en" sz="1600" b="1" dirty="0"/>
              <a:t>    try: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f = open(path)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s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f.read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for row in s: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row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date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datetime.strptime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(row[0], '%Y/%m/%d')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price = float(row[1])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((date, price))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" sz="1600" dirty="0"/>
              <a:t>    </a:t>
            </a:r>
            <a:r>
              <a:rPr lang="en" sz="1600" b="1" dirty="0"/>
              <a:t>except </a:t>
            </a:r>
            <a:r>
              <a:rPr lang="en" sz="1600" b="1" dirty="0" err="1"/>
              <a:t>OSError</a:t>
            </a:r>
            <a:r>
              <a:rPr lang="en" sz="1600" b="1" dirty="0"/>
              <a:t> as err:</a:t>
            </a:r>
          </a:p>
          <a:p>
            <a:r>
              <a:rPr lang="en" sz="1600" b="1" dirty="0"/>
              <a:t>        print(</a:t>
            </a:r>
            <a:r>
              <a:rPr lang="en" sz="1600" b="1" dirty="0" err="1"/>
              <a:t>f'Failed</a:t>
            </a:r>
            <a:r>
              <a:rPr lang="en" sz="1600" b="1" dirty="0"/>
              <a:t> to open file. {err}')</a:t>
            </a:r>
          </a:p>
          <a:p>
            <a:r>
              <a:rPr lang="en" sz="1600" b="1" dirty="0"/>
              <a:t>    except </a:t>
            </a:r>
            <a:r>
              <a:rPr lang="en" sz="1600" b="1" dirty="0" err="1"/>
              <a:t>ValueError</a:t>
            </a:r>
            <a:r>
              <a:rPr lang="en" sz="1600" b="1" dirty="0"/>
              <a:t> as err:</a:t>
            </a:r>
          </a:p>
          <a:p>
            <a:r>
              <a:rPr lang="en" sz="1600" b="1" dirty="0"/>
              <a:t>        print(</a:t>
            </a:r>
            <a:r>
              <a:rPr lang="en" sz="1600" b="1" dirty="0" err="1"/>
              <a:t>f'Invalid</a:t>
            </a:r>
            <a:r>
              <a:rPr lang="en" sz="1600" b="1" dirty="0"/>
              <a:t> data. {err}')</a:t>
            </a:r>
          </a:p>
          <a:p>
            <a:r>
              <a:rPr lang="en" sz="1600" b="1" dirty="0"/>
              <a:t>    except:</a:t>
            </a:r>
          </a:p>
          <a:p>
            <a:r>
              <a:rPr lang="en" sz="1600" b="1" dirty="0"/>
              <a:t>        raise</a:t>
            </a:r>
          </a:p>
          <a:p>
            <a:r>
              <a:rPr lang="en" sz="1600" dirty="0"/>
              <a:t>    return rows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87406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614448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773279A-B15F-0843-92D3-029B2A4E888E}"/>
              </a:ext>
            </a:extLst>
          </p:cNvPr>
          <p:cNvSpPr>
            <a:spLocks noGrp="1"/>
          </p:cNvSpPr>
          <p:nvPr/>
        </p:nvSpPr>
        <p:spPr>
          <a:xfrm>
            <a:off x="2209800" y="3505200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E4DD120-CA70-7F47-B659-956DA4FAF947}"/>
              </a:ext>
            </a:extLst>
          </p:cNvPr>
          <p:cNvSpPr>
            <a:spLocks noGrp="1"/>
          </p:cNvSpPr>
          <p:nvPr/>
        </p:nvSpPr>
        <p:spPr>
          <a:xfrm>
            <a:off x="2209800" y="5029200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CE8AED6-134A-EF4E-B600-F409E665AF66}"/>
              </a:ext>
            </a:extLst>
          </p:cNvPr>
          <p:cNvSpPr txBox="1">
            <a:spLocks/>
          </p:cNvSpPr>
          <p:nvPr/>
        </p:nvSpPr>
        <p:spPr>
          <a:xfrm>
            <a:off x="693418" y="1336101"/>
            <a:ext cx="10805163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Expected errors are handled accordingly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error is captured to the err variable and used in the error message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BB2D471-749D-494D-944D-CEDDE349B41D}"/>
              </a:ext>
            </a:extLst>
          </p:cNvPr>
          <p:cNvSpPr txBox="1">
            <a:spLocks/>
          </p:cNvSpPr>
          <p:nvPr/>
        </p:nvSpPr>
        <p:spPr>
          <a:xfrm>
            <a:off x="782953" y="45836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Unexpected errors are raised to the caller</a:t>
            </a:r>
          </a:p>
        </p:txBody>
      </p:sp>
    </p:spTree>
    <p:extLst>
      <p:ext uri="{BB962C8B-B14F-4D97-AF65-F5344CB8AC3E}">
        <p14:creationId xmlns:p14="http://schemas.microsoft.com/office/powerpoint/2010/main" val="2629225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147605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handle the case when no errors are caught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618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...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  <a:p>
            <a:r>
              <a:rPr lang="en" sz="1600" b="1" dirty="0"/>
              <a:t>    else:</a:t>
            </a:r>
          </a:p>
          <a:p>
            <a:r>
              <a:rPr lang="en" sz="1600" b="1" dirty="0"/>
              <a:t>        return rows</a:t>
            </a:r>
          </a:p>
          <a:p>
            <a:r>
              <a:rPr lang="en" sz="1600" b="1" dirty="0"/>
              <a:t>    return []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964820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Execute cleanup code regardless of errors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009456"/>
            <a:ext cx="9288781" cy="3476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...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  <a:p>
            <a:r>
              <a:rPr lang="en" sz="1600" dirty="0"/>
              <a:t>    else:</a:t>
            </a:r>
          </a:p>
          <a:p>
            <a:r>
              <a:rPr lang="en" sz="1600" dirty="0"/>
              <a:t>        return rows</a:t>
            </a:r>
          </a:p>
          <a:p>
            <a:r>
              <a:rPr lang="en" sz="1600" b="1" dirty="0"/>
              <a:t>    finally:</a:t>
            </a:r>
          </a:p>
          <a:p>
            <a:r>
              <a:rPr lang="en" sz="1600" b="1" dirty="0"/>
              <a:t>        </a:t>
            </a:r>
            <a:r>
              <a:rPr lang="en" sz="1600" b="1" dirty="0" err="1"/>
              <a:t>f.close</a:t>
            </a:r>
            <a:r>
              <a:rPr lang="en" sz="1600" b="1" dirty="0"/>
              <a:t>()</a:t>
            </a:r>
          </a:p>
          <a:p>
            <a:r>
              <a:rPr lang="en" sz="1600" dirty="0"/>
              <a:t>    return []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518409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Raising your own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88781" cy="1981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do_something_with_an_int</a:t>
            </a:r>
            <a:r>
              <a:rPr lang="en" dirty="0"/>
              <a:t>(n):</a:t>
            </a:r>
          </a:p>
          <a:p>
            <a:r>
              <a:rPr lang="en" dirty="0"/>
              <a:t>    if type(n) != </a:t>
            </a:r>
            <a:r>
              <a:rPr lang="en" dirty="0" err="1"/>
              <a:t>int</a:t>
            </a:r>
            <a:r>
              <a:rPr lang="en" dirty="0"/>
              <a:t>:</a:t>
            </a:r>
          </a:p>
          <a:p>
            <a:r>
              <a:rPr lang="en" dirty="0"/>
              <a:t>        raise </a:t>
            </a:r>
            <a:r>
              <a:rPr lang="en" dirty="0" err="1"/>
              <a:t>TypeError</a:t>
            </a:r>
            <a:r>
              <a:rPr lang="en" dirty="0"/>
              <a:t>(</a:t>
            </a:r>
            <a:r>
              <a:rPr lang="en" dirty="0" err="1"/>
              <a:t>f'Expected</a:t>
            </a:r>
            <a:r>
              <a:rPr lang="en" dirty="0"/>
              <a:t> </a:t>
            </a:r>
            <a:r>
              <a:rPr lang="en" dirty="0" err="1"/>
              <a:t>int</a:t>
            </a:r>
            <a:r>
              <a:rPr lang="en" dirty="0"/>
              <a:t>, got {type(n)}')</a:t>
            </a:r>
          </a:p>
          <a:p>
            <a:r>
              <a:rPr lang="en" dirty="0"/>
              <a:t>    if (n % 2) != 0:</a:t>
            </a:r>
          </a:p>
          <a:p>
            <a:r>
              <a:rPr lang="en" dirty="0"/>
              <a:t>        raise </a:t>
            </a:r>
            <a:r>
              <a:rPr lang="en" dirty="0" err="1"/>
              <a:t>ValueError</a:t>
            </a:r>
            <a:r>
              <a:rPr lang="en" dirty="0"/>
              <a:t>(f'{n} can't be divided by 2')</a:t>
            </a:r>
          </a:p>
          <a:p>
            <a:r>
              <a:rPr lang="en" dirty="0"/>
              <a:t>    ...</a:t>
            </a:r>
          </a:p>
          <a:p>
            <a:r>
              <a:rPr lang="en" dirty="0"/>
              <a:t>    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CE8AED6-134A-EF4E-B600-F409E665AF66}"/>
              </a:ext>
            </a:extLst>
          </p:cNvPr>
          <p:cNvSpPr txBox="1">
            <a:spLocks/>
          </p:cNvSpPr>
          <p:nvPr/>
        </p:nvSpPr>
        <p:spPr>
          <a:xfrm>
            <a:off x="693418" y="1336101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raise your own errors in functions, for better control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5F96D30-DE87-F343-A3F5-AD0D9E10F1AB}"/>
              </a:ext>
            </a:extLst>
          </p:cNvPr>
          <p:cNvSpPr txBox="1">
            <a:spLocks/>
          </p:cNvSpPr>
          <p:nvPr/>
        </p:nvSpPr>
        <p:spPr>
          <a:xfrm>
            <a:off x="693417" y="4085767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Learn more about all the built-in Python errors by reading </a:t>
            </a:r>
            <a:r>
              <a:rPr lang="en" sz="24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4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914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s = 'Hello World!'</a:t>
            </a:r>
          </a:p>
          <a:p>
            <a:br>
              <a:rPr lang="en" dirty="0"/>
            </a:br>
            <a:r>
              <a:rPr lang="en" dirty="0"/>
              <a:t>{c: </a:t>
            </a:r>
            <a:r>
              <a:rPr lang="en" dirty="0" err="1"/>
              <a:t>s.count</a:t>
            </a:r>
            <a:r>
              <a:rPr lang="en" dirty="0"/>
              <a:t>(c) for c in s}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{' ': 1, '!': 1, 'H': 1, 'W': 1, 'd': 1, 'e': 1, 'l': 3, 'o': 2, 'r': 1}</a:t>
            </a:r>
            <a:endParaRPr lang="es-E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EF3D8B-8ED2-0A4E-8795-5E4CBCF8DA00}"/>
              </a:ext>
            </a:extLst>
          </p:cNvPr>
          <p:cNvSpPr txBox="1"/>
          <p:nvPr/>
        </p:nvSpPr>
        <p:spPr>
          <a:xfrm>
            <a:off x="4021460" y="1828800"/>
            <a:ext cx="634174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arguments to simplify function calls in the most current cases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arguments to make function calls more explicit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argument lists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type into arguments in a function call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inside and outside a function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Mutability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6442476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But first...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37197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has methods to sort or reverse in place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37567"/>
            <a:ext cx="9288781" cy="106933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[1, 6, 3, 9, 7]</a:t>
            </a:r>
          </a:p>
          <a:p>
            <a:r>
              <a:rPr lang="fr-FR" dirty="0" err="1"/>
              <a:t>l.sort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3079795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3, 6, 7, 9]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BE305CD-2F4E-B744-BEE0-E4DC3A1357B6}"/>
              </a:ext>
            </a:extLst>
          </p:cNvPr>
          <p:cNvSpPr>
            <a:spLocks noGrp="1"/>
          </p:cNvSpPr>
          <p:nvPr/>
        </p:nvSpPr>
        <p:spPr>
          <a:xfrm>
            <a:off x="2212731" y="3800890"/>
            <a:ext cx="9288781" cy="80583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l.reverse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54C89E9-F7FF-B043-AF36-53314D51DE80}"/>
              </a:ext>
            </a:extLst>
          </p:cNvPr>
          <p:cNvSpPr>
            <a:spLocks noGrp="1"/>
          </p:cNvSpPr>
          <p:nvPr/>
        </p:nvSpPr>
        <p:spPr>
          <a:xfrm>
            <a:off x="2212731" y="46796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[9, 7, 6, 3, 1]</a:t>
            </a:r>
          </a:p>
        </p:txBody>
      </p:sp>
    </p:spTree>
    <p:extLst>
      <p:ext uri="{BB962C8B-B14F-4D97-AF65-F5344CB8AC3E}">
        <p14:creationId xmlns:p14="http://schemas.microsoft.com/office/powerpoint/2010/main" val="19723070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Functions: Part I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15736</TotalTime>
  <Words>6161</Words>
  <Application>Microsoft Macintosh PowerPoint</Application>
  <PresentationFormat>Widescreen</PresentationFormat>
  <Paragraphs>1207</Paragraphs>
  <Slides>80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But first...</vt:lpstr>
      <vt:lpstr>But first...</vt:lpstr>
      <vt:lpstr>PowerPoint Presentation</vt:lpstr>
      <vt:lpstr>ROT encryption-decryption</vt:lpstr>
      <vt:lpstr>ROT encryption-decryption</vt:lpstr>
      <vt:lpstr>ROT encryption-decryption</vt:lpstr>
      <vt:lpstr>ROT encryption-decryption</vt:lpstr>
      <vt:lpstr>Defining a function</vt:lpstr>
      <vt:lpstr>ROT encryption-decryption</vt:lpstr>
      <vt:lpstr>Anatomy of a function declaration</vt:lpstr>
      <vt:lpstr>Anatomy of a function declaration</vt:lpstr>
      <vt:lpstr>Anatomy of a function declaration</vt:lpstr>
      <vt:lpstr>Anatomy of a function declaration</vt:lpstr>
      <vt:lpstr>Anatomy of a function declaration</vt:lpstr>
      <vt:lpstr>Calling a function</vt:lpstr>
      <vt:lpstr>Let’s write some code!</vt:lpstr>
      <vt:lpstr>Conceptual view of a function</vt:lpstr>
      <vt:lpstr>Conceptual view of a function</vt:lpstr>
      <vt:lpstr>Functions return a value</vt:lpstr>
      <vt:lpstr>Functions return a value</vt:lpstr>
      <vt:lpstr>Functions return a value</vt:lpstr>
      <vt:lpstr>Functions return a value</vt:lpstr>
      <vt:lpstr>Conceptual view of a function</vt:lpstr>
      <vt:lpstr>Let’s write some code!</vt:lpstr>
      <vt:lpstr>Default arguments</vt:lpstr>
      <vt:lpstr>Default arguments</vt:lpstr>
      <vt:lpstr>Workout Time!</vt:lpstr>
      <vt:lpstr>Chapter Summary</vt:lpstr>
      <vt:lpstr>PowerPoint Presentation</vt:lpstr>
      <vt:lpstr>Variable arguments</vt:lpstr>
      <vt:lpstr>Variable keyword arguments</vt:lpstr>
      <vt:lpstr>Variable arguments</vt:lpstr>
      <vt:lpstr>Unpacking a sequence to arguments</vt:lpstr>
      <vt:lpstr>Functions and variable scope</vt:lpstr>
      <vt:lpstr>Functions and variable scope</vt:lpstr>
      <vt:lpstr>Functions and variable scope</vt:lpstr>
      <vt:lpstr>Functions and variable scope</vt:lpstr>
      <vt:lpstr>Functions and variable scope</vt:lpstr>
      <vt:lpstr>Functions and variable scope</vt:lpstr>
      <vt:lpstr>Conceptual view of a function</vt:lpstr>
      <vt:lpstr>Let’s write some code!</vt:lpstr>
      <vt:lpstr>Functional programming primer</vt:lpstr>
      <vt:lpstr>Functional programming primer</vt:lpstr>
      <vt:lpstr>Functional programming primer</vt:lpstr>
      <vt:lpstr>Functional programming primer</vt:lpstr>
      <vt:lpstr>Let’s write some code!</vt:lpstr>
      <vt:lpstr>Workout Time!</vt:lpstr>
      <vt:lpstr>Chapter Summary</vt:lpstr>
      <vt:lpstr>PowerPoint Presentation</vt:lpstr>
      <vt:lpstr>Generator functions</vt:lpstr>
      <vt:lpstr>Generator functions</vt:lpstr>
      <vt:lpstr>Iterators</vt:lpstr>
      <vt:lpstr>Errors</vt:lpstr>
      <vt:lpstr>Errors</vt:lpstr>
      <vt:lpstr>Catching Errors</vt:lpstr>
      <vt:lpstr>Ignoring Errors</vt:lpstr>
      <vt:lpstr>Errors should not be (silently) ignored!</vt:lpstr>
      <vt:lpstr>Catching specific errors</vt:lpstr>
      <vt:lpstr>Catching specific errors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Raising your own errors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333</cp:revision>
  <cp:lastPrinted>2020-04-20T16:14:50Z</cp:lastPrinted>
  <dcterms:created xsi:type="dcterms:W3CDTF">2018-09-25T13:49:43Z</dcterms:created>
  <dcterms:modified xsi:type="dcterms:W3CDTF">2020-04-21T13:26:13Z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