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1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media/image13.jpg" ContentType="image/jpeg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81" r:id="rId22"/>
    <p:sldId id="582" r:id="rId23"/>
    <p:sldId id="550" r:id="rId24"/>
    <p:sldId id="583" r:id="rId25"/>
    <p:sldId id="584" r:id="rId26"/>
    <p:sldId id="585" r:id="rId27"/>
    <p:sldId id="586" r:id="rId28"/>
    <p:sldId id="587" r:id="rId29"/>
    <p:sldId id="580" r:id="rId30"/>
    <p:sldId id="555" r:id="rId31"/>
    <p:sldId id="567" r:id="rId32"/>
    <p:sldId id="554" r:id="rId33"/>
    <p:sldId id="556" r:id="rId34"/>
    <p:sldId id="590" r:id="rId35"/>
    <p:sldId id="591" r:id="rId36"/>
    <p:sldId id="589" r:id="rId37"/>
    <p:sldId id="557" r:id="rId38"/>
    <p:sldId id="560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559" r:id="rId48"/>
    <p:sldId id="565" r:id="rId49"/>
    <p:sldId id="600" r:id="rId50"/>
    <p:sldId id="601" r:id="rId51"/>
    <p:sldId id="561" r:id="rId52"/>
    <p:sldId id="602" r:id="rId53"/>
    <p:sldId id="604" r:id="rId54"/>
    <p:sldId id="605" r:id="rId55"/>
    <p:sldId id="562" r:id="rId56"/>
    <p:sldId id="607" r:id="rId57"/>
    <p:sldId id="606" r:id="rId58"/>
    <p:sldId id="608" r:id="rId59"/>
    <p:sldId id="609" r:id="rId60"/>
    <p:sldId id="610" r:id="rId61"/>
    <p:sldId id="611" r:id="rId62"/>
    <p:sldId id="612" r:id="rId63"/>
    <p:sldId id="613" r:id="rId64"/>
    <p:sldId id="614" r:id="rId65"/>
    <p:sldId id="615" r:id="rId66"/>
    <p:sldId id="616" r:id="rId67"/>
    <p:sldId id="603" r:id="rId68"/>
    <p:sldId id="568" r:id="rId69"/>
    <p:sldId id="569" r:id="rId70"/>
    <p:sldId id="566" r:id="rId71"/>
    <p:sldId id="539" r:id="rId7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F5059"/>
    <a:srgbClr val="BBD2EE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2"/>
    <p:restoredTop sz="89680"/>
  </p:normalViewPr>
  <p:slideViewPr>
    <p:cSldViewPr>
      <p:cViewPr varScale="1">
        <p:scale>
          <a:sx n="149" d="100"/>
          <a:sy n="149" d="100"/>
        </p:scale>
        <p:origin x="2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3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39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6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9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7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79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0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5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70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18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834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94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71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006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2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9846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2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594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39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77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80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332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1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860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cstar-industries/python-3-beginner/blob/master/002-Control-Flow/Control%20Flow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Chap%2002%20-%20Exercises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Chap%2003%20-%20Exercises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Chap%2004-05%20-%20Exercises.ipynb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tar-industries/python-3-beginner/blob/master/002-Control-Flow/Control%20Flow%20-%20Workshop.ipynb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(x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and its only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Comparison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Producing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values from comparisons and combining them with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operators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Conditional Flow: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Arial"/>
                <a:cs typeface="Arial"/>
              </a:rPr>
              <a:t> –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89B62CF-7942-B74C-B774-AEB38D1A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06" y="3119322"/>
            <a:ext cx="6663367" cy="1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232BE-05F9-6542-A95A-D962186A3B83}"/>
              </a:ext>
            </a:extLst>
          </p:cNvPr>
          <p:cNvGrpSpPr/>
          <p:nvPr/>
        </p:nvGrpSpPr>
        <p:grpSpPr>
          <a:xfrm>
            <a:off x="2581118" y="2667000"/>
            <a:ext cx="8556877" cy="2281670"/>
            <a:chOff x="2667000" y="2667000"/>
            <a:chExt cx="8556877" cy="228167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4818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4215247"/>
              <a:ext cx="7620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6324600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-x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5384792" y="4215247"/>
              <a:ext cx="939808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8861677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841413-E150-B443-9935-45B976310216}"/>
                </a:ext>
              </a:extLst>
            </p:cNvPr>
            <p:cNvCxnSpPr>
              <a:cxnSpLocks/>
              <a:stCxn id="20" idx="1"/>
              <a:endCxn id="11" idx="3"/>
            </p:cNvCxnSpPr>
            <p:nvPr/>
          </p:nvCxnSpPr>
          <p:spPr>
            <a:xfrm flipH="1">
              <a:off x="7924800" y="4215247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6670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6896" y="2667000"/>
              <a:ext cx="5270504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EC2C6-CB2F-9246-A042-8DEC5845855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661777" y="2667000"/>
              <a:ext cx="15624" cy="114300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5384792" y="42123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3991397" y="32048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461877" y="4215247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8696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x = -x</a:t>
            </a:r>
          </a:p>
          <a:p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 either runs or skips code 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x =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∙∙∙∙</a:t>
            </a:r>
            <a:r>
              <a:rPr lang="fr-FR" sz="2400" dirty="0"/>
              <a:t>x = -x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 is important in Python: use 4 spaces</a:t>
            </a:r>
          </a:p>
        </p:txBody>
      </p:sp>
    </p:spTree>
    <p:extLst>
      <p:ext uri="{BB962C8B-B14F-4D97-AF65-F5344CB8AC3E}">
        <p14:creationId xmlns:p14="http://schemas.microsoft.com/office/powerpoint/2010/main" val="117054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87FFF-4FC5-5648-B0E2-AE74F1DFE484}"/>
              </a:ext>
            </a:extLst>
          </p:cNvPr>
          <p:cNvGrpSpPr/>
          <p:nvPr/>
        </p:nvGrpSpPr>
        <p:grpSpPr>
          <a:xfrm>
            <a:off x="3515241" y="1682543"/>
            <a:ext cx="6819890" cy="4027921"/>
            <a:chOff x="2514600" y="1811773"/>
            <a:chExt cx="6819890" cy="402792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0246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divisible by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3752246"/>
              <a:ext cx="914400" cy="580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5499099" y="5029200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odd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406895" y="4491470"/>
              <a:ext cx="1" cy="942977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5499099" y="1811773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2098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2347" y="2207085"/>
              <a:ext cx="109675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4406895" y="27392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4402347" y="45044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595" y="3752246"/>
              <a:ext cx="9778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E6943-D20D-9840-A1E5-2182D47BC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06895" y="5434447"/>
              <a:ext cx="1092204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39A016-50AB-BA42-A1ED-762665E9CA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8252" y="2207085"/>
              <a:ext cx="119834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DC0D6F-3706-F44A-9843-8979C35DF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5434447"/>
              <a:ext cx="11937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68C0C-166E-5349-9B5A-FA1440E96A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3752248"/>
              <a:ext cx="0" cy="1682199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B6D057-FD7F-4B4D-87F5-9F0A1C61E84F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2207085"/>
              <a:ext cx="0" cy="154516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3429000"/>
            <a:ext cx="9288781" cy="2467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 aligned with corresponding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Chaining conditions: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971800"/>
            <a:ext cx="9288781" cy="3229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negative</a:t>
            </a:r>
            <a:r>
              <a:rPr lang="fr-FR" sz="2400" dirty="0"/>
              <a:t>") </a:t>
            </a:r>
          </a:p>
          <a:p>
            <a:r>
              <a:rPr lang="fr-FR" sz="2400" dirty="0" err="1"/>
              <a:t>elif</a:t>
            </a:r>
            <a:r>
              <a:rPr lang="fr-FR" sz="2400" dirty="0"/>
              <a:t>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160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7934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constitutes a </a:t>
            </a:r>
            <a:r>
              <a:rPr lang="en-US" i="1" spc="-15" dirty="0"/>
              <a:t>condition</a:t>
            </a:r>
            <a:r>
              <a:rPr lang="en-US" spc="-15" dirty="0"/>
              <a:t>?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488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Any object can be tested for a truth value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an object evaluates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constants defined to be false: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0j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Decimal(0)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Fraction(0, 1)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empty sequences and collections: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range(0)</a:t>
            </a:r>
          </a:p>
        </p:txBody>
      </p:sp>
    </p:spTree>
    <p:extLst>
      <p:ext uri="{BB962C8B-B14F-4D97-AF65-F5344CB8AC3E}">
        <p14:creationId xmlns:p14="http://schemas.microsoft.com/office/powerpoint/2010/main" val="277218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x = 12</a:t>
            </a:r>
          </a:p>
          <a:p>
            <a:r>
              <a:rPr lang="fr-FR" dirty="0"/>
              <a:t>if (x % 2) == 0: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{x//2}")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{x/2}")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12/2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basics of conditional flow: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Cascading conditions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What is truth in Python?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whitespace indentation rules in Python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Loops Part I: Iteration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objects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arrays or vectors in other languages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Written as a list of comma-separated values between square brackets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48564" y="3734709"/>
            <a:ext cx="9288781" cy="1673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</a:t>
            </a:r>
            <a:r>
              <a:rPr lang="en" dirty="0"/>
              <a:t> = [1, 2, 3]</a:t>
            </a:r>
          </a:p>
          <a:p>
            <a:r>
              <a:rPr lang="fr-FR" dirty="0"/>
              <a:t>p</a:t>
            </a:r>
            <a:r>
              <a:rPr lang="en" dirty="0" err="1"/>
              <a:t>rint</a:t>
            </a:r>
            <a:r>
              <a:rPr lang="en" dirty="0"/>
              <a:t>(l)</a:t>
            </a:r>
          </a:p>
          <a:p>
            <a:endParaRPr lang="en" dirty="0"/>
          </a:p>
          <a:p>
            <a:r>
              <a:rPr lang="fr-FR" dirty="0"/>
              <a:t>l</a:t>
            </a:r>
            <a:r>
              <a:rPr lang="en" dirty="0"/>
              <a:t> = ['one', 'two', 'three']</a:t>
            </a:r>
          </a:p>
          <a:p>
            <a:r>
              <a:rPr lang="en" dirty="0"/>
              <a:t>print(l)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5570297"/>
            <a:ext cx="9288781" cy="82030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80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single-item i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ndexing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ranges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48564" y="3200400"/>
            <a:ext cx="9288781" cy="19034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['a', '</a:t>
            </a:r>
            <a:r>
              <a:rPr lang="fr-FR" dirty="0" err="1"/>
              <a:t>list</a:t>
            </a:r>
            <a:r>
              <a:rPr lang="fr-FR" dirty="0"/>
              <a:t>', 'of', 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(l))</a:t>
            </a:r>
          </a:p>
          <a:p>
            <a:r>
              <a:rPr lang="fr-FR" dirty="0" err="1"/>
              <a:t>print</a:t>
            </a:r>
            <a:r>
              <a:rPr lang="fr-FR" dirty="0"/>
              <a:t>(l[0])</a:t>
            </a:r>
          </a:p>
          <a:p>
            <a:r>
              <a:rPr lang="fr-FR" dirty="0" err="1"/>
              <a:t>print</a:t>
            </a:r>
            <a:r>
              <a:rPr lang="fr-FR" dirty="0"/>
              <a:t>(l[:3])</a:t>
            </a:r>
          </a:p>
          <a:p>
            <a:r>
              <a:rPr lang="fr-FR" dirty="0" err="1"/>
              <a:t>print</a:t>
            </a:r>
            <a:r>
              <a:rPr lang="fr-FR" dirty="0"/>
              <a:t>(l[-2:])</a:t>
            </a:r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CB02767-7089-A246-A9EB-E1191488646A}"/>
              </a:ext>
            </a:extLst>
          </p:cNvPr>
          <p:cNvSpPr>
            <a:spLocks noGrp="1"/>
          </p:cNvSpPr>
          <p:nvPr/>
        </p:nvSpPr>
        <p:spPr>
          <a:xfrm>
            <a:off x="2348563" y="5210628"/>
            <a:ext cx="9288781" cy="11799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</a:t>
            </a:r>
          </a:p>
          <a:p>
            <a:r>
              <a:rPr lang="fr-FR" dirty="0"/>
              <a:t>['a', '</a:t>
            </a:r>
            <a:r>
              <a:rPr lang="fr-FR" dirty="0" err="1"/>
              <a:t>list</a:t>
            </a:r>
            <a:r>
              <a:rPr lang="fr-FR" dirty="0"/>
              <a:t>', 'of']</a:t>
            </a:r>
          </a:p>
          <a:p>
            <a:r>
              <a:rPr lang="fr-FR" dirty="0"/>
              <a:t>[5,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[3, 4]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362200" y="3196335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3, 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121D3-FBED-FC4C-9AFB-5F78893B54B0}"/>
              </a:ext>
            </a:extLst>
          </p:cNvPr>
          <p:cNvSpPr>
            <a:spLocks noGrp="1"/>
          </p:cNvSpPr>
          <p:nvPr/>
        </p:nvSpPr>
        <p:spPr>
          <a:xfrm>
            <a:off x="2362200" y="4570314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['spam']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51A265-35A9-A943-B70A-D2D88F5660E5}"/>
              </a:ext>
            </a:extLst>
          </p:cNvPr>
          <p:cNvSpPr>
            <a:spLocks noGrp="1"/>
          </p:cNvSpPr>
          <p:nvPr/>
        </p:nvSpPr>
        <p:spPr>
          <a:xfrm>
            <a:off x="2362200" y="5220038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['spam', 'spam', 'spam', 'spam', 'spam']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388745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 with </a:t>
            </a:r>
            <a:r>
              <a:rPr lang="e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11044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2]</a:t>
            </a:r>
          </a:p>
          <a:p>
            <a:r>
              <a:rPr lang="fr-FR" dirty="0"/>
              <a:t>l[2] = 3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3733800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3]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1705531-E4F7-E94C-BD19-CE4F18798B72}"/>
              </a:ext>
            </a:extLst>
          </p:cNvPr>
          <p:cNvSpPr>
            <a:spLocks noGrp="1"/>
          </p:cNvSpPr>
          <p:nvPr/>
        </p:nvSpPr>
        <p:spPr>
          <a:xfrm>
            <a:off x="2362200" y="5029200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</a:t>
            </a:r>
            <a:r>
              <a:rPr lang="fr-FR" dirty="0" err="1"/>
              <a:t>int</a:t>
            </a:r>
            <a:r>
              <a:rPr lang="fr-FR" dirty="0"/>
              <a:t>(6/2)]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7E6CD60-0BF6-984E-A0CD-CEEA67CF4517}"/>
              </a:ext>
            </a:extLst>
          </p:cNvPr>
          <p:cNvSpPr>
            <a:spLocks noGrp="1"/>
          </p:cNvSpPr>
          <p:nvPr/>
        </p:nvSpPr>
        <p:spPr>
          <a:xfrm>
            <a:off x="2362200" y="5678924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3]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7DF3D0-8BB4-1A47-9D2A-E8EFFDBA2590}"/>
              </a:ext>
            </a:extLst>
          </p:cNvPr>
          <p:cNvSpPr txBox="1">
            <a:spLocks/>
          </p:cNvSpPr>
          <p:nvPr/>
        </p:nvSpPr>
        <p:spPr>
          <a:xfrm>
            <a:off x="693418" y="434633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objects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95580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l = [1, 2, 3]</a:t>
            </a:r>
          </a:p>
          <a:p>
            <a:r>
              <a:rPr lang="en" dirty="0"/>
              <a:t>print(l)</a:t>
            </a:r>
          </a:p>
          <a:p>
            <a:br>
              <a:rPr lang="en" dirty="0"/>
            </a:br>
            <a:r>
              <a:rPr lang="en" dirty="0"/>
              <a:t>l = ['one', 'two', 'three']</a:t>
            </a:r>
          </a:p>
          <a:p>
            <a:r>
              <a:rPr lang="en" dirty="0"/>
              <a:t>print(l)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3E3119-6414-234E-AA2C-C2268028B707}"/>
              </a:ext>
            </a:extLst>
          </p:cNvPr>
          <p:cNvGrpSpPr/>
          <p:nvPr/>
        </p:nvGrpSpPr>
        <p:grpSpPr>
          <a:xfrm>
            <a:off x="2362200" y="3800074"/>
            <a:ext cx="8602492" cy="812098"/>
            <a:chOff x="2362200" y="3800074"/>
            <a:chExt cx="8602492" cy="8120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F2002-3C1C-4846-BA15-2FF5AED30CDF}"/>
              </a:ext>
            </a:extLst>
          </p:cNvPr>
          <p:cNvGrpSpPr/>
          <p:nvPr/>
        </p:nvGrpSpPr>
        <p:grpSpPr>
          <a:xfrm>
            <a:off x="1803115" y="3124200"/>
            <a:ext cx="9982200" cy="2057400"/>
            <a:chOff x="1803115" y="3124200"/>
            <a:chExt cx="9982200" cy="2057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" name="Multiply 3">
              <a:extLst>
                <a:ext uri="{FF2B5EF4-FFF2-40B4-BE49-F238E27FC236}">
                  <a16:creationId xmlns:a16="http://schemas.microsoft.com/office/drawing/2014/main" id="{4B85DFE7-AD65-9B4D-B005-C1E9E2BE8B42}"/>
                </a:ext>
              </a:extLst>
            </p:cNvPr>
            <p:cNvSpPr/>
            <p:nvPr/>
          </p:nvSpPr>
          <p:spPr>
            <a:xfrm>
              <a:off x="1803115" y="3124200"/>
              <a:ext cx="9982200" cy="2057400"/>
            </a:xfrm>
            <a:prstGeom prst="mathMultiply">
              <a:avLst>
                <a:gd name="adj1" fmla="val 18374"/>
              </a:avLst>
            </a:prstGeom>
            <a:solidFill>
              <a:srgbClr val="FF505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8903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in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31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220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995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6040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squares = [0, 1, 4, 9, 16, 25]</a:t>
            </a:r>
          </a:p>
          <a:p>
            <a:endParaRPr lang="fr-FR" dirty="0"/>
          </a:p>
          <a:p>
            <a:r>
              <a:rPr lang="fr-FR" dirty="0"/>
              <a:t>for x in squares: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(x))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4114799"/>
            <a:ext cx="9288781" cy="22898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0.0</a:t>
            </a:r>
          </a:p>
          <a:p>
            <a:r>
              <a:rPr lang="pt" dirty="0"/>
              <a:t>1.0</a:t>
            </a:r>
          </a:p>
          <a:p>
            <a:r>
              <a:rPr lang="pt" dirty="0"/>
              <a:t>2.0</a:t>
            </a:r>
          </a:p>
          <a:p>
            <a:r>
              <a:rPr lang="pt" dirty="0"/>
              <a:t>3.0</a:t>
            </a:r>
          </a:p>
          <a:p>
            <a:r>
              <a:rPr lang="pt" dirty="0"/>
              <a:t>4.0</a:t>
            </a:r>
          </a:p>
          <a:p>
            <a:r>
              <a:rPr lang="pt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95642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on a sequence of numbers: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352801"/>
            <a:ext cx="9288781" cy="29717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</a:t>
            </a:r>
          </a:p>
          <a:p>
            <a:r>
              <a:rPr lang="pt" dirty="0"/>
              <a:t>1</a:t>
            </a:r>
          </a:p>
          <a:p>
            <a:r>
              <a:rPr lang="pt" dirty="0"/>
              <a:t>2</a:t>
            </a:r>
          </a:p>
          <a:p>
            <a:r>
              <a:rPr lang="pt" dirty="0"/>
              <a:t>3</a:t>
            </a:r>
          </a:p>
          <a:p>
            <a:r>
              <a:rPr lang="pt" dirty="0"/>
              <a:t>4</a:t>
            </a:r>
          </a:p>
          <a:p>
            <a:r>
              <a:rPr lang="pt" dirty="0"/>
              <a:t>5</a:t>
            </a:r>
          </a:p>
          <a:p>
            <a:r>
              <a:rPr lang="pt" dirty="0"/>
              <a:t>6</a:t>
            </a:r>
          </a:p>
          <a:p>
            <a:r>
              <a:rPr lang="pt" dirty="0"/>
              <a:t>7</a:t>
            </a:r>
          </a:p>
          <a:p>
            <a:r>
              <a:rPr lang="pt" dirty="0"/>
              <a:t>8</a:t>
            </a:r>
          </a:p>
          <a:p>
            <a:r>
              <a:rPr lang="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4973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range is a very versatile function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276600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10 11 12 13 14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A54172-5C55-1348-8689-6E201F2D50A8}"/>
              </a:ext>
            </a:extLst>
          </p:cNvPr>
          <p:cNvSpPr>
            <a:spLocks noGrp="1"/>
          </p:cNvSpPr>
          <p:nvPr/>
        </p:nvSpPr>
        <p:spPr>
          <a:xfrm>
            <a:off x="2369819" y="4267200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15, 2):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A641651-87DD-B24A-8291-090A559A2733}"/>
              </a:ext>
            </a:extLst>
          </p:cNvPr>
          <p:cNvSpPr>
            <a:spLocks noGrp="1"/>
          </p:cNvSpPr>
          <p:nvPr/>
        </p:nvSpPr>
        <p:spPr>
          <a:xfrm>
            <a:off x="2377438" y="5257801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10 12 14</a:t>
            </a:r>
          </a:p>
        </p:txBody>
      </p:sp>
    </p:spTree>
    <p:extLst>
      <p:ext uri="{BB962C8B-B14F-4D97-AF65-F5344CB8AC3E}">
        <p14:creationId xmlns:p14="http://schemas.microsoft.com/office/powerpoint/2010/main" val="2616669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n in [2, 4, 5, 7, 9, 10]:</a:t>
            </a:r>
          </a:p>
          <a:p>
            <a:r>
              <a:rPr lang="en" dirty="0"/>
              <a:t>    if (n % 2) == 0:</a:t>
            </a:r>
          </a:p>
          <a:p>
            <a:r>
              <a:rPr lang="en" dirty="0"/>
              <a:t>        print(f'{n} is even')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print(f'{n} is odd')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7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9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Chapter 3 Exercises</a:t>
            </a:r>
            <a:r>
              <a:rPr lang="fr-FR" dirty="0">
                <a:hlinkClick r:id="rId3"/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new, powerful data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generate sequences of numbers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Compare values and logically combine comparison results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lists of objects with a new, powerful datatype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Conditionally execute or skip code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Iterate over lists, strings and number sequences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Loop over code until a condition is met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some powerful built-in tools from the Python language to make iteration simple and expressive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Loops Part II: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3FF34-10F0-D64A-87F9-4CF119D3368D}"/>
              </a:ext>
            </a:extLst>
          </p:cNvPr>
          <p:cNvGrpSpPr/>
          <p:nvPr/>
        </p:nvGrpSpPr>
        <p:grpSpPr>
          <a:xfrm>
            <a:off x="3429000" y="2941366"/>
            <a:ext cx="7086600" cy="2438401"/>
            <a:chOff x="3429000" y="2971799"/>
            <a:chExt cx="7086600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7400" y="4186186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4102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no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86186"/>
              <a:ext cx="4927146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user if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wish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  <a:endPara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71A0B0-BCEA-1041-A3D6-4CB20CF6E418}"/>
              </a:ext>
            </a:extLst>
          </p:cNvPr>
          <p:cNvGrpSpPr/>
          <p:nvPr/>
        </p:nvGrpSpPr>
        <p:grpSpPr>
          <a:xfrm>
            <a:off x="3200400" y="2971799"/>
            <a:ext cx="7396213" cy="2438401"/>
            <a:chOff x="3429000" y="2971799"/>
            <a:chExt cx="7396213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013" y="4114800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7150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'y' and </a:t>
              </a:r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'n'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14800"/>
              <a:ext cx="5204732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input('Are 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sure? (y/n)')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17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9888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answer</a:t>
            </a:r>
            <a:r>
              <a:rPr lang="fr-FR" dirty="0"/>
              <a:t> = None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!= 'y' and </a:t>
            </a:r>
            <a:r>
              <a:rPr lang="fr-FR" dirty="0" err="1"/>
              <a:t>answer</a:t>
            </a:r>
            <a:r>
              <a:rPr lang="fr-FR" dirty="0"/>
              <a:t> != 'n':</a:t>
            </a:r>
          </a:p>
          <a:p>
            <a:r>
              <a:rPr lang="fr-FR" dirty="0"/>
              <a:t>    </a:t>
            </a:r>
            <a:r>
              <a:rPr lang="fr-FR" dirty="0" err="1"/>
              <a:t>answer</a:t>
            </a:r>
            <a:r>
              <a:rPr lang="fr-FR" dirty="0"/>
              <a:t> = input('Are </a:t>
            </a:r>
            <a:r>
              <a:rPr lang="fr-FR" dirty="0" err="1"/>
              <a:t>you</a:t>
            </a:r>
            <a:r>
              <a:rPr lang="fr-FR" dirty="0"/>
              <a:t> sure? (y/n) ')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4415753"/>
            <a:ext cx="9288781" cy="198889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g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yes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y</a:t>
            </a:r>
            <a:endParaRPr lang="pt" dirty="0"/>
          </a:p>
        </p:txBody>
      </p:sp>
    </p:spTree>
    <p:extLst>
      <p:ext uri="{BB962C8B-B14F-4D97-AF65-F5344CB8AC3E}">
        <p14:creationId xmlns:p14="http://schemas.microsoft.com/office/powerpoint/2010/main" val="2832658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368822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428999"/>
            <a:ext cx="9288781" cy="29756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83024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answer = None</a:t>
            </a:r>
          </a:p>
          <a:p>
            <a:endParaRPr lang="en" dirty="0"/>
          </a:p>
          <a:p>
            <a:r>
              <a:rPr lang="en" dirty="0"/>
              <a:t>while answer != 'y' and answer != 'n':</a:t>
            </a:r>
          </a:p>
          <a:p>
            <a:r>
              <a:rPr lang="en" dirty="0"/>
              <a:t>    answer = input('Are you sure? (y/n) ')</a:t>
            </a:r>
          </a:p>
          <a:p>
            <a:endParaRPr lang="en" dirty="0"/>
          </a:p>
          <a:p>
            <a:r>
              <a:rPr lang="en" dirty="0"/>
              <a:t>print(answer)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? (y/n) y</a:t>
            </a:r>
          </a:p>
          <a:p>
            <a:r>
              <a:rPr lang="es-ES" dirty="0"/>
              <a:t>y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Arial"/>
                <a:cs typeface="Arial"/>
              </a:rPr>
              <a:t> to loop until a condition is true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9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5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Mastering control flow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10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Exit the loop early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16863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1, 2, -1, 41]:</a:t>
            </a:r>
          </a:p>
          <a:p>
            <a:r>
              <a:rPr lang="fr-FR" dirty="0"/>
              <a:t>    if n &lt; 0: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f'invalid</a:t>
            </a:r>
            <a:r>
              <a:rPr lang="fr-FR" dirty="0"/>
              <a:t> value: {n}')</a:t>
            </a:r>
          </a:p>
          <a:p>
            <a:r>
              <a:rPr lang="fr-FR" dirty="0"/>
              <a:t>        break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(n))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043927"/>
            <a:ext cx="9046846" cy="15948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</a:t>
            </a:r>
          </a:p>
          <a:p>
            <a:r>
              <a:rPr lang="fr-FR" dirty="0"/>
              <a:t>1.0</a:t>
            </a:r>
          </a:p>
          <a:p>
            <a:r>
              <a:rPr lang="fr-FR" dirty="0"/>
              <a:t>1.4142135623730951</a:t>
            </a:r>
          </a:p>
          <a:p>
            <a:r>
              <a:rPr lang="fr-FR" dirty="0" err="1"/>
              <a:t>invalid</a:t>
            </a:r>
            <a:r>
              <a:rPr lang="fr-FR" dirty="0"/>
              <a:t> value: -1</a:t>
            </a:r>
          </a:p>
        </p:txBody>
      </p:sp>
    </p:spTree>
    <p:extLst>
      <p:ext uri="{BB962C8B-B14F-4D97-AF65-F5344CB8AC3E}">
        <p14:creationId xmlns:p14="http://schemas.microsoft.com/office/powerpoint/2010/main" val="193257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Jump to the next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2727"/>
              </p:ext>
            </p:extLst>
          </p:nvPr>
        </p:nvGraphicFramePr>
        <p:xfrm>
          <a:off x="2400176" y="1212972"/>
          <a:ext cx="8654021" cy="4449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Boolean type and comparison operators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Conditionals: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/>
                          <a:cs typeface="Arial"/>
                        </a:rPr>
                        <a:t>Loops Part I: Iteration /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/>
                          <a:cs typeface="Arial"/>
                        </a:rPr>
                        <a:t>Loops Part II: Conditional / </a:t>
                      </a:r>
                      <a:r>
                        <a:rPr lang="en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loops and control flow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00:20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61095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Workshop: mastering control flow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also work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79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Loops can have an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clause that is executed if the loop exits without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2, 4, 5, 6]:</a:t>
            </a:r>
          </a:p>
          <a:p>
            <a:r>
              <a:rPr lang="fr-FR" dirty="0"/>
              <a:t>  if (n % 2) != 0:</a:t>
            </a:r>
          </a:p>
          <a:p>
            <a:r>
              <a:rPr lang="fr-FR" dirty="0"/>
              <a:t>    break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(f'{n}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('All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3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15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1804967-B286-7A4D-A983-D6668865248F}"/>
              </a:ext>
            </a:extLst>
          </p:cNvPr>
          <p:cNvSpPr/>
          <p:nvPr/>
        </p:nvSpPr>
        <p:spPr>
          <a:xfrm>
            <a:off x="1803114" y="2471017"/>
            <a:ext cx="10312685" cy="3701183"/>
          </a:xfrm>
          <a:prstGeom prst="mathMultiply">
            <a:avLst>
              <a:gd name="adj1" fmla="val 18374"/>
            </a:avLst>
          </a:prstGeom>
          <a:solidFill>
            <a:srgbClr val="FF505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72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update both variables upon looping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i, item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{item}')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66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multiple lists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iterate simultaneously over multiple lists using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, j in zip(range(5), range(10, 15)):</a:t>
            </a:r>
          </a:p>
          <a:p>
            <a:r>
              <a:rPr lang="en" dirty="0"/>
              <a:t>    print(</a:t>
            </a:r>
            <a:r>
              <a:rPr lang="en" dirty="0" err="1"/>
              <a:t>i</a:t>
            </a:r>
            <a:r>
              <a:rPr lang="en" dirty="0"/>
              <a:t>, j)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0 10</a:t>
            </a:r>
          </a:p>
          <a:p>
            <a:r>
              <a:rPr lang="en" dirty="0"/>
              <a:t>1 11</a:t>
            </a:r>
          </a:p>
          <a:p>
            <a:r>
              <a:rPr lang="en" dirty="0"/>
              <a:t>2 12</a:t>
            </a:r>
          </a:p>
          <a:p>
            <a:r>
              <a:rPr lang="en" dirty="0"/>
              <a:t>3 13</a:t>
            </a:r>
          </a:p>
          <a:p>
            <a:r>
              <a:rPr lang="en" dirty="0"/>
              <a:t>4 14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4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return a single value depending on a condition in one simple expression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 = 13</a:t>
            </a:r>
          </a:p>
          <a:p>
            <a:r>
              <a:rPr lang="en" dirty="0"/>
              <a:t>b = a / 2 if (a % 2) == 1 else 'odd'</a:t>
            </a:r>
          </a:p>
          <a:p>
            <a:r>
              <a:rPr lang="en" dirty="0"/>
              <a:t>print(b)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56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4-5 Exercises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Breaking out of loops early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Skipping a loop iteration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indexes and values of a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multiple loops at a time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 (also called the "ternary operator")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Boolean type and comparison operators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02 Workshop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2753-F098-6F46-BA4C-D1845678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572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10274</TotalTime>
  <Words>3810</Words>
  <Application>Microsoft Macintosh PowerPoint</Application>
  <PresentationFormat>Widescreen</PresentationFormat>
  <Paragraphs>876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Conditional flow diagram</vt:lpstr>
      <vt:lpstr>Conditional flow diagram</vt:lpstr>
      <vt:lpstr>Conditional flow diagram</vt:lpstr>
      <vt:lpstr>Conditional Flow in Python: if</vt:lpstr>
      <vt:lpstr>Conditional Flow in Python: if</vt:lpstr>
      <vt:lpstr>Conditional flow diagram</vt:lpstr>
      <vt:lpstr>Conditional flow in Python: else</vt:lpstr>
      <vt:lpstr>Chaining conditions: elif</vt:lpstr>
      <vt:lpstr>What constitutes a condition?</vt:lpstr>
      <vt:lpstr>Let’s write some code!</vt:lpstr>
      <vt:lpstr>Workout Time!</vt:lpstr>
      <vt:lpstr>Chapter Summary</vt:lpstr>
      <vt:lpstr>PowerPoint Presentation</vt:lpstr>
      <vt:lpstr>A new datatype: list</vt:lpstr>
      <vt:lpstr>A new datatype: list</vt:lpstr>
      <vt:lpstr>A new datatype: list</vt:lpstr>
      <vt:lpstr>A new datatype: list</vt:lpstr>
      <vt:lpstr>Let’s write some code!</vt:lpstr>
      <vt:lpstr>Iteration control flow diagram</vt:lpstr>
      <vt:lpstr>Iteration control flow diagram</vt:lpstr>
      <vt:lpstr>Iteration control flow diagram</vt:lpstr>
      <vt:lpstr>Iteration control flow diagram</vt:lpstr>
      <vt:lpstr>Iteration in Python: for</vt:lpstr>
      <vt:lpstr>Iteration in Python: for</vt:lpstr>
      <vt:lpstr>Iteration in Python: for</vt:lpstr>
      <vt:lpstr>Iteration in Python: for</vt:lpstr>
      <vt:lpstr>Iteration in Python: for</vt:lpstr>
      <vt:lpstr>Let’s write some code!</vt:lpstr>
      <vt:lpstr>Workout Time!</vt:lpstr>
      <vt:lpstr>Chapter Summary</vt:lpstr>
      <vt:lpstr>PowerPoint Presentation</vt:lpstr>
      <vt:lpstr>Conditional loop flow diagram</vt:lpstr>
      <vt:lpstr>Conditional loop flow diagram</vt:lpstr>
      <vt:lpstr>Looping in Python: while</vt:lpstr>
      <vt:lpstr>Looping in Python: while</vt:lpstr>
      <vt:lpstr>Let’s write some code!</vt:lpstr>
      <vt:lpstr>Chapter Summary</vt:lpstr>
      <vt:lpstr>PowerPoint Presentation</vt:lpstr>
      <vt:lpstr>"Short-circuiting" a loop</vt:lpstr>
      <vt:lpstr>"Short-circuiting" a loop</vt:lpstr>
      <vt:lpstr>"Short-circuiting" a loop</vt:lpstr>
      <vt:lpstr>Loop else clause</vt:lpstr>
      <vt:lpstr>Iterating over value and index</vt:lpstr>
      <vt:lpstr>Iterating over value and index</vt:lpstr>
      <vt:lpstr>Iterating over value and index</vt:lpstr>
      <vt:lpstr>Iterating over multiple lists</vt:lpstr>
      <vt:lpstr>Conditional expressions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155</cp:revision>
  <cp:lastPrinted>2020-04-13T21:45:24Z</cp:lastPrinted>
  <dcterms:created xsi:type="dcterms:W3CDTF">2018-09-25T13:49:43Z</dcterms:created>
  <dcterms:modified xsi:type="dcterms:W3CDTF">2020-04-13T22:00:37Z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