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media/image9.jpg" ContentType="image/jpeg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media/image12.jpg" ContentType="image/jpeg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sldIdLst>
    <p:sldId id="540" r:id="rId2"/>
    <p:sldId id="571" r:id="rId3"/>
    <p:sldId id="265" r:id="rId4"/>
    <p:sldId id="579" r:id="rId5"/>
    <p:sldId id="259" r:id="rId6"/>
    <p:sldId id="260" r:id="rId7"/>
    <p:sldId id="570" r:id="rId8"/>
    <p:sldId id="618" r:id="rId9"/>
    <p:sldId id="724" r:id="rId10"/>
    <p:sldId id="725" r:id="rId11"/>
    <p:sldId id="730" r:id="rId12"/>
    <p:sldId id="726" r:id="rId13"/>
    <p:sldId id="728" r:id="rId14"/>
    <p:sldId id="729" r:id="rId15"/>
    <p:sldId id="731" r:id="rId16"/>
    <p:sldId id="732" r:id="rId17"/>
    <p:sldId id="733" r:id="rId18"/>
    <p:sldId id="734" r:id="rId19"/>
    <p:sldId id="735" r:id="rId20"/>
    <p:sldId id="736" r:id="rId21"/>
    <p:sldId id="737" r:id="rId22"/>
    <p:sldId id="723" r:id="rId23"/>
    <p:sldId id="714" r:id="rId24"/>
    <p:sldId id="684" r:id="rId25"/>
    <p:sldId id="738" r:id="rId26"/>
    <p:sldId id="741" r:id="rId27"/>
    <p:sldId id="742" r:id="rId28"/>
    <p:sldId id="693" r:id="rId29"/>
    <p:sldId id="743" r:id="rId30"/>
    <p:sldId id="744" r:id="rId31"/>
    <p:sldId id="739" r:id="rId32"/>
    <p:sldId id="740" r:id="rId33"/>
    <p:sldId id="694" r:id="rId34"/>
    <p:sldId id="629" r:id="rId35"/>
    <p:sldId id="745" r:id="rId36"/>
    <p:sldId id="746" r:id="rId37"/>
    <p:sldId id="747" r:id="rId38"/>
    <p:sldId id="698" r:id="rId39"/>
    <p:sldId id="722" r:id="rId40"/>
    <p:sldId id="697" r:id="rId41"/>
    <p:sldId id="716" r:id="rId42"/>
    <p:sldId id="748" r:id="rId43"/>
    <p:sldId id="749" r:id="rId44"/>
    <p:sldId id="750" r:id="rId45"/>
    <p:sldId id="751" r:id="rId46"/>
    <p:sldId id="752" r:id="rId47"/>
    <p:sldId id="753" r:id="rId48"/>
    <p:sldId id="754" r:id="rId49"/>
    <p:sldId id="755" r:id="rId50"/>
    <p:sldId id="756" r:id="rId51"/>
    <p:sldId id="758" r:id="rId52"/>
    <p:sldId id="757" r:id="rId53"/>
    <p:sldId id="759" r:id="rId54"/>
    <p:sldId id="568" r:id="rId55"/>
    <p:sldId id="603" r:id="rId56"/>
    <p:sldId id="569" r:id="rId57"/>
    <p:sldId id="566" r:id="rId58"/>
    <p:sldId id="539" r:id="rId59"/>
  </p:sldIdLst>
  <p:sldSz cx="12192000" cy="6858000"/>
  <p:notesSz cx="12192000" cy="6858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9"/>
    <a:srgbClr val="BBD2EE"/>
    <a:srgbClr val="EEF3F9"/>
    <a:srgbClr val="F1ED86"/>
    <a:srgbClr val="F9F8DF"/>
    <a:srgbClr val="FFB2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06"/>
    <p:restoredTop sz="89680"/>
  </p:normalViewPr>
  <p:slideViewPr>
    <p:cSldViewPr>
      <p:cViewPr varScale="1">
        <p:scale>
          <a:sx n="152" d="100"/>
          <a:sy n="152" d="100"/>
        </p:scale>
        <p:origin x="280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154" d="100"/>
          <a:sy n="154" d="100"/>
        </p:scale>
        <p:origin x="784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6988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932066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470538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792851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518121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285350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340262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655110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52292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62225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51368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43509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599753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92417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988813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739286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379569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282551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503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367826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6567285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2241190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919278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4780685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5924598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5301703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5799868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3644149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7293073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661589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480383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464478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9616659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871207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46336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https://</a:t>
            </a:r>
            <a:r>
              <a:rPr lang="fr-FR" dirty="0" err="1"/>
              <a:t>github.com</a:t>
            </a:r>
            <a:r>
              <a:rPr lang="fr-FR" dirty="0"/>
              <a:t>/</a:t>
            </a:r>
            <a:r>
              <a:rPr lang="fr-FR" dirty="0" err="1"/>
              <a:t>cstar</a:t>
            </a:r>
            <a:r>
              <a:rPr lang="fr-FR" dirty="0"/>
              <a:t>-industries/python-3-beginner/blob/master/001-First-Steps/First%20Steps%20-%20Chap%2002%20-%20Exercises.ipynb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60674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9180055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2093170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7628799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9591545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304836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9538926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4572404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1457861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668341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9622077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6352210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6310268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8194706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0222152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5734647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https://</a:t>
            </a:r>
            <a:r>
              <a:rPr lang="fr-FR" dirty="0" err="1"/>
              <a:t>github.com</a:t>
            </a:r>
            <a:r>
              <a:rPr lang="fr-FR" dirty="0"/>
              <a:t>/</a:t>
            </a:r>
            <a:r>
              <a:rPr lang="fr-FR" dirty="0" err="1"/>
              <a:t>cstar</a:t>
            </a:r>
            <a:r>
              <a:rPr lang="fr-FR" dirty="0"/>
              <a:t>-industries/python-3-beginner/blob/master/001-First-Steps/First%20Steps%20-%20Chap%2003%20-%20Exercises.ipynb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95926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2409192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https://</a:t>
            </a:r>
            <a:r>
              <a:rPr lang="fr-FR" dirty="0" err="1"/>
              <a:t>github.com</a:t>
            </a:r>
            <a:r>
              <a:rPr lang="fr-FR" dirty="0"/>
              <a:t>/</a:t>
            </a:r>
            <a:r>
              <a:rPr lang="fr-FR" dirty="0" err="1"/>
              <a:t>cstar</a:t>
            </a:r>
            <a:r>
              <a:rPr lang="fr-FR" dirty="0"/>
              <a:t>-industries/python-3-beginner/blob/master/001-First-Steps/First%20Steps%20-%20Workshop.ipynb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0416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516373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215622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062179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98852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hyperlink" Target="http://www.valnaos.com/" TargetMode="External"/><Relationship Id="rId4" Type="http://schemas.openxmlformats.org/officeDocument/2006/relationships/hyperlink" Target="mailto:info@valnaos.com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3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6">
            <a:extLst>
              <a:ext uri="{FF2B5EF4-FFF2-40B4-BE49-F238E27FC236}">
                <a16:creationId xmlns:a16="http://schemas.microsoft.com/office/drawing/2014/main" id="{579B5B78-BE22-4BE1-8ED9-F17D1C32705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51790"/>
          </a:xfrm>
        </p:spPr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209800" y="1287703"/>
            <a:ext cx="9288781" cy="4563745"/>
          </a:xfrm>
        </p:spPr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CD3F6C8A-7DAE-44DA-A52F-43EB35BE06B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51790"/>
          </a:xfrm>
        </p:spPr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209800" y="1287703"/>
            <a:ext cx="9288781" cy="2141297"/>
          </a:xfr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lIns="144000" tIns="144000" rIns="144000" bIns="144000">
            <a:noAutofit/>
          </a:bodyPr>
          <a:lstStyle>
            <a:lvl1pPr>
              <a:defRPr sz="1800" b="0" i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endParaRPr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CD3F6C8A-7DAE-44DA-A52F-43EB35BE06B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6" name="Holder 3">
            <a:extLst>
              <a:ext uri="{FF2B5EF4-FFF2-40B4-BE49-F238E27FC236}">
                <a16:creationId xmlns:a16="http://schemas.microsoft.com/office/drawing/2014/main" id="{302CFA47-2F63-4446-A7C5-91E9BA3E4C2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2209799" y="3810000"/>
            <a:ext cx="9288781" cy="2141297"/>
          </a:xfr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lIns="144000" tIns="144000" rIns="144000" bIns="144000">
            <a:noAutofit/>
          </a:bodyPr>
          <a:lstStyle>
            <a:lvl1pPr>
              <a:defRPr sz="1800" b="0" i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20914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34896" y="1287703"/>
            <a:ext cx="2813685" cy="4004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79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Holder 6">
            <a:extLst>
              <a:ext uri="{FF2B5EF4-FFF2-40B4-BE49-F238E27FC236}">
                <a16:creationId xmlns:a16="http://schemas.microsoft.com/office/drawing/2014/main" id="{DDABB12D-D203-4396-9D3A-97312661BBE5}"/>
              </a:ext>
            </a:extLst>
          </p:cNvPr>
          <p:cNvSpPr txBox="1">
            <a:spLocks/>
          </p:cNvSpPr>
          <p:nvPr userDrawn="1"/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800" b="0" i="0" kern="1200">
                <a:solidFill>
                  <a:srgbClr val="A4A4A4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/>
              <a:t>‹#›</a:t>
            </a:fld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6">
            <a:extLst>
              <a:ext uri="{FF2B5EF4-FFF2-40B4-BE49-F238E27FC236}">
                <a16:creationId xmlns:a16="http://schemas.microsoft.com/office/drawing/2014/main" id="{A5124295-A8E5-4517-A09D-BE897933B64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64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Image 4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52400"/>
            <a:ext cx="1922158" cy="861477"/>
          </a:xfrm>
          <a:prstGeom prst="rect">
            <a:avLst/>
          </a:prstGeom>
        </p:spPr>
      </p:pic>
      <p:sp>
        <p:nvSpPr>
          <p:cNvPr id="6" name="Sous-titre 2"/>
          <p:cNvSpPr txBox="1">
            <a:spLocks/>
          </p:cNvSpPr>
          <p:nvPr userDrawn="1"/>
        </p:nvSpPr>
        <p:spPr>
          <a:xfrm>
            <a:off x="2133600" y="6553200"/>
            <a:ext cx="6105525" cy="29654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fr-FR"/>
            </a:defPPr>
            <a:lvl1pPr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fr-FR" sz="900" dirty="0"/>
              <a:t>37/39 Avenue Ledru Rollin – CS 11237 – 75750 PARIS CEDEX 12  - </a:t>
            </a:r>
            <a:r>
              <a:rPr lang="fr-FR" sz="900" dirty="0">
                <a:hlinkClick r:id="rId4"/>
              </a:rPr>
              <a:t>info@valnaos.com</a:t>
            </a:r>
            <a:r>
              <a:rPr lang="fr-FR" sz="900" dirty="0"/>
              <a:t> – </a:t>
            </a:r>
            <a:r>
              <a:rPr lang="fr-FR" sz="900" dirty="0">
                <a:hlinkClick r:id="rId5"/>
              </a:rPr>
              <a:t>www.valnaos.com</a:t>
            </a:r>
            <a:r>
              <a:rPr lang="fr-FR" sz="900" dirty="0"/>
              <a:t>  Tél : 01 86 95 20 48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83DB3528-E76A-41F7-A562-E8C33791FDB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  <p:pic>
        <p:nvPicPr>
          <p:cNvPr id="8" name="Picture 2" descr="Résultat de recherche d'images pour &quot;altran education services&quot;">
            <a:extLst>
              <a:ext uri="{FF2B5EF4-FFF2-40B4-BE49-F238E27FC236}">
                <a16:creationId xmlns:a16="http://schemas.microsoft.com/office/drawing/2014/main" id="{C5890CE7-8848-411B-B0FC-AD7F0382E1E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43661" y="253842"/>
            <a:ext cx="1922158" cy="736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mailto:info@valnaos.com" TargetMode="Externa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valnaos.com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2171426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42418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1967864" cy="6858000"/>
          </a:xfrm>
          <a:custGeom>
            <a:avLst/>
            <a:gdLst/>
            <a:ahLst/>
            <a:cxnLst/>
            <a:rect l="l" t="t" r="r" b="b"/>
            <a:pathLst>
              <a:path w="1967864" h="6858000">
                <a:moveTo>
                  <a:pt x="0" y="6857999"/>
                </a:moveTo>
                <a:lnTo>
                  <a:pt x="1967483" y="6857999"/>
                </a:lnTo>
                <a:lnTo>
                  <a:pt x="1967483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2953" y="378886"/>
            <a:ext cx="10626093" cy="351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93418" y="1287703"/>
            <a:ext cx="10805163" cy="45637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8" name="Sous-titre 2"/>
          <p:cNvSpPr txBox="1">
            <a:spLocks/>
          </p:cNvSpPr>
          <p:nvPr userDrawn="1"/>
        </p:nvSpPr>
        <p:spPr>
          <a:xfrm>
            <a:off x="2057400" y="6553200"/>
            <a:ext cx="6105525" cy="29654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fr-FR"/>
            </a:defPPr>
            <a:lvl1pPr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fr-FR" sz="900" dirty="0"/>
              <a:t>37/39 Avenue Ledru Rollin – CS 11237 – 75750 PARIS CEDEX 12  - </a:t>
            </a:r>
            <a:r>
              <a:rPr lang="fr-FR" sz="900" dirty="0">
                <a:hlinkClick r:id="rId8"/>
              </a:rPr>
              <a:t>info@valnaos.com</a:t>
            </a:r>
            <a:r>
              <a:rPr lang="fr-FR" sz="900" dirty="0"/>
              <a:t> – </a:t>
            </a:r>
            <a:r>
              <a:rPr lang="fr-FR" sz="900" dirty="0">
                <a:hlinkClick r:id="rId9"/>
              </a:rPr>
              <a:t>www.valnaos.com</a:t>
            </a:r>
            <a:r>
              <a:rPr lang="fr-FR" sz="900" dirty="0"/>
              <a:t>  Tél : 01 86 95 20 48</a:t>
            </a:r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09046" y="112186"/>
            <a:ext cx="655210" cy="533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6" r:id="rId3"/>
    <p:sldLayoutId id="2147483663" r:id="rId4"/>
    <p:sldLayoutId id="2147483664" r:id="rId5"/>
    <p:sldLayoutId id="2147483665" r:id="rId6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valnaos.com/" TargetMode="External"/><Relationship Id="rId5" Type="http://schemas.openxmlformats.org/officeDocument/2006/relationships/hyperlink" Target="mailto:info@valnaos.com" TargetMode="Externa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valnaos.com/" TargetMode="External"/><Relationship Id="rId5" Type="http://schemas.openxmlformats.org/officeDocument/2006/relationships/hyperlink" Target="mailto:info@valnaos.com" TargetMode="External"/><Relationship Id="rId4" Type="http://schemas.openxmlformats.org/officeDocument/2006/relationships/image" Target="../media/image3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www.valnaos.com/" TargetMode="External"/><Relationship Id="rId4" Type="http://schemas.openxmlformats.org/officeDocument/2006/relationships/hyperlink" Target="mailto:info@valnaos.com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star-industries/python-3-beginner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hyperlink" Target="mailto:charles@cstar.io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valnaos.com/" TargetMode="External"/><Relationship Id="rId5" Type="http://schemas.openxmlformats.org/officeDocument/2006/relationships/hyperlink" Target="mailto:info@valnaos.com" TargetMode="External"/><Relationship Id="rId4" Type="http://schemas.openxmlformats.org/officeDocument/2006/relationships/image" Target="../media/image3.jpe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reference/datamodel.html" TargetMode="Externa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www.valnaos.com/" TargetMode="External"/><Relationship Id="rId4" Type="http://schemas.openxmlformats.org/officeDocument/2006/relationships/hyperlink" Target="mailto:info@valnaos.com" TargetMode="Externa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iff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valnaos.com/" TargetMode="External"/><Relationship Id="rId5" Type="http://schemas.openxmlformats.org/officeDocument/2006/relationships/hyperlink" Target="mailto:info@valnaos.com" TargetMode="External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22"/>
            <a:ext cx="12192000" cy="68549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125200" y="5334000"/>
            <a:ext cx="842272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relea</a:t>
            </a:r>
            <a:r>
              <a:rPr sz="900" spc="5" dirty="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sz="9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fr-FR" sz="900" spc="-20" dirty="0">
                <a:solidFill>
                  <a:srgbClr val="595959"/>
                </a:solidFill>
                <a:latin typeface="Arial"/>
                <a:cs typeface="Arial"/>
              </a:rPr>
              <a:t> 1</a:t>
            </a: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.0.0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48400" y="4145117"/>
            <a:ext cx="5725040" cy="9079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47165" algn="r">
              <a:lnSpc>
                <a:spcPct val="100000"/>
              </a:lnSpc>
            </a:pPr>
            <a:r>
              <a:rPr lang="en-US" sz="2400" spc="-15" baseline="1736" dirty="0">
                <a:solidFill>
                  <a:srgbClr val="7F7F7F"/>
                </a:solidFill>
                <a:latin typeface="Arial"/>
                <a:cs typeface="Arial"/>
              </a:rPr>
              <a:t>Chapter</a:t>
            </a:r>
            <a:r>
              <a:rPr sz="2400" baseline="1736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0</a:t>
            </a:r>
            <a:r>
              <a:rPr lang="en-US" sz="1600" b="1" spc="-10" dirty="0">
                <a:latin typeface="Arial"/>
                <a:cs typeface="Arial"/>
              </a:rPr>
              <a:t>0</a:t>
            </a:r>
          </a:p>
          <a:p>
            <a:pPr algn="r">
              <a:lnSpc>
                <a:spcPct val="100000"/>
              </a:lnSpc>
              <a:spcBef>
                <a:spcPts val="23"/>
              </a:spcBef>
            </a:pPr>
            <a:endParaRPr lang="fr-FR" sz="2100" dirty="0">
              <a:latin typeface="Times New Roman"/>
              <a:cs typeface="Times New Roman"/>
            </a:endParaRPr>
          </a:p>
          <a:p>
            <a:pPr marL="12700" algn="r">
              <a:lnSpc>
                <a:spcPct val="100000"/>
              </a:lnSpc>
            </a:pPr>
            <a:r>
              <a:rPr lang="en-US" sz="2200" spc="-15" dirty="0">
                <a:latin typeface="Arial"/>
                <a:cs typeface="Arial"/>
              </a:rPr>
              <a:t>Previously, on Python 3 Beginner…</a:t>
            </a:r>
            <a:endParaRPr lang="en-US" sz="22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91400" y="2456174"/>
            <a:ext cx="4576578" cy="589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560"/>
              </a:lnSpc>
            </a:pPr>
            <a:r>
              <a:rPr lang="en-US" sz="4000" b="1" spc="-25" dirty="0">
                <a:latin typeface="Arial"/>
                <a:cs typeface="Arial"/>
              </a:rPr>
              <a:t>Python 3 Beginner</a:t>
            </a:r>
            <a:endParaRPr sz="4000" dirty="0">
              <a:latin typeface="Arial"/>
              <a:cs typeface="Arial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52400"/>
            <a:ext cx="1922158" cy="861477"/>
          </a:xfrm>
          <a:prstGeom prst="rect">
            <a:avLst/>
          </a:prstGeom>
        </p:spPr>
      </p:pic>
      <p:sp>
        <p:nvSpPr>
          <p:cNvPr id="9" name="Sous-titre 2"/>
          <p:cNvSpPr txBox="1">
            <a:spLocks/>
          </p:cNvSpPr>
          <p:nvPr/>
        </p:nvSpPr>
        <p:spPr>
          <a:xfrm>
            <a:off x="2057400" y="6442654"/>
            <a:ext cx="6105525" cy="29654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fr-FR"/>
            </a:defPPr>
            <a:lvl1pPr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fr-FR" sz="900" dirty="0"/>
              <a:t>37/39 Avenue Ledru Rollin – CS 11237 – 75750 PARIS CEDEX 12  - </a:t>
            </a:r>
            <a:r>
              <a:rPr lang="fr-FR" sz="900" dirty="0">
                <a:hlinkClick r:id="rId5"/>
              </a:rPr>
              <a:t>info@valnaos.com</a:t>
            </a:r>
            <a:r>
              <a:rPr lang="fr-FR" sz="900" dirty="0"/>
              <a:t> – </a:t>
            </a:r>
            <a:r>
              <a:rPr lang="fr-FR" sz="900" dirty="0">
                <a:hlinkClick r:id="rId6"/>
              </a:rPr>
              <a:t>www.valnaos.com</a:t>
            </a:r>
            <a:r>
              <a:rPr lang="fr-FR" sz="900" dirty="0"/>
              <a:t>  Tél : 01 86 95 20 48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198796F5-97FA-41DC-9FA1-5041D407FEA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</a:t>
            </a:fld>
            <a:endParaRPr dirty="0">
              <a:solidFill>
                <a:srgbClr val="000000"/>
              </a:solidFill>
            </a:endParaRPr>
          </a:p>
        </p:txBody>
      </p:sp>
      <p:pic>
        <p:nvPicPr>
          <p:cNvPr id="1026" name="Picture 2" descr="Résultat de recherche d'images pour &quot;altran education services&quot;">
            <a:extLst>
              <a:ext uri="{FF2B5EF4-FFF2-40B4-BE49-F238E27FC236}">
                <a16:creationId xmlns:a16="http://schemas.microsoft.com/office/drawing/2014/main" id="{30F95EBD-0CC1-4C5B-A4D0-476168218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43661" y="253842"/>
            <a:ext cx="1922158" cy="736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1120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Types are classes</a:t>
            </a:r>
            <a:endParaRPr spc="-15"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10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F5E37029-12E9-D343-9AFB-49B5D14992DF}"/>
              </a:ext>
            </a:extLst>
          </p:cNvPr>
          <p:cNvSpPr txBox="1">
            <a:spLocks/>
          </p:cNvSpPr>
          <p:nvPr/>
        </p:nvSpPr>
        <p:spPr>
          <a:xfrm>
            <a:off x="603883" y="1489374"/>
            <a:ext cx="10805163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The objects' methods are functions from the class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1039416F-99C1-E045-858A-4CEA767FCE18}"/>
              </a:ext>
            </a:extLst>
          </p:cNvPr>
          <p:cNvSpPr>
            <a:spLocks noGrp="1"/>
          </p:cNvSpPr>
          <p:nvPr/>
        </p:nvSpPr>
        <p:spPr>
          <a:xfrm>
            <a:off x="2286000" y="1960672"/>
            <a:ext cx="9288781" cy="1163527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d = </a:t>
            </a:r>
            <a:r>
              <a:rPr lang="fr-FR" dirty="0" err="1"/>
              <a:t>datetime.now</a:t>
            </a:r>
            <a:r>
              <a:rPr lang="fr-FR" dirty="0"/>
              <a:t>()</a:t>
            </a:r>
          </a:p>
          <a:p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datetime.timestamp</a:t>
            </a:r>
            <a:r>
              <a:rPr lang="fr-FR" dirty="0"/>
              <a:t>(d))</a:t>
            </a:r>
          </a:p>
          <a:p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d.timestamp</a:t>
            </a:r>
            <a:r>
              <a:rPr lang="fr-FR" dirty="0"/>
              <a:t>())</a:t>
            </a:r>
          </a:p>
          <a:p>
            <a:endParaRPr lang="fr-FR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0EAE9618-A2F3-B34E-A2DA-ACC017384B2F}"/>
              </a:ext>
            </a:extLst>
          </p:cNvPr>
          <p:cNvSpPr>
            <a:spLocks noGrp="1"/>
          </p:cNvSpPr>
          <p:nvPr/>
        </p:nvSpPr>
        <p:spPr>
          <a:xfrm>
            <a:off x="2285999" y="3200400"/>
            <a:ext cx="9288782" cy="838200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1587893892.289229</a:t>
            </a:r>
          </a:p>
          <a:p>
            <a:r>
              <a:rPr lang="fr-FR" dirty="0"/>
              <a:t>1587893892.289229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A9AEDB78-416A-C747-AA1B-68CFC569048C}"/>
              </a:ext>
            </a:extLst>
          </p:cNvPr>
          <p:cNvSpPr>
            <a:spLocks noGrp="1"/>
          </p:cNvSpPr>
          <p:nvPr/>
        </p:nvSpPr>
        <p:spPr>
          <a:xfrm>
            <a:off x="2285999" y="4114801"/>
            <a:ext cx="9288781" cy="1163527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s = 'hello'</a:t>
            </a:r>
          </a:p>
          <a:p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str.upper</a:t>
            </a:r>
            <a:r>
              <a:rPr lang="fr-FR" dirty="0"/>
              <a:t>(s))</a:t>
            </a:r>
          </a:p>
          <a:p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s.upper</a:t>
            </a:r>
            <a:r>
              <a:rPr lang="fr-FR" dirty="0"/>
              <a:t>())</a:t>
            </a:r>
          </a:p>
          <a:p>
            <a:endParaRPr lang="fr-FR" dirty="0"/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C4BDFEAC-B167-2347-9347-F25DD212BEC8}"/>
              </a:ext>
            </a:extLst>
          </p:cNvPr>
          <p:cNvSpPr>
            <a:spLocks noGrp="1"/>
          </p:cNvSpPr>
          <p:nvPr/>
        </p:nvSpPr>
        <p:spPr>
          <a:xfrm>
            <a:off x="2285998" y="5354529"/>
            <a:ext cx="9288782" cy="838200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HELLO</a:t>
            </a:r>
          </a:p>
          <a:p>
            <a:r>
              <a:rPr lang="fr-FR" dirty="0"/>
              <a:t>HELLO</a:t>
            </a:r>
          </a:p>
        </p:txBody>
      </p:sp>
    </p:spTree>
    <p:extLst>
      <p:ext uri="{BB962C8B-B14F-4D97-AF65-F5344CB8AC3E}">
        <p14:creationId xmlns:p14="http://schemas.microsoft.com/office/powerpoint/2010/main" val="739987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44AA2-C6D5-214D-8082-31A222A1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</p:spPr>
        <p:txBody>
          <a:bodyPr/>
          <a:lstStyle/>
          <a:p>
            <a:r>
              <a:rPr lang="fr-FR" dirty="0" err="1"/>
              <a:t>Let’s</a:t>
            </a:r>
            <a:r>
              <a:rPr lang="fr-FR" dirty="0"/>
              <a:t> </a:t>
            </a:r>
            <a:r>
              <a:rPr lang="fr-FR" dirty="0" err="1"/>
              <a:t>write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code!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D0652D-0133-8B44-8140-BD3017305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09800" y="1287704"/>
            <a:ext cx="9288781" cy="2217496"/>
          </a:xfrm>
        </p:spPr>
        <p:txBody>
          <a:bodyPr lIns="144000" tIns="144000" rIns="144000" bIns="144000">
            <a:noAutofit/>
          </a:bodyPr>
          <a:lstStyle/>
          <a:p>
            <a:r>
              <a:rPr lang="fr-FR" dirty="0"/>
              <a:t>s = 'hello'</a:t>
            </a:r>
          </a:p>
          <a:p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str.upper</a:t>
            </a:r>
            <a:r>
              <a:rPr lang="fr-FR" dirty="0"/>
              <a:t>(s))</a:t>
            </a:r>
          </a:p>
          <a:p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s.upper</a:t>
            </a:r>
            <a:r>
              <a:rPr lang="fr-FR" dirty="0"/>
              <a:t>())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42E24-55A1-724D-B80C-06931AD698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11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F166F9-86E2-C14A-AF97-43490599848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2209799" y="3810000"/>
            <a:ext cx="9288781" cy="2217495"/>
          </a:xfrm>
        </p:spPr>
        <p:txBody>
          <a:bodyPr lIns="144000" tIns="144000" rIns="144000" bIns="144000">
            <a:noAutofit/>
          </a:bodyPr>
          <a:lstStyle/>
          <a:p>
            <a:r>
              <a:rPr lang="fr-FR" dirty="0"/>
              <a:t>HELLO</a:t>
            </a:r>
          </a:p>
          <a:p>
            <a:r>
              <a:rPr lang="fr-FR" dirty="0"/>
              <a:t>HELLO</a:t>
            </a: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DEB28A02-FA74-4340-9686-370D222D50B2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1601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Classes are namespaces</a:t>
            </a:r>
            <a:endParaRPr spc="-15"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12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F5E37029-12E9-D343-9AFB-49B5D14992DF}"/>
              </a:ext>
            </a:extLst>
          </p:cNvPr>
          <p:cNvSpPr txBox="1">
            <a:spLocks/>
          </p:cNvSpPr>
          <p:nvPr/>
        </p:nvSpPr>
        <p:spPr>
          <a:xfrm>
            <a:off x="603883" y="1489374"/>
            <a:ext cx="10805163" cy="16825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To create a class, use the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 keyword</a:t>
            </a:r>
          </a:p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A class definition block (indented) begins after the colon</a:t>
            </a:r>
          </a:p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As with functions, symbols defined inside the class are not visible outside the block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1039416F-99C1-E045-858A-4CEA767FCE18}"/>
              </a:ext>
            </a:extLst>
          </p:cNvPr>
          <p:cNvSpPr>
            <a:spLocks noGrp="1"/>
          </p:cNvSpPr>
          <p:nvPr/>
        </p:nvSpPr>
        <p:spPr>
          <a:xfrm>
            <a:off x="2209800" y="3332274"/>
            <a:ext cx="9288781" cy="2022256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class A:</a:t>
            </a:r>
          </a:p>
          <a:p>
            <a:r>
              <a:rPr lang="fr-FR" sz="1600" dirty="0"/>
              <a:t>    </a:t>
            </a:r>
            <a:r>
              <a:rPr lang="fr-FR" sz="1600" dirty="0" err="1"/>
              <a:t>greeting</a:t>
            </a:r>
            <a:r>
              <a:rPr lang="fr-FR" sz="1600" dirty="0"/>
              <a:t> = 'Hello'</a:t>
            </a:r>
          </a:p>
          <a:p>
            <a:r>
              <a:rPr lang="fr-FR" sz="1600" dirty="0"/>
              <a:t>    </a:t>
            </a:r>
            <a:r>
              <a:rPr lang="fr-FR" sz="1600" dirty="0" err="1"/>
              <a:t>counter</a:t>
            </a:r>
            <a:r>
              <a:rPr lang="fr-FR" sz="1600" dirty="0"/>
              <a:t> = 0</a:t>
            </a:r>
          </a:p>
          <a:p>
            <a:endParaRPr lang="fr-FR" sz="1600" dirty="0"/>
          </a:p>
          <a:p>
            <a:r>
              <a:rPr lang="fr-FR" sz="1600" dirty="0" err="1"/>
              <a:t>print</a:t>
            </a:r>
            <a:r>
              <a:rPr lang="fr-FR" sz="1600" dirty="0"/>
              <a:t>(A)</a:t>
            </a:r>
          </a:p>
          <a:p>
            <a:r>
              <a:rPr lang="fr-FR" sz="1600" dirty="0" err="1"/>
              <a:t>print</a:t>
            </a:r>
            <a:r>
              <a:rPr lang="fr-FR" sz="1600" dirty="0"/>
              <a:t>(type(A))</a:t>
            </a:r>
          </a:p>
          <a:p>
            <a:r>
              <a:rPr lang="fr-FR" sz="1600" dirty="0" err="1"/>
              <a:t>print</a:t>
            </a:r>
            <a:r>
              <a:rPr lang="fr-FR" sz="1600" dirty="0"/>
              <a:t>(</a:t>
            </a:r>
            <a:r>
              <a:rPr lang="fr-FR" sz="1600" dirty="0" err="1"/>
              <a:t>A.greeting</a:t>
            </a:r>
            <a:r>
              <a:rPr lang="fr-FR" sz="1600" dirty="0"/>
              <a:t>)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886B35D3-7739-D64C-980B-994295B5820B}"/>
              </a:ext>
            </a:extLst>
          </p:cNvPr>
          <p:cNvSpPr>
            <a:spLocks noGrp="1"/>
          </p:cNvSpPr>
          <p:nvPr/>
        </p:nvSpPr>
        <p:spPr>
          <a:xfrm>
            <a:off x="2209800" y="5449378"/>
            <a:ext cx="9288782" cy="1001474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sz="1600" dirty="0"/>
              <a:t>&lt;class '__</a:t>
            </a:r>
            <a:r>
              <a:rPr lang="en" sz="1600" dirty="0" err="1"/>
              <a:t>main__.A</a:t>
            </a:r>
            <a:r>
              <a:rPr lang="en" sz="1600" dirty="0"/>
              <a:t>'&gt;</a:t>
            </a:r>
          </a:p>
          <a:p>
            <a:r>
              <a:rPr lang="en" sz="1600" dirty="0"/>
              <a:t>&lt;class 'type'&gt;</a:t>
            </a:r>
          </a:p>
          <a:p>
            <a:r>
              <a:rPr lang="en" sz="1600" dirty="0"/>
              <a:t>Hello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4169409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Classes are namespaces</a:t>
            </a:r>
            <a:endParaRPr spc="-15"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13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F5E37029-12E9-D343-9AFB-49B5D14992DF}"/>
              </a:ext>
            </a:extLst>
          </p:cNvPr>
          <p:cNvSpPr txBox="1">
            <a:spLocks/>
          </p:cNvSpPr>
          <p:nvPr/>
        </p:nvSpPr>
        <p:spPr>
          <a:xfrm>
            <a:off x="603883" y="1219200"/>
            <a:ext cx="10805163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Classes "contain" variables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1039416F-99C1-E045-858A-4CEA767FCE18}"/>
              </a:ext>
            </a:extLst>
          </p:cNvPr>
          <p:cNvSpPr>
            <a:spLocks noGrp="1"/>
          </p:cNvSpPr>
          <p:nvPr/>
        </p:nvSpPr>
        <p:spPr>
          <a:xfrm>
            <a:off x="2209800" y="1711026"/>
            <a:ext cx="9288781" cy="1032174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 err="1"/>
              <a:t>print</a:t>
            </a:r>
            <a:r>
              <a:rPr lang="fr-FR" sz="1600" dirty="0"/>
              <a:t>(</a:t>
            </a:r>
            <a:r>
              <a:rPr lang="fr-FR" sz="1600" dirty="0" err="1"/>
              <a:t>A.counter</a:t>
            </a:r>
            <a:r>
              <a:rPr lang="fr-FR" sz="1600" dirty="0"/>
              <a:t>)</a:t>
            </a:r>
          </a:p>
          <a:p>
            <a:r>
              <a:rPr lang="fr-FR" sz="1600" dirty="0" err="1"/>
              <a:t>A.counter</a:t>
            </a:r>
            <a:r>
              <a:rPr lang="fr-FR" sz="1600" dirty="0"/>
              <a:t> += 1</a:t>
            </a:r>
          </a:p>
          <a:p>
            <a:r>
              <a:rPr lang="fr-FR" sz="1600" dirty="0" err="1"/>
              <a:t>print</a:t>
            </a:r>
            <a:r>
              <a:rPr lang="fr-FR" sz="1600" dirty="0"/>
              <a:t>(</a:t>
            </a:r>
            <a:r>
              <a:rPr lang="fr-FR" sz="1600" dirty="0" err="1"/>
              <a:t>A.counter</a:t>
            </a:r>
            <a:r>
              <a:rPr lang="fr-FR" sz="1600" dirty="0"/>
              <a:t>)</a:t>
            </a:r>
          </a:p>
          <a:p>
            <a:endParaRPr lang="fr-FR" sz="1600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B956D0A2-67FC-0146-B57E-606FF472E26E}"/>
              </a:ext>
            </a:extLst>
          </p:cNvPr>
          <p:cNvSpPr>
            <a:spLocks noGrp="1"/>
          </p:cNvSpPr>
          <p:nvPr/>
        </p:nvSpPr>
        <p:spPr>
          <a:xfrm>
            <a:off x="2209797" y="2819400"/>
            <a:ext cx="9288782" cy="796220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0</a:t>
            </a:r>
          </a:p>
          <a:p>
            <a:r>
              <a:rPr lang="fr-FR" sz="1600" dirty="0"/>
              <a:t>1</a:t>
            </a:r>
          </a:p>
        </p:txBody>
      </p:sp>
      <p:sp>
        <p:nvSpPr>
          <p:cNvPr id="13" name="object 4">
            <a:extLst>
              <a:ext uri="{FF2B5EF4-FFF2-40B4-BE49-F238E27FC236}">
                <a16:creationId xmlns:a16="http://schemas.microsoft.com/office/drawing/2014/main" id="{B6520384-C525-744E-BD3E-AB90334E376E}"/>
              </a:ext>
            </a:extLst>
          </p:cNvPr>
          <p:cNvSpPr txBox="1">
            <a:spLocks/>
          </p:cNvSpPr>
          <p:nvPr/>
        </p:nvSpPr>
        <p:spPr>
          <a:xfrm>
            <a:off x="603881" y="3821668"/>
            <a:ext cx="10805163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Classes "contain" functions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2ABEC630-8A23-714E-8F52-8FA09238AD4B}"/>
              </a:ext>
            </a:extLst>
          </p:cNvPr>
          <p:cNvSpPr>
            <a:spLocks noGrp="1"/>
          </p:cNvSpPr>
          <p:nvPr/>
        </p:nvSpPr>
        <p:spPr>
          <a:xfrm>
            <a:off x="2209798" y="4313494"/>
            <a:ext cx="9288781" cy="15240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class A:</a:t>
            </a:r>
          </a:p>
          <a:p>
            <a:r>
              <a:rPr lang="fr-FR" sz="1600" dirty="0"/>
              <a:t>    </a:t>
            </a:r>
            <a:r>
              <a:rPr lang="fr-FR" sz="1600" dirty="0" err="1"/>
              <a:t>def</a:t>
            </a:r>
            <a:r>
              <a:rPr lang="fr-FR" sz="1600" dirty="0"/>
              <a:t> </a:t>
            </a:r>
            <a:r>
              <a:rPr lang="fr-FR" sz="1600" dirty="0" err="1"/>
              <a:t>say_hello</a:t>
            </a:r>
            <a:r>
              <a:rPr lang="fr-FR" sz="1600" dirty="0"/>
              <a:t>():</a:t>
            </a:r>
          </a:p>
          <a:p>
            <a:r>
              <a:rPr lang="fr-FR" sz="1600" dirty="0"/>
              <a:t>        </a:t>
            </a:r>
            <a:r>
              <a:rPr lang="fr-FR" sz="1600" dirty="0" err="1"/>
              <a:t>print</a:t>
            </a:r>
            <a:r>
              <a:rPr lang="fr-FR" sz="1600" dirty="0"/>
              <a:t>("Hello World!")</a:t>
            </a:r>
          </a:p>
          <a:p>
            <a:endParaRPr lang="fr-FR" sz="1600" dirty="0"/>
          </a:p>
          <a:p>
            <a:r>
              <a:rPr lang="fr-FR" sz="1600" dirty="0" err="1"/>
              <a:t>A.say_hello</a:t>
            </a:r>
            <a:r>
              <a:rPr lang="fr-FR" sz="1600" dirty="0"/>
              <a:t>()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CA156D-0C08-D748-AC63-5ED64FA96D13}"/>
              </a:ext>
            </a:extLst>
          </p:cNvPr>
          <p:cNvSpPr>
            <a:spLocks noGrp="1"/>
          </p:cNvSpPr>
          <p:nvPr/>
        </p:nvSpPr>
        <p:spPr>
          <a:xfrm>
            <a:off x="2209797" y="5913694"/>
            <a:ext cx="9288782" cy="487106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Hello World!</a:t>
            </a:r>
          </a:p>
        </p:txBody>
      </p:sp>
    </p:spTree>
    <p:extLst>
      <p:ext uri="{BB962C8B-B14F-4D97-AF65-F5344CB8AC3E}">
        <p14:creationId xmlns:p14="http://schemas.microsoft.com/office/powerpoint/2010/main" val="1194242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Classes are namespaces</a:t>
            </a:r>
            <a:endParaRPr spc="-15"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14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4FA7C8-CB1E-7641-A7FF-32EF32C87FDC}"/>
              </a:ext>
            </a:extLst>
          </p:cNvPr>
          <p:cNvSpPr/>
          <p:nvPr/>
        </p:nvSpPr>
        <p:spPr>
          <a:xfrm>
            <a:off x="2514600" y="1447800"/>
            <a:ext cx="8839200" cy="4724400"/>
          </a:xfrm>
          <a:prstGeom prst="rect">
            <a:avLst/>
          </a:prstGeom>
          <a:solidFill>
            <a:srgbClr val="EEF3F9"/>
          </a:solidFill>
          <a:ln>
            <a:solidFill>
              <a:srgbClr val="BBD2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pPr algn="ctr"/>
            <a:r>
              <a:rPr lang="fr-FR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483D63-955A-BD46-A4D7-A5D5CC918B43}"/>
              </a:ext>
            </a:extLst>
          </p:cNvPr>
          <p:cNvSpPr txBox="1"/>
          <p:nvPr/>
        </p:nvSpPr>
        <p:spPr>
          <a:xfrm>
            <a:off x="3048000" y="25908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nsolas" panose="020B0609020204030204" pitchFamily="49" charset="0"/>
                <a:cs typeface="Consolas" panose="020B0609020204030204" pitchFamily="49" charset="0"/>
              </a:rPr>
              <a:t>greeting</a:t>
            </a:r>
            <a:endParaRPr lang="fr-FR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70B390-3DDE-DC4B-BCF7-3563ECDBB30F}"/>
              </a:ext>
            </a:extLst>
          </p:cNvPr>
          <p:cNvSpPr txBox="1"/>
          <p:nvPr/>
        </p:nvSpPr>
        <p:spPr>
          <a:xfrm>
            <a:off x="3048000" y="2960132"/>
            <a:ext cx="1905000" cy="369332"/>
          </a:xfrm>
          <a:prstGeom prst="rect">
            <a:avLst/>
          </a:prstGeom>
          <a:solidFill>
            <a:srgbClr val="F9F8DF"/>
          </a:solidFill>
          <a:ln>
            <a:solidFill>
              <a:srgbClr val="F1ED86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'Hello World!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370AF3-B87F-274F-9E22-B33401B8E0E5}"/>
              </a:ext>
            </a:extLst>
          </p:cNvPr>
          <p:cNvSpPr txBox="1"/>
          <p:nvPr/>
        </p:nvSpPr>
        <p:spPr>
          <a:xfrm>
            <a:off x="3048000" y="3918466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nsolas" panose="020B0609020204030204" pitchFamily="49" charset="0"/>
                <a:cs typeface="Consolas" panose="020B0609020204030204" pitchFamily="49" charset="0"/>
              </a:rPr>
              <a:t>counter</a:t>
            </a:r>
            <a:endParaRPr lang="fr-FR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578F72-6EAF-704B-8D17-996954022CAA}"/>
              </a:ext>
            </a:extLst>
          </p:cNvPr>
          <p:cNvSpPr txBox="1"/>
          <p:nvPr/>
        </p:nvSpPr>
        <p:spPr>
          <a:xfrm>
            <a:off x="3048000" y="4287798"/>
            <a:ext cx="1905000" cy="369332"/>
          </a:xfrm>
          <a:prstGeom prst="rect">
            <a:avLst/>
          </a:prstGeom>
          <a:solidFill>
            <a:srgbClr val="F9F8DF"/>
          </a:solidFill>
          <a:ln>
            <a:solidFill>
              <a:srgbClr val="F1ED86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FE708D-0271-3F41-BA96-2D5EB8056D22}"/>
              </a:ext>
            </a:extLst>
          </p:cNvPr>
          <p:cNvSpPr txBox="1"/>
          <p:nvPr/>
        </p:nvSpPr>
        <p:spPr>
          <a:xfrm>
            <a:off x="6466609" y="2557257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nsolas" panose="020B0609020204030204" pitchFamily="49" charset="0"/>
                <a:cs typeface="Consolas" panose="020B0609020204030204" pitchFamily="49" charset="0"/>
              </a:rPr>
              <a:t>say_hello</a:t>
            </a:r>
            <a:endParaRPr lang="fr-FR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E351AA-7841-CC45-B51D-2E1A97B1B102}"/>
              </a:ext>
            </a:extLst>
          </p:cNvPr>
          <p:cNvSpPr txBox="1"/>
          <p:nvPr/>
        </p:nvSpPr>
        <p:spPr>
          <a:xfrm>
            <a:off x="6466609" y="2926589"/>
            <a:ext cx="2829792" cy="369332"/>
          </a:xfrm>
          <a:prstGeom prst="rect">
            <a:avLst/>
          </a:prstGeom>
          <a:solidFill>
            <a:srgbClr val="F9F8DF"/>
          </a:solidFill>
          <a:ln>
            <a:solidFill>
              <a:srgbClr val="F1ED86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('Hello World!')</a:t>
            </a:r>
          </a:p>
        </p:txBody>
      </p:sp>
    </p:spTree>
    <p:extLst>
      <p:ext uri="{BB962C8B-B14F-4D97-AF65-F5344CB8AC3E}">
        <p14:creationId xmlns:p14="http://schemas.microsoft.com/office/powerpoint/2010/main" val="35456572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44AA2-C6D5-214D-8082-31A222A1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</p:spPr>
        <p:txBody>
          <a:bodyPr/>
          <a:lstStyle/>
          <a:p>
            <a:r>
              <a:rPr lang="fr-FR" dirty="0" err="1"/>
              <a:t>Let’s</a:t>
            </a:r>
            <a:r>
              <a:rPr lang="fr-FR" dirty="0"/>
              <a:t> </a:t>
            </a:r>
            <a:r>
              <a:rPr lang="fr-FR" dirty="0" err="1"/>
              <a:t>write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code!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D0652D-0133-8B44-8140-BD3017305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09800" y="1287704"/>
            <a:ext cx="9288781" cy="2217496"/>
          </a:xfrm>
        </p:spPr>
        <p:txBody>
          <a:bodyPr lIns="144000" tIns="144000" rIns="144000" bIns="144000">
            <a:noAutofit/>
          </a:bodyPr>
          <a:lstStyle/>
          <a:p>
            <a:r>
              <a:rPr lang="en" dirty="0"/>
              <a:t>class A:</a:t>
            </a:r>
          </a:p>
          <a:p>
            <a:r>
              <a:rPr lang="en" dirty="0"/>
              <a:t>    def </a:t>
            </a:r>
            <a:r>
              <a:rPr lang="en" dirty="0" err="1"/>
              <a:t>say_hello</a:t>
            </a:r>
            <a:r>
              <a:rPr lang="en" dirty="0"/>
              <a:t>():</a:t>
            </a:r>
          </a:p>
          <a:p>
            <a:r>
              <a:rPr lang="en" dirty="0"/>
              <a:t>        print('Hello World!')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42E24-55A1-724D-B80C-06931AD698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15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F166F9-86E2-C14A-AF97-43490599848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2209799" y="3810000"/>
            <a:ext cx="9288781" cy="2217495"/>
          </a:xfrm>
        </p:spPr>
        <p:txBody>
          <a:bodyPr lIns="144000" tIns="144000" rIns="144000" bIns="144000">
            <a:noAutofit/>
          </a:bodyPr>
          <a:lstStyle/>
          <a:p>
            <a:r>
              <a:rPr lang="fr-FR" dirty="0" err="1"/>
              <a:t>A.say_hello</a:t>
            </a:r>
            <a:r>
              <a:rPr lang="fr-FR" dirty="0"/>
              <a:t>()</a:t>
            </a: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DEB28A02-FA74-4340-9686-370D222D50B2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794584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Classes are types</a:t>
            </a:r>
            <a:endParaRPr spc="-15"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16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F5E37029-12E9-D343-9AFB-49B5D14992DF}"/>
              </a:ext>
            </a:extLst>
          </p:cNvPr>
          <p:cNvSpPr txBox="1">
            <a:spLocks/>
          </p:cNvSpPr>
          <p:nvPr/>
        </p:nvSpPr>
        <p:spPr>
          <a:xfrm>
            <a:off x="603883" y="1489374"/>
            <a:ext cx="10805163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You can create an object using your class using a function-like notation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1039416F-99C1-E045-858A-4CEA767FCE18}"/>
              </a:ext>
            </a:extLst>
          </p:cNvPr>
          <p:cNvSpPr>
            <a:spLocks noGrp="1"/>
          </p:cNvSpPr>
          <p:nvPr/>
        </p:nvSpPr>
        <p:spPr>
          <a:xfrm>
            <a:off x="2209799" y="2230735"/>
            <a:ext cx="9288781" cy="872836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a = A()</a:t>
            </a:r>
          </a:p>
          <a:p>
            <a:r>
              <a:rPr lang="fr-FR" dirty="0"/>
              <a:t>type(a)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886B35D3-7739-D64C-980B-994295B5820B}"/>
              </a:ext>
            </a:extLst>
          </p:cNvPr>
          <p:cNvSpPr>
            <a:spLocks noGrp="1"/>
          </p:cNvSpPr>
          <p:nvPr/>
        </p:nvSpPr>
        <p:spPr>
          <a:xfrm>
            <a:off x="2209798" y="3177432"/>
            <a:ext cx="9288782" cy="577303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__</a:t>
            </a:r>
            <a:r>
              <a:rPr lang="fr-FR" dirty="0" err="1"/>
              <a:t>main__.A</a:t>
            </a:r>
            <a:endParaRPr lang="fr-FR" sz="1600" dirty="0"/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4E9B1640-F3E5-A942-9E48-AD27858F42D3}"/>
              </a:ext>
            </a:extLst>
          </p:cNvPr>
          <p:cNvSpPr txBox="1">
            <a:spLocks/>
          </p:cNvSpPr>
          <p:nvPr/>
        </p:nvSpPr>
        <p:spPr>
          <a:xfrm>
            <a:off x="614274" y="3821668"/>
            <a:ext cx="10805163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The class is the object's type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650D1F07-F5FE-C84A-B85A-AE85AD23D164}"/>
              </a:ext>
            </a:extLst>
          </p:cNvPr>
          <p:cNvSpPr>
            <a:spLocks noGrp="1"/>
          </p:cNvSpPr>
          <p:nvPr/>
        </p:nvSpPr>
        <p:spPr>
          <a:xfrm>
            <a:off x="2209798" y="4231263"/>
            <a:ext cx="9288781" cy="577303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type(a) == A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DB3D1B58-4E05-DB43-BC45-F54D935E4AB6}"/>
              </a:ext>
            </a:extLst>
          </p:cNvPr>
          <p:cNvSpPr>
            <a:spLocks noGrp="1"/>
          </p:cNvSpPr>
          <p:nvPr/>
        </p:nvSpPr>
        <p:spPr>
          <a:xfrm>
            <a:off x="2209796" y="4872820"/>
            <a:ext cx="9288782" cy="577303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True</a:t>
            </a:r>
            <a:endParaRPr lang="fr-FR" dirty="0"/>
          </a:p>
        </p:txBody>
      </p:sp>
      <p:sp>
        <p:nvSpPr>
          <p:cNvPr id="17" name="object 4">
            <a:extLst>
              <a:ext uri="{FF2B5EF4-FFF2-40B4-BE49-F238E27FC236}">
                <a16:creationId xmlns:a16="http://schemas.microsoft.com/office/drawing/2014/main" id="{089CB6A0-6A3C-A144-9C4E-809A3D8A8ED3}"/>
              </a:ext>
            </a:extLst>
          </p:cNvPr>
          <p:cNvSpPr txBox="1">
            <a:spLocks/>
          </p:cNvSpPr>
          <p:nvPr/>
        </p:nvSpPr>
        <p:spPr>
          <a:xfrm>
            <a:off x="614273" y="5574268"/>
            <a:ext cx="10805163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An object of type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 is also called an </a:t>
            </a:r>
            <a:r>
              <a:rPr lang="en" sz="2400" i="1" kern="0" dirty="0">
                <a:latin typeface="Arial" panose="020B0604020202020204" pitchFamily="34" charset="0"/>
                <a:cs typeface="Arial" panose="020B0604020202020204" pitchFamily="34" charset="0"/>
              </a:rPr>
              <a:t>instance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 of class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" sz="240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86064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Classes are types</a:t>
            </a:r>
            <a:endParaRPr spc="-15"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17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F5E37029-12E9-D343-9AFB-49B5D14992DF}"/>
              </a:ext>
            </a:extLst>
          </p:cNvPr>
          <p:cNvSpPr txBox="1">
            <a:spLocks/>
          </p:cNvSpPr>
          <p:nvPr/>
        </p:nvSpPr>
        <p:spPr>
          <a:xfrm>
            <a:off x="603883" y="1489374"/>
            <a:ext cx="10805163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What happens when we use a function as a method?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1039416F-99C1-E045-858A-4CEA767FCE18}"/>
              </a:ext>
            </a:extLst>
          </p:cNvPr>
          <p:cNvSpPr>
            <a:spLocks noGrp="1"/>
          </p:cNvSpPr>
          <p:nvPr/>
        </p:nvSpPr>
        <p:spPr>
          <a:xfrm>
            <a:off x="2209799" y="1981200"/>
            <a:ext cx="9288781" cy="577303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a.say_hello</a:t>
            </a:r>
            <a:r>
              <a:rPr lang="fr-FR" dirty="0"/>
              <a:t>()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886B35D3-7739-D64C-980B-994295B5820B}"/>
              </a:ext>
            </a:extLst>
          </p:cNvPr>
          <p:cNvSpPr>
            <a:spLocks noGrp="1"/>
          </p:cNvSpPr>
          <p:nvPr/>
        </p:nvSpPr>
        <p:spPr>
          <a:xfrm>
            <a:off x="2209798" y="2667000"/>
            <a:ext cx="9288782" cy="577303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 err="1"/>
              <a:t>TypeError</a:t>
            </a:r>
            <a:r>
              <a:rPr lang="en" dirty="0"/>
              <a:t>: </a:t>
            </a:r>
            <a:r>
              <a:rPr lang="en" dirty="0" err="1"/>
              <a:t>say_hello</a:t>
            </a:r>
            <a:r>
              <a:rPr lang="en" dirty="0"/>
              <a:t>() takes 0 positional arguments but 1 was given</a:t>
            </a:r>
            <a:endParaRPr lang="fr-FR" sz="1600" dirty="0"/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4E9B1640-F3E5-A942-9E48-AD27858F42D3}"/>
              </a:ext>
            </a:extLst>
          </p:cNvPr>
          <p:cNvSpPr txBox="1">
            <a:spLocks/>
          </p:cNvSpPr>
          <p:nvPr/>
        </p:nvSpPr>
        <p:spPr>
          <a:xfrm>
            <a:off x="614274" y="3549165"/>
            <a:ext cx="10805163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Remember how we used the function from the class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650D1F07-F5FE-C84A-B85A-AE85AD23D164}"/>
              </a:ext>
            </a:extLst>
          </p:cNvPr>
          <p:cNvSpPr>
            <a:spLocks noGrp="1"/>
          </p:cNvSpPr>
          <p:nvPr/>
        </p:nvSpPr>
        <p:spPr>
          <a:xfrm>
            <a:off x="2209798" y="3995037"/>
            <a:ext cx="9288781" cy="114266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s = 'hello'</a:t>
            </a:r>
          </a:p>
          <a:p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str.upper</a:t>
            </a:r>
            <a:r>
              <a:rPr lang="fr-FR" dirty="0"/>
              <a:t>(s))</a:t>
            </a:r>
          </a:p>
          <a:p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s.upper</a:t>
            </a:r>
            <a:r>
              <a:rPr lang="fr-FR" dirty="0"/>
              <a:t>())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DB3D1B58-4E05-DB43-BC45-F54D935E4AB6}"/>
              </a:ext>
            </a:extLst>
          </p:cNvPr>
          <p:cNvSpPr>
            <a:spLocks noGrp="1"/>
          </p:cNvSpPr>
          <p:nvPr/>
        </p:nvSpPr>
        <p:spPr>
          <a:xfrm>
            <a:off x="2209796" y="5213897"/>
            <a:ext cx="9288782" cy="805903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HELLO</a:t>
            </a:r>
          </a:p>
          <a:p>
            <a:r>
              <a:rPr lang="fr-FR" dirty="0"/>
              <a:t>HELLO</a:t>
            </a:r>
          </a:p>
        </p:txBody>
      </p:sp>
    </p:spTree>
    <p:extLst>
      <p:ext uri="{BB962C8B-B14F-4D97-AF65-F5344CB8AC3E}">
        <p14:creationId xmlns:p14="http://schemas.microsoft.com/office/powerpoint/2010/main" val="8978946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Classes are types</a:t>
            </a:r>
            <a:endParaRPr spc="-15"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18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F5E37029-12E9-D343-9AFB-49B5D14992DF}"/>
              </a:ext>
            </a:extLst>
          </p:cNvPr>
          <p:cNvSpPr txBox="1">
            <a:spLocks/>
          </p:cNvSpPr>
          <p:nvPr/>
        </p:nvSpPr>
        <p:spPr>
          <a:xfrm>
            <a:off x="611502" y="1219200"/>
            <a:ext cx="10805163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Let's define a new class B with a function taking a single argument: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1039416F-99C1-E045-858A-4CEA767FCE18}"/>
              </a:ext>
            </a:extLst>
          </p:cNvPr>
          <p:cNvSpPr>
            <a:spLocks noGrp="1"/>
          </p:cNvSpPr>
          <p:nvPr/>
        </p:nvSpPr>
        <p:spPr>
          <a:xfrm>
            <a:off x="2217418" y="2015826"/>
            <a:ext cx="9288781" cy="1948903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class B:</a:t>
            </a:r>
          </a:p>
          <a:p>
            <a:r>
              <a:rPr lang="fr-FR" dirty="0"/>
              <a:t>    </a:t>
            </a:r>
            <a:r>
              <a:rPr lang="fr-FR" dirty="0" err="1"/>
              <a:t>def</a:t>
            </a:r>
            <a:r>
              <a:rPr lang="fr-FR" dirty="0"/>
              <a:t> </a:t>
            </a:r>
            <a:r>
              <a:rPr lang="fr-FR" dirty="0" err="1"/>
              <a:t>say_hello</a:t>
            </a:r>
            <a:r>
              <a:rPr lang="fr-FR" dirty="0"/>
              <a:t>(</a:t>
            </a:r>
            <a:r>
              <a:rPr lang="fr-FR" dirty="0">
                <a:solidFill>
                  <a:srgbClr val="FF0000"/>
                </a:solidFill>
              </a:rPr>
              <a:t>self</a:t>
            </a:r>
            <a:r>
              <a:rPr lang="fr-FR" dirty="0"/>
              <a:t>):</a:t>
            </a:r>
          </a:p>
          <a:p>
            <a:r>
              <a:rPr lang="fr-FR" dirty="0"/>
              <a:t>        </a:t>
            </a:r>
            <a:r>
              <a:rPr lang="fr-FR" dirty="0" err="1"/>
              <a:t>print</a:t>
            </a:r>
            <a:r>
              <a:rPr lang="fr-FR" dirty="0"/>
              <a:t>('Hello World!')</a:t>
            </a:r>
          </a:p>
          <a:p>
            <a:endParaRPr lang="fr-FR" dirty="0"/>
          </a:p>
          <a:p>
            <a:r>
              <a:rPr lang="fr-FR" dirty="0"/>
              <a:t>b = B()</a:t>
            </a:r>
          </a:p>
          <a:p>
            <a:r>
              <a:rPr lang="fr-FR" dirty="0" err="1"/>
              <a:t>b.say_hello</a:t>
            </a:r>
            <a:r>
              <a:rPr lang="fr-FR" dirty="0"/>
              <a:t>()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886B35D3-7739-D64C-980B-994295B5820B}"/>
              </a:ext>
            </a:extLst>
          </p:cNvPr>
          <p:cNvSpPr>
            <a:spLocks noGrp="1"/>
          </p:cNvSpPr>
          <p:nvPr/>
        </p:nvSpPr>
        <p:spPr>
          <a:xfrm>
            <a:off x="2217418" y="4040929"/>
            <a:ext cx="9288782" cy="577303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Hello World!</a:t>
            </a:r>
            <a:endParaRPr lang="fr-FR" sz="1600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BDE26E34-E6C2-E74C-A25B-4ECB42DC1667}"/>
              </a:ext>
            </a:extLst>
          </p:cNvPr>
          <p:cNvSpPr>
            <a:spLocks noGrp="1"/>
          </p:cNvSpPr>
          <p:nvPr/>
        </p:nvSpPr>
        <p:spPr>
          <a:xfrm>
            <a:off x="2202109" y="5216826"/>
            <a:ext cx="9288781" cy="577303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B.say_hello</a:t>
            </a:r>
            <a:r>
              <a:rPr lang="fr-FR" dirty="0"/>
              <a:t>(b)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188494D2-C260-4547-A109-97ABB1AA339E}"/>
              </a:ext>
            </a:extLst>
          </p:cNvPr>
          <p:cNvSpPr>
            <a:spLocks noGrp="1"/>
          </p:cNvSpPr>
          <p:nvPr/>
        </p:nvSpPr>
        <p:spPr>
          <a:xfrm>
            <a:off x="2202107" y="5858383"/>
            <a:ext cx="9288782" cy="577303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Hello World!</a:t>
            </a:r>
            <a:endParaRPr lang="fr-FR" sz="1600" dirty="0"/>
          </a:p>
        </p:txBody>
      </p:sp>
      <p:sp>
        <p:nvSpPr>
          <p:cNvPr id="16" name="object 4">
            <a:extLst>
              <a:ext uri="{FF2B5EF4-FFF2-40B4-BE49-F238E27FC236}">
                <a16:creationId xmlns:a16="http://schemas.microsoft.com/office/drawing/2014/main" id="{52F56894-AB9B-104D-9FA4-FD48F5D5F3F9}"/>
              </a:ext>
            </a:extLst>
          </p:cNvPr>
          <p:cNvSpPr txBox="1">
            <a:spLocks/>
          </p:cNvSpPr>
          <p:nvPr/>
        </p:nvSpPr>
        <p:spPr>
          <a:xfrm>
            <a:off x="603882" y="4800600"/>
            <a:ext cx="10805163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The function can still be used from the class</a:t>
            </a:r>
          </a:p>
        </p:txBody>
      </p:sp>
    </p:spTree>
    <p:extLst>
      <p:ext uri="{BB962C8B-B14F-4D97-AF65-F5344CB8AC3E}">
        <p14:creationId xmlns:p14="http://schemas.microsoft.com/office/powerpoint/2010/main" val="19178778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Classes are types</a:t>
            </a:r>
            <a:endParaRPr spc="-15"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19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F5E37029-12E9-D343-9AFB-49B5D14992DF}"/>
              </a:ext>
            </a:extLst>
          </p:cNvPr>
          <p:cNvSpPr txBox="1">
            <a:spLocks/>
          </p:cNvSpPr>
          <p:nvPr/>
        </p:nvSpPr>
        <p:spPr>
          <a:xfrm>
            <a:off x="611502" y="1693624"/>
            <a:ext cx="10805163" cy="24211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Using a method with the </a:t>
            </a:r>
            <a:r>
              <a:rPr lang="en" sz="2400" i="1" kern="0" dirty="0" err="1">
                <a:latin typeface="Arial" panose="020B0604020202020204" pitchFamily="34" charset="0"/>
                <a:cs typeface="Arial" panose="020B0604020202020204" pitchFamily="34" charset="0"/>
              </a:rPr>
              <a:t>instance.methodname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 notation is equivalent to passing the instance as first argument to the function</a:t>
            </a:r>
          </a:p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By convention, this first argument is always named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endParaRPr lang="en" sz="24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Similar to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 in C++ and Java, but explicitly bound as an argument</a:t>
            </a:r>
          </a:p>
        </p:txBody>
      </p:sp>
    </p:spTree>
    <p:extLst>
      <p:ext uri="{BB962C8B-B14F-4D97-AF65-F5344CB8AC3E}">
        <p14:creationId xmlns:p14="http://schemas.microsoft.com/office/powerpoint/2010/main" val="162490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What we saw last time</a:t>
            </a:r>
            <a:endParaRPr spc="-15"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F916E766-766B-A648-9DCF-6E2362B10132}"/>
              </a:ext>
            </a:extLst>
          </p:cNvPr>
          <p:cNvSpPr/>
          <p:nvPr/>
        </p:nvSpPr>
        <p:spPr>
          <a:xfrm>
            <a:off x="1930907" y="1013458"/>
            <a:ext cx="10261091" cy="57988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>
              <a:lnSpc>
                <a:spcPct val="150000"/>
              </a:lnSpc>
            </a:pPr>
            <a:endParaRPr dirty="0"/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9C1E61AB-9516-1541-8083-F6289D0CC676}"/>
              </a:ext>
            </a:extLst>
          </p:cNvPr>
          <p:cNvSpPr txBox="1"/>
          <p:nvPr/>
        </p:nvSpPr>
        <p:spPr>
          <a:xfrm>
            <a:off x="4021460" y="1676400"/>
            <a:ext cx="6341745" cy="27699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buFont typeface="Zapf Dingbats"/>
              <a:buChar char="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went on a tour of the Python Standard Library and learned how to:</a:t>
            </a:r>
            <a:r>
              <a:rPr lang="e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755650" lvl="1" indent="-285750">
              <a:buFont typeface="Zapf Dingbats"/>
              <a:buChar char="➠"/>
            </a:pPr>
            <a:r>
              <a:rPr lang="en" dirty="0">
                <a:latin typeface="Arial" panose="020B0604020202020204" pitchFamily="34" charset="0"/>
                <a:cs typeface="Arial" panose="020B0604020202020204" pitchFamily="34" charset="0"/>
              </a:rPr>
              <a:t>Perform operations on the filesystem and paths</a:t>
            </a:r>
          </a:p>
          <a:p>
            <a:pPr marL="755650" lvl="1" indent="-285750">
              <a:buFont typeface="Zapf Dingbats"/>
              <a:buChar char="➠"/>
            </a:pPr>
            <a:r>
              <a:rPr lang="en" dirty="0">
                <a:latin typeface="Arial" panose="020B0604020202020204" pitchFamily="34" charset="0"/>
                <a:cs typeface="Arial" panose="020B0604020202020204" pitchFamily="34" charset="0"/>
              </a:rPr>
              <a:t>Read from and write to files</a:t>
            </a:r>
          </a:p>
          <a:p>
            <a:pPr marL="755650" lvl="1" indent="-285750">
              <a:buFont typeface="Zapf Dingbats"/>
              <a:buChar char="➠"/>
            </a:pPr>
            <a:r>
              <a:rPr lang="en" dirty="0">
                <a:latin typeface="Arial" panose="020B0604020202020204" pitchFamily="34" charset="0"/>
                <a:cs typeface="Arial" panose="020B0604020202020204" pitchFamily="34" charset="0"/>
              </a:rPr>
              <a:t>Handle base64-encoded data</a:t>
            </a:r>
          </a:p>
          <a:p>
            <a:pPr marL="755650" lvl="1" indent="-285750">
              <a:buFont typeface="Zapf Dingbats"/>
              <a:buChar char="➠"/>
            </a:pPr>
            <a:r>
              <a:rPr lang="en" dirty="0">
                <a:latin typeface="Arial" panose="020B0604020202020204" pitchFamily="34" charset="0"/>
                <a:cs typeface="Arial" panose="020B0604020202020204" pitchFamily="34" charset="0"/>
              </a:rPr>
              <a:t>Serialize/deserialize python objects to pickle and JSON </a:t>
            </a:r>
          </a:p>
          <a:p>
            <a:pPr marL="755650" lvl="1" indent="-285750">
              <a:buFont typeface="Zapf Dingbats"/>
              <a:buChar char="➠"/>
            </a:pPr>
            <a:r>
              <a:rPr lang="en" dirty="0">
                <a:latin typeface="Arial" panose="020B0604020202020204" pitchFamily="34" charset="0"/>
                <a:cs typeface="Arial" panose="020B0604020202020204" pitchFamily="34" charset="0"/>
              </a:rPr>
              <a:t>Use math functions and random number generators</a:t>
            </a:r>
          </a:p>
          <a:p>
            <a:pPr marL="755650" lvl="1" indent="-285750">
              <a:buFont typeface="Zapf Dingbats"/>
              <a:buChar char="➠"/>
            </a:pPr>
            <a:r>
              <a:rPr lang="en" dirty="0">
                <a:latin typeface="Arial" panose="020B0604020202020204" pitchFamily="34" charset="0"/>
                <a:cs typeface="Arial" panose="020B0604020202020204" pitchFamily="34" charset="0"/>
              </a:rPr>
              <a:t>Handle date and time data with ease in Python</a:t>
            </a:r>
          </a:p>
          <a:p>
            <a:pPr marL="755650" lvl="1" indent="-285750">
              <a:buFont typeface="Zapf Dingbats"/>
              <a:buChar char="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And more...</a:t>
            </a:r>
          </a:p>
        </p:txBody>
      </p:sp>
    </p:spTree>
    <p:extLst>
      <p:ext uri="{BB962C8B-B14F-4D97-AF65-F5344CB8AC3E}">
        <p14:creationId xmlns:p14="http://schemas.microsoft.com/office/powerpoint/2010/main" val="34493271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Classes are types</a:t>
            </a:r>
            <a:endParaRPr spc="-15"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20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F5E37029-12E9-D343-9AFB-49B5D14992DF}"/>
              </a:ext>
            </a:extLst>
          </p:cNvPr>
          <p:cNvSpPr txBox="1">
            <a:spLocks/>
          </p:cNvSpPr>
          <p:nvPr/>
        </p:nvSpPr>
        <p:spPr>
          <a:xfrm>
            <a:off x="611502" y="1693624"/>
            <a:ext cx="10805163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Class attributes are available in instances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FFF69DD-5EE4-E948-8E8E-75B8660E45B9}"/>
              </a:ext>
            </a:extLst>
          </p:cNvPr>
          <p:cNvSpPr>
            <a:spLocks noGrp="1"/>
          </p:cNvSpPr>
          <p:nvPr/>
        </p:nvSpPr>
        <p:spPr>
          <a:xfrm>
            <a:off x="2209800" y="2191136"/>
            <a:ext cx="9288781" cy="2228464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class C:</a:t>
            </a:r>
          </a:p>
          <a:p>
            <a:r>
              <a:rPr lang="fr-FR" dirty="0"/>
              <a:t>    </a:t>
            </a:r>
            <a:r>
              <a:rPr lang="fr-FR" dirty="0" err="1"/>
              <a:t>greeting</a:t>
            </a:r>
            <a:r>
              <a:rPr lang="fr-FR" dirty="0"/>
              <a:t> = 'Hello!'</a:t>
            </a:r>
          </a:p>
          <a:p>
            <a:endParaRPr lang="fr-FR" dirty="0"/>
          </a:p>
          <a:p>
            <a:r>
              <a:rPr lang="en" dirty="0"/>
              <a:t>print(</a:t>
            </a:r>
            <a:r>
              <a:rPr lang="en" dirty="0" err="1"/>
              <a:t>C.greeting</a:t>
            </a:r>
            <a:r>
              <a:rPr lang="en" dirty="0"/>
              <a:t>)</a:t>
            </a:r>
          </a:p>
          <a:p>
            <a:br>
              <a:rPr lang="en" dirty="0"/>
            </a:br>
            <a:r>
              <a:rPr lang="en" dirty="0"/>
              <a:t>c = C()</a:t>
            </a:r>
          </a:p>
          <a:p>
            <a:r>
              <a:rPr lang="en" dirty="0"/>
              <a:t>print(</a:t>
            </a:r>
            <a:r>
              <a:rPr lang="en" dirty="0" err="1"/>
              <a:t>c.greeting</a:t>
            </a:r>
            <a:r>
              <a:rPr lang="en" dirty="0"/>
              <a:t>)</a:t>
            </a:r>
          </a:p>
          <a:p>
            <a:endParaRPr lang="fr-FR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E4B278C7-1809-CF45-BFA0-DF3AEC58049F}"/>
              </a:ext>
            </a:extLst>
          </p:cNvPr>
          <p:cNvSpPr>
            <a:spLocks noGrp="1"/>
          </p:cNvSpPr>
          <p:nvPr/>
        </p:nvSpPr>
        <p:spPr>
          <a:xfrm>
            <a:off x="2209798" y="4495800"/>
            <a:ext cx="9288782" cy="805903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Hello!</a:t>
            </a:r>
          </a:p>
          <a:p>
            <a:r>
              <a:rPr lang="fr-FR" dirty="0"/>
              <a:t>Hello!</a:t>
            </a:r>
          </a:p>
        </p:txBody>
      </p:sp>
    </p:spTree>
    <p:extLst>
      <p:ext uri="{BB962C8B-B14F-4D97-AF65-F5344CB8AC3E}">
        <p14:creationId xmlns:p14="http://schemas.microsoft.com/office/powerpoint/2010/main" val="31907611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44AA2-C6D5-214D-8082-31A222A1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</p:spPr>
        <p:txBody>
          <a:bodyPr/>
          <a:lstStyle/>
          <a:p>
            <a:r>
              <a:rPr lang="fr-FR" dirty="0" err="1"/>
              <a:t>Let’s</a:t>
            </a:r>
            <a:r>
              <a:rPr lang="fr-FR" dirty="0"/>
              <a:t> </a:t>
            </a:r>
            <a:r>
              <a:rPr lang="fr-FR" dirty="0" err="1"/>
              <a:t>write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code!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D0652D-0133-8B44-8140-BD3017305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09800" y="1287704"/>
            <a:ext cx="9288781" cy="2217496"/>
          </a:xfrm>
        </p:spPr>
        <p:txBody>
          <a:bodyPr lIns="144000" tIns="144000" rIns="144000" bIns="144000">
            <a:noAutofit/>
          </a:bodyPr>
          <a:lstStyle/>
          <a:p>
            <a:r>
              <a:rPr lang="en" dirty="0"/>
              <a:t>class B:</a:t>
            </a:r>
          </a:p>
          <a:p>
            <a:r>
              <a:rPr lang="en" dirty="0"/>
              <a:t>    def </a:t>
            </a:r>
            <a:r>
              <a:rPr lang="en" dirty="0" err="1"/>
              <a:t>print_self</a:t>
            </a:r>
            <a:r>
              <a:rPr lang="en" dirty="0"/>
              <a:t>(</a:t>
            </a:r>
            <a:r>
              <a:rPr lang="en" dirty="0" err="1"/>
              <a:t>obj</a:t>
            </a:r>
            <a:r>
              <a:rPr lang="en" dirty="0"/>
              <a:t>):</a:t>
            </a:r>
          </a:p>
          <a:p>
            <a:r>
              <a:rPr lang="en" dirty="0"/>
              <a:t>        print(</a:t>
            </a:r>
            <a:r>
              <a:rPr lang="en" dirty="0" err="1"/>
              <a:t>obj</a:t>
            </a:r>
            <a:r>
              <a:rPr lang="en" dirty="0"/>
              <a:t>)</a:t>
            </a:r>
          </a:p>
          <a:p>
            <a:br>
              <a:rPr lang="en" dirty="0"/>
            </a:br>
            <a:r>
              <a:rPr lang="en" dirty="0"/>
              <a:t>b = B()</a:t>
            </a:r>
          </a:p>
          <a:p>
            <a:r>
              <a:rPr lang="en" dirty="0"/>
              <a:t>print(b)</a:t>
            </a:r>
          </a:p>
          <a:p>
            <a:r>
              <a:rPr lang="en" dirty="0" err="1"/>
              <a:t>b.print_self</a:t>
            </a:r>
            <a:r>
              <a:rPr lang="en" dirty="0"/>
              <a:t>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42E24-55A1-724D-B80C-06931AD698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21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F166F9-86E2-C14A-AF97-43490599848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2209799" y="3810000"/>
            <a:ext cx="9288781" cy="2217495"/>
          </a:xfrm>
        </p:spPr>
        <p:txBody>
          <a:bodyPr lIns="144000" tIns="144000" rIns="144000" bIns="144000">
            <a:noAutofit/>
          </a:bodyPr>
          <a:lstStyle/>
          <a:p>
            <a:r>
              <a:rPr lang="en" dirty="0"/>
              <a:t>&lt;__</a:t>
            </a:r>
            <a:r>
              <a:rPr lang="en" dirty="0" err="1"/>
              <a:t>main__.B</a:t>
            </a:r>
            <a:r>
              <a:rPr lang="en" dirty="0"/>
              <a:t> object at 0x7ff4d0f840f0&gt;</a:t>
            </a:r>
          </a:p>
          <a:p>
            <a:r>
              <a:rPr lang="en" dirty="0"/>
              <a:t>&lt;__</a:t>
            </a:r>
            <a:r>
              <a:rPr lang="en" dirty="0" err="1"/>
              <a:t>main__.B</a:t>
            </a:r>
            <a:r>
              <a:rPr lang="en" dirty="0"/>
              <a:t> object at 0x7ff4d0f840f0&gt;</a:t>
            </a:r>
            <a:endParaRPr lang="fr-FR"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DEB28A02-FA74-4340-9686-370D222D50B2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286928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930907" y="1059178"/>
            <a:ext cx="10261091" cy="57988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20" dirty="0"/>
              <a:t>Chapter</a:t>
            </a:r>
            <a:r>
              <a:rPr spc="-25" dirty="0"/>
              <a:t> </a:t>
            </a:r>
            <a:r>
              <a:rPr spc="-20" dirty="0"/>
              <a:t>Summary</a:t>
            </a: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9277B201-E278-DE48-98B0-34E967E6F14B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7F01E1A1-906C-404E-A7E8-E546A43FC20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22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D71D42FC-19A7-6047-ACCC-FEBFB226727D}"/>
              </a:ext>
            </a:extLst>
          </p:cNvPr>
          <p:cNvSpPr txBox="1"/>
          <p:nvPr/>
        </p:nvSpPr>
        <p:spPr>
          <a:xfrm>
            <a:off x="4021460" y="1631468"/>
            <a:ext cx="6341745" cy="28571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this chapter, we learned how to:</a:t>
            </a:r>
          </a:p>
          <a:p>
            <a:pPr marL="12700">
              <a:lnSpc>
                <a:spcPct val="15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indent="-285750">
              <a:lnSpc>
                <a:spcPct val="150000"/>
              </a:lnSpc>
              <a:buFont typeface="Zapf Dingbats"/>
              <a:buChar char="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Define our own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classes</a:t>
            </a:r>
          </a:p>
          <a:p>
            <a:pPr marL="298450" indent="-285750">
              <a:lnSpc>
                <a:spcPct val="150000"/>
              </a:lnSpc>
              <a:buFont typeface="Zapf Dingbats"/>
              <a:buChar char="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 them as types and create new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instances</a:t>
            </a:r>
          </a:p>
          <a:p>
            <a:pPr marL="298450" indent="-285750">
              <a:lnSpc>
                <a:spcPct val="150000"/>
              </a:lnSpc>
              <a:buFont typeface="Zapf Dingbats"/>
              <a:buChar char="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Define variables and functions inside a class</a:t>
            </a:r>
          </a:p>
          <a:p>
            <a:pPr marL="298450" indent="-285750">
              <a:lnSpc>
                <a:spcPct val="150000"/>
              </a:lnSpc>
              <a:buFont typeface="Zapf Dingbats"/>
              <a:buChar char="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Call functions as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of instances</a:t>
            </a:r>
          </a:p>
          <a:p>
            <a:pPr marL="298450" indent="-285750">
              <a:lnSpc>
                <a:spcPct val="150000"/>
              </a:lnSpc>
              <a:buFont typeface="Zapf Dingbats"/>
              <a:buChar char="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Understand the use of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 methods</a:t>
            </a:r>
          </a:p>
        </p:txBody>
      </p:sp>
    </p:spTree>
    <p:extLst>
      <p:ext uri="{BB962C8B-B14F-4D97-AF65-F5344CB8AC3E}">
        <p14:creationId xmlns:p14="http://schemas.microsoft.com/office/powerpoint/2010/main" val="10376953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22"/>
            <a:ext cx="12192000" cy="68549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125200" y="5334000"/>
            <a:ext cx="842272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relea</a:t>
            </a:r>
            <a:r>
              <a:rPr sz="900" spc="5" dirty="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sz="9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fr-FR" sz="900" spc="-20" dirty="0">
                <a:solidFill>
                  <a:srgbClr val="595959"/>
                </a:solidFill>
                <a:latin typeface="Arial"/>
                <a:cs typeface="Arial"/>
              </a:rPr>
              <a:t> 1</a:t>
            </a: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.0.0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48400" y="4145117"/>
            <a:ext cx="5725040" cy="9079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47165" algn="r">
              <a:lnSpc>
                <a:spcPct val="100000"/>
              </a:lnSpc>
            </a:pPr>
            <a:r>
              <a:rPr lang="en-US" sz="2400" spc="-15" baseline="1736" dirty="0">
                <a:solidFill>
                  <a:srgbClr val="7F7F7F"/>
                </a:solidFill>
                <a:latin typeface="Arial"/>
                <a:cs typeface="Arial"/>
              </a:rPr>
              <a:t>Chapter</a:t>
            </a:r>
            <a:r>
              <a:rPr sz="2400" baseline="1736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0</a:t>
            </a:r>
            <a:r>
              <a:rPr lang="en-US" sz="1600" b="1" spc="-10" dirty="0">
                <a:latin typeface="Arial"/>
                <a:cs typeface="Arial"/>
              </a:rPr>
              <a:t>2</a:t>
            </a:r>
          </a:p>
          <a:p>
            <a:pPr algn="r">
              <a:lnSpc>
                <a:spcPct val="100000"/>
              </a:lnSpc>
              <a:spcBef>
                <a:spcPts val="23"/>
              </a:spcBef>
            </a:pPr>
            <a:endParaRPr lang="fr-FR" sz="2100" dirty="0">
              <a:latin typeface="Times New Roman"/>
              <a:cs typeface="Times New Roman"/>
            </a:endParaRPr>
          </a:p>
          <a:p>
            <a:pPr marL="12700" algn="r">
              <a:lnSpc>
                <a:spcPct val="100000"/>
              </a:lnSpc>
            </a:pPr>
            <a:r>
              <a:rPr lang="en-US" sz="2200" spc="-15" dirty="0">
                <a:latin typeface="Arial"/>
                <a:cs typeface="Arial"/>
              </a:rPr>
              <a:t>Object-Oriented Programming</a:t>
            </a:r>
            <a:endParaRPr lang="en-US" sz="22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91400" y="2456174"/>
            <a:ext cx="4576578" cy="589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560"/>
              </a:lnSpc>
            </a:pPr>
            <a:r>
              <a:rPr lang="en-US" sz="4000" b="1" spc="-25" dirty="0">
                <a:latin typeface="Arial"/>
                <a:cs typeface="Arial"/>
              </a:rPr>
              <a:t>Python 3 Beginner</a:t>
            </a:r>
            <a:endParaRPr sz="4000" dirty="0">
              <a:latin typeface="Arial"/>
              <a:cs typeface="Arial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52400"/>
            <a:ext cx="1922158" cy="861477"/>
          </a:xfrm>
          <a:prstGeom prst="rect">
            <a:avLst/>
          </a:prstGeom>
        </p:spPr>
      </p:pic>
      <p:sp>
        <p:nvSpPr>
          <p:cNvPr id="9" name="Sous-titre 2"/>
          <p:cNvSpPr txBox="1">
            <a:spLocks/>
          </p:cNvSpPr>
          <p:nvPr/>
        </p:nvSpPr>
        <p:spPr>
          <a:xfrm>
            <a:off x="2057400" y="6442654"/>
            <a:ext cx="6105525" cy="29654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fr-FR"/>
            </a:defPPr>
            <a:lvl1pPr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fr-FR" sz="900" dirty="0"/>
              <a:t>37/39 Avenue Ledru Rollin – CS 11237 – 75750 PARIS CEDEX 12  - </a:t>
            </a:r>
            <a:r>
              <a:rPr lang="fr-FR" sz="900" dirty="0">
                <a:hlinkClick r:id="rId5"/>
              </a:rPr>
              <a:t>info@valnaos.com</a:t>
            </a:r>
            <a:r>
              <a:rPr lang="fr-FR" sz="900" dirty="0"/>
              <a:t> – </a:t>
            </a:r>
            <a:r>
              <a:rPr lang="fr-FR" sz="900" dirty="0">
                <a:hlinkClick r:id="rId6"/>
              </a:rPr>
              <a:t>www.valnaos.com</a:t>
            </a:r>
            <a:r>
              <a:rPr lang="fr-FR" sz="900" dirty="0"/>
              <a:t>  Tél : 01 86 95 20 48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198796F5-97FA-41DC-9FA1-5041D407FEA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23</a:t>
            </a:fld>
            <a:endParaRPr dirty="0">
              <a:solidFill>
                <a:srgbClr val="000000"/>
              </a:solidFill>
            </a:endParaRPr>
          </a:p>
        </p:txBody>
      </p:sp>
      <p:pic>
        <p:nvPicPr>
          <p:cNvPr id="1026" name="Picture 2" descr="Résultat de recherche d'images pour &quot;altran education services&quot;">
            <a:extLst>
              <a:ext uri="{FF2B5EF4-FFF2-40B4-BE49-F238E27FC236}">
                <a16:creationId xmlns:a16="http://schemas.microsoft.com/office/drawing/2014/main" id="{30F95EBD-0CC1-4C5B-A4D0-476168218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43661" y="253842"/>
            <a:ext cx="1922158" cy="736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56621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More on methods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24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3BE272E5-A6BE-CB45-8946-A70BE35E1EF5}"/>
              </a:ext>
            </a:extLst>
          </p:cNvPr>
          <p:cNvSpPr txBox="1">
            <a:spLocks/>
          </p:cNvSpPr>
          <p:nvPr/>
        </p:nvSpPr>
        <p:spPr>
          <a:xfrm>
            <a:off x="533400" y="1524000"/>
            <a:ext cx="10805163" cy="492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Methods can have more than one argument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616BFF8A-AC23-0F4F-A3B3-2092D1C86700}"/>
              </a:ext>
            </a:extLst>
          </p:cNvPr>
          <p:cNvSpPr>
            <a:spLocks noGrp="1"/>
          </p:cNvSpPr>
          <p:nvPr/>
        </p:nvSpPr>
        <p:spPr>
          <a:xfrm>
            <a:off x="2203508" y="2133600"/>
            <a:ext cx="9128763" cy="19812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non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/>
              <a:t>class A:</a:t>
            </a:r>
          </a:p>
          <a:p>
            <a:r>
              <a:rPr lang="en" dirty="0"/>
              <a:t>    def </a:t>
            </a:r>
            <a:r>
              <a:rPr lang="en" dirty="0" err="1"/>
              <a:t>add_two</a:t>
            </a:r>
            <a:r>
              <a:rPr lang="en" dirty="0"/>
              <a:t>(self, </a:t>
            </a:r>
            <a:r>
              <a:rPr lang="en" dirty="0" err="1"/>
              <a:t>num</a:t>
            </a:r>
            <a:r>
              <a:rPr lang="en" dirty="0"/>
              <a:t>):</a:t>
            </a:r>
          </a:p>
          <a:p>
            <a:r>
              <a:rPr lang="en" dirty="0"/>
              <a:t>        return </a:t>
            </a:r>
            <a:r>
              <a:rPr lang="en" dirty="0" err="1"/>
              <a:t>num</a:t>
            </a:r>
            <a:r>
              <a:rPr lang="en" dirty="0"/>
              <a:t> + 2</a:t>
            </a:r>
          </a:p>
          <a:p>
            <a:br>
              <a:rPr lang="en" dirty="0"/>
            </a:br>
            <a:r>
              <a:rPr lang="en" dirty="0"/>
              <a:t>a = A()</a:t>
            </a:r>
          </a:p>
          <a:p>
            <a:r>
              <a:rPr lang="en" dirty="0"/>
              <a:t>print(</a:t>
            </a:r>
            <a:r>
              <a:rPr lang="en" dirty="0" err="1"/>
              <a:t>a.add_two</a:t>
            </a:r>
            <a:r>
              <a:rPr lang="en" dirty="0"/>
              <a:t>(8))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4CACABBF-011C-8C4E-81DF-3A45851406B7}"/>
              </a:ext>
            </a:extLst>
          </p:cNvPr>
          <p:cNvSpPr>
            <a:spLocks noGrp="1"/>
          </p:cNvSpPr>
          <p:nvPr/>
        </p:nvSpPr>
        <p:spPr>
          <a:xfrm>
            <a:off x="2209101" y="4231701"/>
            <a:ext cx="9128763" cy="609601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10</a:t>
            </a: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1012A1FA-3EA7-434B-B003-CA70F4EE7634}"/>
              </a:ext>
            </a:extLst>
          </p:cNvPr>
          <p:cNvSpPr txBox="1">
            <a:spLocks/>
          </p:cNvSpPr>
          <p:nvPr/>
        </p:nvSpPr>
        <p:spPr>
          <a:xfrm>
            <a:off x="527108" y="4917501"/>
            <a:ext cx="10805163" cy="492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First argument –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 – always set to instance</a:t>
            </a:r>
          </a:p>
        </p:txBody>
      </p:sp>
    </p:spTree>
    <p:extLst>
      <p:ext uri="{BB962C8B-B14F-4D97-AF65-F5344CB8AC3E}">
        <p14:creationId xmlns:p14="http://schemas.microsoft.com/office/powerpoint/2010/main" val="36369107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Initializer special function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25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3BE272E5-A6BE-CB45-8946-A70BE35E1EF5}"/>
              </a:ext>
            </a:extLst>
          </p:cNvPr>
          <p:cNvSpPr txBox="1">
            <a:spLocks/>
          </p:cNvSpPr>
          <p:nvPr/>
        </p:nvSpPr>
        <p:spPr>
          <a:xfrm>
            <a:off x="533400" y="1219200"/>
            <a:ext cx="10805163" cy="20518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The special method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en" sz="240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 is called when you create a new instance</a:t>
            </a:r>
          </a:p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Arguments given to the creation call are passed on to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en" sz="240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</a:p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Use the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en" sz="240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 function to create and initialize instance attributes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F3DE46DD-A7F2-3B42-8F2B-2D381EE2221A}"/>
              </a:ext>
            </a:extLst>
          </p:cNvPr>
          <p:cNvSpPr>
            <a:spLocks noGrp="1"/>
          </p:cNvSpPr>
          <p:nvPr/>
        </p:nvSpPr>
        <p:spPr>
          <a:xfrm>
            <a:off x="2202109" y="3347245"/>
            <a:ext cx="9288781" cy="2291556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class A:</a:t>
            </a:r>
          </a:p>
          <a:p>
            <a:r>
              <a:rPr lang="fr-FR" sz="1600" dirty="0"/>
              <a:t>    </a:t>
            </a:r>
            <a:r>
              <a:rPr lang="fr-FR" sz="1600" dirty="0" err="1"/>
              <a:t>def</a:t>
            </a:r>
            <a:r>
              <a:rPr lang="fr-FR" sz="1600" dirty="0"/>
              <a:t> __</a:t>
            </a:r>
            <a:r>
              <a:rPr lang="fr-FR" sz="1600" dirty="0" err="1"/>
              <a:t>init</a:t>
            </a:r>
            <a:r>
              <a:rPr lang="fr-FR" sz="1600" dirty="0"/>
              <a:t>__(self, id):</a:t>
            </a:r>
          </a:p>
          <a:p>
            <a:r>
              <a:rPr lang="fr-FR" sz="1600" dirty="0"/>
              <a:t>        </a:t>
            </a:r>
            <a:r>
              <a:rPr lang="fr-FR" sz="1600" dirty="0" err="1"/>
              <a:t>self.created_at</a:t>
            </a:r>
            <a:r>
              <a:rPr lang="fr-FR" sz="1600" dirty="0"/>
              <a:t> = </a:t>
            </a:r>
            <a:r>
              <a:rPr lang="fr-FR" sz="1600" dirty="0" err="1"/>
              <a:t>datetime.now</a:t>
            </a:r>
            <a:r>
              <a:rPr lang="fr-FR" sz="1600" dirty="0"/>
              <a:t>()</a:t>
            </a:r>
          </a:p>
          <a:p>
            <a:r>
              <a:rPr lang="fr-FR" sz="1600" dirty="0"/>
              <a:t>        </a:t>
            </a:r>
            <a:r>
              <a:rPr lang="fr-FR" sz="1600" dirty="0" err="1"/>
              <a:t>self.id</a:t>
            </a:r>
            <a:r>
              <a:rPr lang="fr-FR" sz="1600" dirty="0"/>
              <a:t> = id</a:t>
            </a:r>
          </a:p>
          <a:p>
            <a:endParaRPr lang="fr-FR" sz="1600" dirty="0"/>
          </a:p>
          <a:p>
            <a:r>
              <a:rPr lang="fr-FR" sz="1600" dirty="0"/>
              <a:t>a = A(303)</a:t>
            </a:r>
          </a:p>
          <a:p>
            <a:r>
              <a:rPr lang="fr-FR" sz="1600" dirty="0" err="1"/>
              <a:t>print</a:t>
            </a:r>
            <a:r>
              <a:rPr lang="fr-FR" sz="1600" dirty="0"/>
              <a:t>(</a:t>
            </a:r>
            <a:r>
              <a:rPr lang="fr-FR" sz="1600" dirty="0" err="1"/>
              <a:t>a.created_at</a:t>
            </a:r>
            <a:r>
              <a:rPr lang="fr-FR" sz="1600" dirty="0"/>
              <a:t>)</a:t>
            </a:r>
          </a:p>
          <a:p>
            <a:r>
              <a:rPr lang="fr-FR" sz="1600" dirty="0" err="1"/>
              <a:t>print</a:t>
            </a:r>
            <a:r>
              <a:rPr lang="fr-FR" sz="1600" dirty="0"/>
              <a:t>(</a:t>
            </a:r>
            <a:r>
              <a:rPr lang="fr-FR" sz="1600" dirty="0" err="1"/>
              <a:t>a.id</a:t>
            </a:r>
            <a:r>
              <a:rPr lang="fr-FR" sz="1600" dirty="0"/>
              <a:t>)</a:t>
            </a:r>
          </a:p>
          <a:p>
            <a:endParaRPr lang="fr-FR" sz="1600" dirty="0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3E26D9FB-EFBE-ED46-8219-2AF11E998A6F}"/>
              </a:ext>
            </a:extLst>
          </p:cNvPr>
          <p:cNvSpPr>
            <a:spLocks noGrp="1"/>
          </p:cNvSpPr>
          <p:nvPr/>
        </p:nvSpPr>
        <p:spPr>
          <a:xfrm>
            <a:off x="2202107" y="5702283"/>
            <a:ext cx="9288782" cy="698517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2020-04-26 15:21:01.374870</a:t>
            </a:r>
          </a:p>
          <a:p>
            <a:r>
              <a:rPr lang="fr-FR" sz="1600" dirty="0"/>
              <a:t>303</a:t>
            </a:r>
          </a:p>
        </p:txBody>
      </p:sp>
    </p:spTree>
    <p:extLst>
      <p:ext uri="{BB962C8B-B14F-4D97-AF65-F5344CB8AC3E}">
        <p14:creationId xmlns:p14="http://schemas.microsoft.com/office/powerpoint/2010/main" val="9046719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Instance variables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26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3BE272E5-A6BE-CB45-8946-A70BE35E1EF5}"/>
              </a:ext>
            </a:extLst>
          </p:cNvPr>
          <p:cNvSpPr txBox="1">
            <a:spLocks/>
          </p:cNvSpPr>
          <p:nvPr/>
        </p:nvSpPr>
        <p:spPr>
          <a:xfrm>
            <a:off x="533400" y="1600200"/>
            <a:ext cx="10805163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Instance variables are unique to each instance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F3DE46DD-A7F2-3B42-8F2B-2D381EE2221A}"/>
              </a:ext>
            </a:extLst>
          </p:cNvPr>
          <p:cNvSpPr>
            <a:spLocks noGrp="1"/>
          </p:cNvSpPr>
          <p:nvPr/>
        </p:nvSpPr>
        <p:spPr>
          <a:xfrm>
            <a:off x="2202109" y="2133600"/>
            <a:ext cx="9288781" cy="2209799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a = A(303)</a:t>
            </a:r>
          </a:p>
          <a:p>
            <a:endParaRPr lang="fr-FR" dirty="0"/>
          </a:p>
          <a:p>
            <a:r>
              <a:rPr lang="fr-FR" i="1" dirty="0"/>
              <a:t># Time passes...</a:t>
            </a:r>
          </a:p>
          <a:p>
            <a:r>
              <a:rPr lang="fr-FR" dirty="0"/>
              <a:t>b = A(123)</a:t>
            </a:r>
          </a:p>
          <a:p>
            <a:endParaRPr lang="fr-FR" dirty="0"/>
          </a:p>
          <a:p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f'a</a:t>
            </a:r>
            <a:r>
              <a:rPr lang="fr-FR" dirty="0"/>
              <a:t>({</a:t>
            </a:r>
            <a:r>
              <a:rPr lang="fr-FR" dirty="0" err="1"/>
              <a:t>a.id</a:t>
            </a:r>
            <a:r>
              <a:rPr lang="fr-FR" dirty="0"/>
              <a:t>}) – {</a:t>
            </a:r>
            <a:r>
              <a:rPr lang="fr-FR" dirty="0" err="1"/>
              <a:t>a.created_at</a:t>
            </a:r>
            <a:r>
              <a:rPr lang="fr-FR" dirty="0"/>
              <a:t>}')</a:t>
            </a:r>
          </a:p>
          <a:p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f'b</a:t>
            </a:r>
            <a:r>
              <a:rPr lang="fr-FR" dirty="0"/>
              <a:t>({</a:t>
            </a:r>
            <a:r>
              <a:rPr lang="fr-FR" dirty="0" err="1"/>
              <a:t>b.id</a:t>
            </a:r>
            <a:r>
              <a:rPr lang="fr-FR" dirty="0"/>
              <a:t>}) – {</a:t>
            </a:r>
            <a:r>
              <a:rPr lang="fr-FR" dirty="0" err="1"/>
              <a:t>b.created_at</a:t>
            </a:r>
            <a:r>
              <a:rPr lang="fr-FR" dirty="0"/>
              <a:t>}')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3E26D9FB-EFBE-ED46-8219-2AF11E998A6F}"/>
              </a:ext>
            </a:extLst>
          </p:cNvPr>
          <p:cNvSpPr>
            <a:spLocks noGrp="1"/>
          </p:cNvSpPr>
          <p:nvPr/>
        </p:nvSpPr>
        <p:spPr>
          <a:xfrm>
            <a:off x="2202107" y="4419600"/>
            <a:ext cx="9288782" cy="750329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pt" sz="1600" dirty="0"/>
              <a:t>a(303) – 2020-04-26 15:21:01.374870</a:t>
            </a:r>
          </a:p>
          <a:p>
            <a:r>
              <a:rPr lang="pt" sz="1600" dirty="0"/>
              <a:t>b(123) – 2020-04-26 16:20:11.459183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36157633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Instance variables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27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3BE272E5-A6BE-CB45-8946-A70BE35E1EF5}"/>
              </a:ext>
            </a:extLst>
          </p:cNvPr>
          <p:cNvSpPr txBox="1">
            <a:spLocks/>
          </p:cNvSpPr>
          <p:nvPr/>
        </p:nvSpPr>
        <p:spPr>
          <a:xfrm>
            <a:off x="533400" y="1219200"/>
            <a:ext cx="10805163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Use methods to change instance attributes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F3DE46DD-A7F2-3B42-8F2B-2D381EE2221A}"/>
              </a:ext>
            </a:extLst>
          </p:cNvPr>
          <p:cNvSpPr>
            <a:spLocks noGrp="1"/>
          </p:cNvSpPr>
          <p:nvPr/>
        </p:nvSpPr>
        <p:spPr>
          <a:xfrm>
            <a:off x="2202109" y="1676400"/>
            <a:ext cx="9288781" cy="36576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class </a:t>
            </a:r>
            <a:r>
              <a:rPr lang="fr-FR" sz="1600" dirty="0" err="1"/>
              <a:t>Adder</a:t>
            </a:r>
            <a:r>
              <a:rPr lang="fr-FR" sz="1600" dirty="0"/>
              <a:t>:</a:t>
            </a:r>
          </a:p>
          <a:p>
            <a:r>
              <a:rPr lang="fr-FR" sz="1600" dirty="0"/>
              <a:t>    </a:t>
            </a:r>
            <a:r>
              <a:rPr lang="fr-FR" sz="1600" dirty="0" err="1"/>
              <a:t>def</a:t>
            </a:r>
            <a:r>
              <a:rPr lang="fr-FR" sz="1600" dirty="0"/>
              <a:t> __</a:t>
            </a:r>
            <a:r>
              <a:rPr lang="fr-FR" sz="1600" dirty="0" err="1"/>
              <a:t>init</a:t>
            </a:r>
            <a:r>
              <a:rPr lang="fr-FR" sz="1600" dirty="0"/>
              <a:t>__(self):</a:t>
            </a:r>
          </a:p>
          <a:p>
            <a:r>
              <a:rPr lang="fr-FR" sz="1600" dirty="0"/>
              <a:t>        </a:t>
            </a:r>
            <a:r>
              <a:rPr lang="fr-FR" sz="1600" dirty="0" err="1"/>
              <a:t>self.add_counter</a:t>
            </a:r>
            <a:r>
              <a:rPr lang="fr-FR" sz="1600" dirty="0"/>
              <a:t> = 0</a:t>
            </a:r>
          </a:p>
          <a:p>
            <a:endParaRPr lang="fr-FR" sz="1600" dirty="0"/>
          </a:p>
          <a:p>
            <a:r>
              <a:rPr lang="fr-FR" sz="1600" dirty="0"/>
              <a:t>    </a:t>
            </a:r>
            <a:r>
              <a:rPr lang="fr-FR" sz="1600" dirty="0" err="1"/>
              <a:t>def</a:t>
            </a:r>
            <a:r>
              <a:rPr lang="fr-FR" sz="1600" dirty="0"/>
              <a:t> </a:t>
            </a:r>
            <a:r>
              <a:rPr lang="fr-FR" sz="1600" dirty="0" err="1"/>
              <a:t>add</a:t>
            </a:r>
            <a:r>
              <a:rPr lang="fr-FR" sz="1600" dirty="0"/>
              <a:t>(self, a, b):</a:t>
            </a:r>
          </a:p>
          <a:p>
            <a:r>
              <a:rPr lang="fr-FR" sz="1600" dirty="0"/>
              <a:t>        </a:t>
            </a:r>
            <a:r>
              <a:rPr lang="fr-FR" sz="1600" dirty="0" err="1"/>
              <a:t>self.add_counter</a:t>
            </a:r>
            <a:r>
              <a:rPr lang="fr-FR" sz="1600" dirty="0"/>
              <a:t> += 1</a:t>
            </a:r>
          </a:p>
          <a:p>
            <a:r>
              <a:rPr lang="fr-FR" sz="1600" dirty="0"/>
              <a:t>        return a + b</a:t>
            </a:r>
          </a:p>
          <a:p>
            <a:endParaRPr lang="fr-FR" sz="1600" dirty="0"/>
          </a:p>
          <a:p>
            <a:r>
              <a:rPr lang="fr-FR" sz="1600" dirty="0"/>
              <a:t>a1 = </a:t>
            </a:r>
            <a:r>
              <a:rPr lang="fr-FR" sz="1600" dirty="0" err="1"/>
              <a:t>Adder</a:t>
            </a:r>
            <a:r>
              <a:rPr lang="fr-FR" sz="1600" dirty="0"/>
              <a:t>()</a:t>
            </a:r>
          </a:p>
          <a:p>
            <a:r>
              <a:rPr lang="fr-FR" sz="1600" dirty="0"/>
              <a:t>a2 = </a:t>
            </a:r>
            <a:r>
              <a:rPr lang="fr-FR" sz="1600" dirty="0" err="1"/>
              <a:t>Adder</a:t>
            </a:r>
            <a:r>
              <a:rPr lang="fr-FR" sz="1600" dirty="0"/>
              <a:t>()</a:t>
            </a:r>
          </a:p>
          <a:p>
            <a:endParaRPr lang="fr-FR" sz="1600" dirty="0"/>
          </a:p>
          <a:p>
            <a:r>
              <a:rPr lang="fr-FR" sz="1600" dirty="0" err="1"/>
              <a:t>print</a:t>
            </a:r>
            <a:r>
              <a:rPr lang="fr-FR" sz="1600" dirty="0"/>
              <a:t>(a1.add(2, 3), a1.add(3, 7))</a:t>
            </a:r>
          </a:p>
          <a:p>
            <a:r>
              <a:rPr lang="fr-FR" sz="1600" dirty="0" err="1"/>
              <a:t>print</a:t>
            </a:r>
            <a:r>
              <a:rPr lang="fr-FR" sz="1600" dirty="0"/>
              <a:t>(a1.add_counter)</a:t>
            </a:r>
          </a:p>
          <a:p>
            <a:r>
              <a:rPr lang="fr-FR" sz="1600" dirty="0" err="1"/>
              <a:t>print</a:t>
            </a:r>
            <a:r>
              <a:rPr lang="fr-FR" sz="1600" dirty="0"/>
              <a:t>(a2.add_counter)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3E26D9FB-EFBE-ED46-8219-2AF11E998A6F}"/>
              </a:ext>
            </a:extLst>
          </p:cNvPr>
          <p:cNvSpPr>
            <a:spLocks noGrp="1"/>
          </p:cNvSpPr>
          <p:nvPr/>
        </p:nvSpPr>
        <p:spPr>
          <a:xfrm>
            <a:off x="2202107" y="5410200"/>
            <a:ext cx="9288782" cy="990600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5 10</a:t>
            </a:r>
          </a:p>
          <a:p>
            <a:r>
              <a:rPr lang="fr-FR" sz="1600" dirty="0"/>
              <a:t>2</a:t>
            </a:r>
          </a:p>
          <a:p>
            <a:r>
              <a:rPr lang="fr-FR" sz="1600" dirty="0"/>
              <a:t>0</a:t>
            </a:r>
          </a:p>
          <a:p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14275198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(Return to) Conceptual view of a function</a:t>
            </a:r>
            <a:endParaRPr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28</a:t>
            </a:fld>
            <a:endParaRPr dirty="0">
              <a:solidFill>
                <a:srgbClr val="000000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10851F7-C5E7-F245-BF60-CB31E2B1EEF5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4499893" y="3641833"/>
            <a:ext cx="846083" cy="7885"/>
          </a:xfrm>
          <a:prstGeom prst="line">
            <a:avLst/>
          </a:prstGeom>
          <a:ln w="25400">
            <a:solidFill>
              <a:srgbClr val="BBD2EE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57B4486-16FF-E549-B379-7B319C04BB14}"/>
              </a:ext>
            </a:extLst>
          </p:cNvPr>
          <p:cNvSpPr/>
          <p:nvPr/>
        </p:nvSpPr>
        <p:spPr>
          <a:xfrm>
            <a:off x="5345976" y="2727433"/>
            <a:ext cx="4267200" cy="1828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BBD2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pPr algn="ctr"/>
            <a:r>
              <a:rPr lang="fr-FR" sz="2800" b="1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endParaRPr lang="fr-FR" sz="2800" b="1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fr-FR" sz="2000" i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2000" i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</a:t>
            </a:r>
            <a:r>
              <a:rPr lang="fr-FR" sz="2000" i="1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something</a:t>
            </a:r>
            <a:r>
              <a:rPr lang="fr-FR" sz="2000" i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i="1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lang="fr-FR" sz="2000" i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arguments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7CBEA4B-CEC3-D049-8E53-5B31DBC387CB}"/>
              </a:ext>
            </a:extLst>
          </p:cNvPr>
          <p:cNvCxnSpPr>
            <a:cxnSpLocks/>
          </p:cNvCxnSpPr>
          <p:nvPr/>
        </p:nvCxnSpPr>
        <p:spPr>
          <a:xfrm flipV="1">
            <a:off x="4499893" y="3649719"/>
            <a:ext cx="0" cy="609598"/>
          </a:xfrm>
          <a:prstGeom prst="line">
            <a:avLst/>
          </a:prstGeom>
          <a:ln w="25400">
            <a:solidFill>
              <a:srgbClr val="BBD2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601008C-347A-874F-B8F8-9F0A3FBD2A06}"/>
              </a:ext>
            </a:extLst>
          </p:cNvPr>
          <p:cNvCxnSpPr>
            <a:cxnSpLocks/>
          </p:cNvCxnSpPr>
          <p:nvPr/>
        </p:nvCxnSpPr>
        <p:spPr>
          <a:xfrm flipV="1">
            <a:off x="4499893" y="3040117"/>
            <a:ext cx="0" cy="609602"/>
          </a:xfrm>
          <a:prstGeom prst="line">
            <a:avLst/>
          </a:prstGeom>
          <a:ln w="25400">
            <a:solidFill>
              <a:srgbClr val="BBD2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41B6D34-CF5F-444F-B845-5AC1EB41C7B7}"/>
              </a:ext>
            </a:extLst>
          </p:cNvPr>
          <p:cNvCxnSpPr>
            <a:cxnSpLocks/>
          </p:cNvCxnSpPr>
          <p:nvPr/>
        </p:nvCxnSpPr>
        <p:spPr>
          <a:xfrm>
            <a:off x="4118893" y="3649718"/>
            <a:ext cx="381000" cy="1"/>
          </a:xfrm>
          <a:prstGeom prst="line">
            <a:avLst/>
          </a:prstGeom>
          <a:ln w="25400">
            <a:solidFill>
              <a:srgbClr val="BBD2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2E0A06C-7D9D-F540-B21E-06353169CDB2}"/>
              </a:ext>
            </a:extLst>
          </p:cNvPr>
          <p:cNvCxnSpPr>
            <a:cxnSpLocks/>
          </p:cNvCxnSpPr>
          <p:nvPr/>
        </p:nvCxnSpPr>
        <p:spPr>
          <a:xfrm>
            <a:off x="4126776" y="4251433"/>
            <a:ext cx="381000" cy="1"/>
          </a:xfrm>
          <a:prstGeom prst="line">
            <a:avLst/>
          </a:prstGeom>
          <a:ln w="25400">
            <a:solidFill>
              <a:srgbClr val="BBD2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BCC8517-4511-BF47-874A-E134C5C9B008}"/>
              </a:ext>
            </a:extLst>
          </p:cNvPr>
          <p:cNvCxnSpPr>
            <a:cxnSpLocks/>
          </p:cNvCxnSpPr>
          <p:nvPr/>
        </p:nvCxnSpPr>
        <p:spPr>
          <a:xfrm flipH="1">
            <a:off x="4118893" y="3040117"/>
            <a:ext cx="381001" cy="0"/>
          </a:xfrm>
          <a:prstGeom prst="line">
            <a:avLst/>
          </a:prstGeom>
          <a:ln w="25400">
            <a:solidFill>
              <a:srgbClr val="BBD2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5E38FBD-CF37-CE47-9433-2299AD4DA8B2}"/>
              </a:ext>
            </a:extLst>
          </p:cNvPr>
          <p:cNvCxnSpPr>
            <a:cxnSpLocks/>
          </p:cNvCxnSpPr>
          <p:nvPr/>
        </p:nvCxnSpPr>
        <p:spPr>
          <a:xfrm flipV="1">
            <a:off x="4499893" y="2343294"/>
            <a:ext cx="6387" cy="696825"/>
          </a:xfrm>
          <a:prstGeom prst="line">
            <a:avLst/>
          </a:prstGeom>
          <a:ln w="25400">
            <a:solidFill>
              <a:srgbClr val="BBD2E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673930B-7C44-7744-86B4-C0A1ADD2AE68}"/>
              </a:ext>
            </a:extLst>
          </p:cNvPr>
          <p:cNvCxnSpPr>
            <a:cxnSpLocks/>
          </p:cNvCxnSpPr>
          <p:nvPr/>
        </p:nvCxnSpPr>
        <p:spPr>
          <a:xfrm flipV="1">
            <a:off x="4492011" y="4259317"/>
            <a:ext cx="7883" cy="609600"/>
          </a:xfrm>
          <a:prstGeom prst="line">
            <a:avLst/>
          </a:prstGeom>
          <a:ln w="25400">
            <a:solidFill>
              <a:srgbClr val="BBD2E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0367788-19D2-DD4B-94BB-3FC30EFAE717}"/>
              </a:ext>
            </a:extLst>
          </p:cNvPr>
          <p:cNvCxnSpPr>
            <a:cxnSpLocks/>
          </p:cNvCxnSpPr>
          <p:nvPr/>
        </p:nvCxnSpPr>
        <p:spPr>
          <a:xfrm flipH="1">
            <a:off x="4126776" y="4876800"/>
            <a:ext cx="365235" cy="0"/>
          </a:xfrm>
          <a:prstGeom prst="line">
            <a:avLst/>
          </a:prstGeom>
          <a:ln w="25400">
            <a:solidFill>
              <a:srgbClr val="BBD2E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799A013-7BCF-8248-9901-7E1CC4FAED22}"/>
              </a:ext>
            </a:extLst>
          </p:cNvPr>
          <p:cNvCxnSpPr>
            <a:cxnSpLocks/>
          </p:cNvCxnSpPr>
          <p:nvPr/>
        </p:nvCxnSpPr>
        <p:spPr>
          <a:xfrm flipH="1">
            <a:off x="4118893" y="2345923"/>
            <a:ext cx="365235" cy="0"/>
          </a:xfrm>
          <a:prstGeom prst="line">
            <a:avLst/>
          </a:prstGeom>
          <a:ln w="25400">
            <a:solidFill>
              <a:srgbClr val="BBD2E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09FA573-901E-614B-B0B4-3723F1B54664}"/>
              </a:ext>
            </a:extLst>
          </p:cNvPr>
          <p:cNvSpPr txBox="1"/>
          <p:nvPr/>
        </p:nvSpPr>
        <p:spPr>
          <a:xfrm>
            <a:off x="2474149" y="2270232"/>
            <a:ext cx="1454244" cy="2606563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algn="ctr"/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algn="ctr"/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algn="ctr"/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arguments</a:t>
            </a:r>
          </a:p>
          <a:p>
            <a:pPr algn="ctr"/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algn="ctr"/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algn="ctr"/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E414DF2-6059-2B48-8B76-E003D97DD900}"/>
              </a:ext>
            </a:extLst>
          </p:cNvPr>
          <p:cNvCxnSpPr>
            <a:cxnSpLocks/>
            <a:stCxn id="6" idx="1"/>
            <a:endCxn id="15" idx="3"/>
          </p:cNvCxnSpPr>
          <p:nvPr/>
        </p:nvCxnSpPr>
        <p:spPr>
          <a:xfrm flipH="1">
            <a:off x="9613176" y="3641832"/>
            <a:ext cx="709573" cy="1"/>
          </a:xfrm>
          <a:prstGeom prst="line">
            <a:avLst/>
          </a:prstGeom>
          <a:ln w="25400">
            <a:solidFill>
              <a:srgbClr val="BBD2EE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BA87759-0707-CD4E-8BD6-B48CBFD89B88}"/>
              </a:ext>
            </a:extLst>
          </p:cNvPr>
          <p:cNvSpPr txBox="1"/>
          <p:nvPr/>
        </p:nvSpPr>
        <p:spPr>
          <a:xfrm>
            <a:off x="10322749" y="3441777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F8BE1B4-AF6B-5E47-B0D6-A51326B11521}"/>
              </a:ext>
            </a:extLst>
          </p:cNvPr>
          <p:cNvSpPr txBox="1"/>
          <p:nvPr/>
        </p:nvSpPr>
        <p:spPr>
          <a:xfrm>
            <a:off x="6752454" y="1145355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Old state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635122D-1A35-FD4A-8A56-15B9E133A0B2}"/>
              </a:ext>
            </a:extLst>
          </p:cNvPr>
          <p:cNvCxnSpPr>
            <a:cxnSpLocks/>
            <a:stCxn id="19" idx="2"/>
            <a:endCxn id="15" idx="0"/>
          </p:cNvCxnSpPr>
          <p:nvPr/>
        </p:nvCxnSpPr>
        <p:spPr>
          <a:xfrm>
            <a:off x="7479576" y="1545465"/>
            <a:ext cx="0" cy="1181968"/>
          </a:xfrm>
          <a:prstGeom prst="line">
            <a:avLst/>
          </a:prstGeom>
          <a:ln w="25400">
            <a:solidFill>
              <a:srgbClr val="BBD2EE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C271E07-0139-F940-8D91-C67B2688AF87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7479576" y="4556233"/>
            <a:ext cx="0" cy="1156412"/>
          </a:xfrm>
          <a:prstGeom prst="line">
            <a:avLst/>
          </a:prstGeom>
          <a:ln w="25400">
            <a:solidFill>
              <a:srgbClr val="BBD2EE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4AF523A-1634-0E40-B8C6-22D4EA9F3BD4}"/>
              </a:ext>
            </a:extLst>
          </p:cNvPr>
          <p:cNvSpPr txBox="1"/>
          <p:nvPr/>
        </p:nvSpPr>
        <p:spPr>
          <a:xfrm>
            <a:off x="6757709" y="5738201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New state</a:t>
            </a:r>
          </a:p>
        </p:txBody>
      </p:sp>
    </p:spTree>
    <p:extLst>
      <p:ext uri="{BB962C8B-B14F-4D97-AF65-F5344CB8AC3E}">
        <p14:creationId xmlns:p14="http://schemas.microsoft.com/office/powerpoint/2010/main" val="22656858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4EE74765-E193-F648-9094-EBDA0480F746}"/>
              </a:ext>
            </a:extLst>
          </p:cNvPr>
          <p:cNvSpPr/>
          <p:nvPr/>
        </p:nvSpPr>
        <p:spPr>
          <a:xfrm>
            <a:off x="4744359" y="925996"/>
            <a:ext cx="5335043" cy="54747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BBD2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pPr algn="ctr"/>
            <a:r>
              <a:rPr lang="fr-FR" sz="2800" b="1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Conceptual view of an object</a:t>
            </a:r>
            <a:endParaRPr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29</a:t>
            </a:fld>
            <a:endParaRPr dirty="0">
              <a:solidFill>
                <a:srgbClr val="000000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10851F7-C5E7-F245-BF60-CB31E2B1EEF5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4499894" y="3649717"/>
            <a:ext cx="846082" cy="1"/>
          </a:xfrm>
          <a:prstGeom prst="line">
            <a:avLst/>
          </a:prstGeom>
          <a:ln w="25400">
            <a:solidFill>
              <a:srgbClr val="BBD2EE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57B4486-16FF-E549-B379-7B319C04BB14}"/>
              </a:ext>
            </a:extLst>
          </p:cNvPr>
          <p:cNvSpPr/>
          <p:nvPr/>
        </p:nvSpPr>
        <p:spPr>
          <a:xfrm>
            <a:off x="5345976" y="3040117"/>
            <a:ext cx="4267200" cy="121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BBD2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pPr algn="ctr"/>
            <a:r>
              <a:rPr lang="fr-FR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method</a:t>
            </a:r>
            <a:endParaRPr lang="fr-FR" sz="2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fr-FR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</a:t>
            </a:r>
            <a:r>
              <a:rPr lang="fr-FR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something</a:t>
            </a:r>
            <a:r>
              <a:rPr lang="fr-FR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lang="fr-FR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arguments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7CBEA4B-CEC3-D049-8E53-5B31DBC387CB}"/>
              </a:ext>
            </a:extLst>
          </p:cNvPr>
          <p:cNvCxnSpPr>
            <a:cxnSpLocks/>
          </p:cNvCxnSpPr>
          <p:nvPr/>
        </p:nvCxnSpPr>
        <p:spPr>
          <a:xfrm flipV="1">
            <a:off x="4499893" y="3649719"/>
            <a:ext cx="0" cy="609598"/>
          </a:xfrm>
          <a:prstGeom prst="line">
            <a:avLst/>
          </a:prstGeom>
          <a:ln w="25400">
            <a:solidFill>
              <a:srgbClr val="BBD2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601008C-347A-874F-B8F8-9F0A3FBD2A06}"/>
              </a:ext>
            </a:extLst>
          </p:cNvPr>
          <p:cNvCxnSpPr>
            <a:cxnSpLocks/>
          </p:cNvCxnSpPr>
          <p:nvPr/>
        </p:nvCxnSpPr>
        <p:spPr>
          <a:xfrm flipV="1">
            <a:off x="4499893" y="3040117"/>
            <a:ext cx="0" cy="609602"/>
          </a:xfrm>
          <a:prstGeom prst="line">
            <a:avLst/>
          </a:prstGeom>
          <a:ln w="25400">
            <a:solidFill>
              <a:srgbClr val="BBD2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41B6D34-CF5F-444F-B845-5AC1EB41C7B7}"/>
              </a:ext>
            </a:extLst>
          </p:cNvPr>
          <p:cNvCxnSpPr>
            <a:cxnSpLocks/>
          </p:cNvCxnSpPr>
          <p:nvPr/>
        </p:nvCxnSpPr>
        <p:spPr>
          <a:xfrm>
            <a:off x="4118893" y="3649718"/>
            <a:ext cx="381000" cy="1"/>
          </a:xfrm>
          <a:prstGeom prst="line">
            <a:avLst/>
          </a:prstGeom>
          <a:ln w="25400">
            <a:solidFill>
              <a:srgbClr val="BBD2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2E0A06C-7D9D-F540-B21E-06353169CDB2}"/>
              </a:ext>
            </a:extLst>
          </p:cNvPr>
          <p:cNvCxnSpPr>
            <a:cxnSpLocks/>
          </p:cNvCxnSpPr>
          <p:nvPr/>
        </p:nvCxnSpPr>
        <p:spPr>
          <a:xfrm>
            <a:off x="4126776" y="4251433"/>
            <a:ext cx="381000" cy="1"/>
          </a:xfrm>
          <a:prstGeom prst="line">
            <a:avLst/>
          </a:prstGeom>
          <a:ln w="25400">
            <a:solidFill>
              <a:srgbClr val="BBD2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BCC8517-4511-BF47-874A-E134C5C9B008}"/>
              </a:ext>
            </a:extLst>
          </p:cNvPr>
          <p:cNvCxnSpPr>
            <a:cxnSpLocks/>
          </p:cNvCxnSpPr>
          <p:nvPr/>
        </p:nvCxnSpPr>
        <p:spPr>
          <a:xfrm flipH="1">
            <a:off x="4118893" y="3040117"/>
            <a:ext cx="381001" cy="0"/>
          </a:xfrm>
          <a:prstGeom prst="line">
            <a:avLst/>
          </a:prstGeom>
          <a:ln w="25400">
            <a:solidFill>
              <a:srgbClr val="BBD2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5E38FBD-CF37-CE47-9433-2299AD4DA8B2}"/>
              </a:ext>
            </a:extLst>
          </p:cNvPr>
          <p:cNvCxnSpPr>
            <a:cxnSpLocks/>
          </p:cNvCxnSpPr>
          <p:nvPr/>
        </p:nvCxnSpPr>
        <p:spPr>
          <a:xfrm flipV="1">
            <a:off x="4499893" y="2343294"/>
            <a:ext cx="6387" cy="696825"/>
          </a:xfrm>
          <a:prstGeom prst="line">
            <a:avLst/>
          </a:prstGeom>
          <a:ln w="25400">
            <a:solidFill>
              <a:srgbClr val="BBD2E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673930B-7C44-7744-86B4-C0A1ADD2AE68}"/>
              </a:ext>
            </a:extLst>
          </p:cNvPr>
          <p:cNvCxnSpPr>
            <a:cxnSpLocks/>
          </p:cNvCxnSpPr>
          <p:nvPr/>
        </p:nvCxnSpPr>
        <p:spPr>
          <a:xfrm flipV="1">
            <a:off x="4492011" y="4259317"/>
            <a:ext cx="7883" cy="609600"/>
          </a:xfrm>
          <a:prstGeom prst="line">
            <a:avLst/>
          </a:prstGeom>
          <a:ln w="25400">
            <a:solidFill>
              <a:srgbClr val="BBD2E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0367788-19D2-DD4B-94BB-3FC30EFAE717}"/>
              </a:ext>
            </a:extLst>
          </p:cNvPr>
          <p:cNvCxnSpPr>
            <a:cxnSpLocks/>
          </p:cNvCxnSpPr>
          <p:nvPr/>
        </p:nvCxnSpPr>
        <p:spPr>
          <a:xfrm flipH="1">
            <a:off x="4126776" y="4876800"/>
            <a:ext cx="365235" cy="0"/>
          </a:xfrm>
          <a:prstGeom prst="line">
            <a:avLst/>
          </a:prstGeom>
          <a:ln w="25400">
            <a:solidFill>
              <a:srgbClr val="BBD2E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799A013-7BCF-8248-9901-7E1CC4FAED22}"/>
              </a:ext>
            </a:extLst>
          </p:cNvPr>
          <p:cNvCxnSpPr>
            <a:cxnSpLocks/>
          </p:cNvCxnSpPr>
          <p:nvPr/>
        </p:nvCxnSpPr>
        <p:spPr>
          <a:xfrm flipH="1">
            <a:off x="4118893" y="2345923"/>
            <a:ext cx="365235" cy="0"/>
          </a:xfrm>
          <a:prstGeom prst="line">
            <a:avLst/>
          </a:prstGeom>
          <a:ln w="25400">
            <a:solidFill>
              <a:srgbClr val="BBD2E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09FA573-901E-614B-B0B4-3723F1B54664}"/>
              </a:ext>
            </a:extLst>
          </p:cNvPr>
          <p:cNvSpPr txBox="1"/>
          <p:nvPr/>
        </p:nvSpPr>
        <p:spPr>
          <a:xfrm>
            <a:off x="2474149" y="2270232"/>
            <a:ext cx="1454244" cy="2606563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algn="ctr"/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algn="ctr"/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algn="ctr"/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arguments</a:t>
            </a:r>
          </a:p>
          <a:p>
            <a:pPr algn="ctr"/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algn="ctr"/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algn="ctr"/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E414DF2-6059-2B48-8B76-E003D97DD900}"/>
              </a:ext>
            </a:extLst>
          </p:cNvPr>
          <p:cNvCxnSpPr>
            <a:cxnSpLocks/>
            <a:stCxn id="6" idx="1"/>
            <a:endCxn id="15" idx="3"/>
          </p:cNvCxnSpPr>
          <p:nvPr/>
        </p:nvCxnSpPr>
        <p:spPr>
          <a:xfrm flipH="1">
            <a:off x="9613176" y="3641832"/>
            <a:ext cx="709573" cy="7885"/>
          </a:xfrm>
          <a:prstGeom prst="line">
            <a:avLst/>
          </a:prstGeom>
          <a:ln w="25400">
            <a:solidFill>
              <a:srgbClr val="BBD2EE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BA87759-0707-CD4E-8BD6-B48CBFD89B88}"/>
              </a:ext>
            </a:extLst>
          </p:cNvPr>
          <p:cNvSpPr txBox="1"/>
          <p:nvPr/>
        </p:nvSpPr>
        <p:spPr>
          <a:xfrm>
            <a:off x="10322749" y="3441777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F8BE1B4-AF6B-5E47-B0D6-A51326B11521}"/>
              </a:ext>
            </a:extLst>
          </p:cNvPr>
          <p:cNvSpPr txBox="1"/>
          <p:nvPr/>
        </p:nvSpPr>
        <p:spPr>
          <a:xfrm>
            <a:off x="6540857" y="1601097"/>
            <a:ext cx="18774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i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Old state</a:t>
            </a:r>
          </a:p>
          <a:p>
            <a:pPr algn="ctr"/>
            <a:r>
              <a:rPr lang="fr-FR" sz="2000" i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fr-FR" sz="2000" i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attributes</a:t>
            </a:r>
            <a:r>
              <a:rPr lang="fr-FR" sz="2000" i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635122D-1A35-FD4A-8A56-15B9E133A0B2}"/>
              </a:ext>
            </a:extLst>
          </p:cNvPr>
          <p:cNvCxnSpPr>
            <a:cxnSpLocks/>
            <a:stCxn id="19" idx="2"/>
            <a:endCxn id="15" idx="0"/>
          </p:cNvCxnSpPr>
          <p:nvPr/>
        </p:nvCxnSpPr>
        <p:spPr>
          <a:xfrm>
            <a:off x="7479576" y="2308983"/>
            <a:ext cx="0" cy="731134"/>
          </a:xfrm>
          <a:prstGeom prst="line">
            <a:avLst/>
          </a:prstGeom>
          <a:ln w="25400">
            <a:solidFill>
              <a:srgbClr val="BBD2EE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C271E07-0139-F940-8D91-C67B2688AF87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7479575" y="4259317"/>
            <a:ext cx="1" cy="998483"/>
          </a:xfrm>
          <a:prstGeom prst="line">
            <a:avLst/>
          </a:prstGeom>
          <a:ln w="25400">
            <a:solidFill>
              <a:srgbClr val="BBD2EE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4AF523A-1634-0E40-B8C6-22D4EA9F3BD4}"/>
              </a:ext>
            </a:extLst>
          </p:cNvPr>
          <p:cNvSpPr txBox="1"/>
          <p:nvPr/>
        </p:nvSpPr>
        <p:spPr>
          <a:xfrm>
            <a:off x="5911326" y="5334000"/>
            <a:ext cx="31470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i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state</a:t>
            </a:r>
          </a:p>
          <a:p>
            <a:pPr algn="ctr"/>
            <a:r>
              <a:rPr lang="fr-FR" sz="2000" i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fr-FR" sz="2000" i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modified</a:t>
            </a:r>
            <a:r>
              <a:rPr lang="fr-FR" sz="2000" i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2000" i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attributes</a:t>
            </a:r>
            <a:r>
              <a:rPr lang="fr-FR" sz="2000" i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46659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171426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42418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967864" cy="6858000"/>
          </a:xfrm>
          <a:custGeom>
            <a:avLst/>
            <a:gdLst/>
            <a:ahLst/>
            <a:cxnLst/>
            <a:rect l="l" t="t" r="r" b="b"/>
            <a:pathLst>
              <a:path w="1967864" h="6858000">
                <a:moveTo>
                  <a:pt x="0" y="6857999"/>
                </a:moveTo>
                <a:lnTo>
                  <a:pt x="1967483" y="6857999"/>
                </a:lnTo>
                <a:lnTo>
                  <a:pt x="1967483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0" y="1522"/>
            <a:ext cx="12192000" cy="68554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3195" marR="10386695">
              <a:lnSpc>
                <a:spcPct val="100000"/>
              </a:lnSpc>
            </a:pP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Cloud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Technology A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sociate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R="300990" algn="r">
              <a:lnSpc>
                <a:spcPct val="100000"/>
              </a:lnSpc>
              <a:spcBef>
                <a:spcPts val="1075"/>
              </a:spcBef>
            </a:pPr>
            <a:r>
              <a:rPr sz="800" spc="-5" dirty="0">
                <a:solidFill>
                  <a:srgbClr val="A4A4A4"/>
                </a:solidFill>
                <a:latin typeface="Arial"/>
                <a:cs typeface="Arial"/>
              </a:rPr>
              <a:t>Cop</a:t>
            </a:r>
            <a:r>
              <a:rPr sz="800" spc="-10" dirty="0">
                <a:solidFill>
                  <a:srgbClr val="A4A4A4"/>
                </a:solidFill>
                <a:latin typeface="Arial"/>
                <a:cs typeface="Arial"/>
              </a:rPr>
              <a:t>y</a:t>
            </a:r>
            <a:r>
              <a:rPr sz="800" spc="-5" dirty="0">
                <a:solidFill>
                  <a:srgbClr val="A4A4A4"/>
                </a:solidFill>
                <a:latin typeface="Arial"/>
                <a:cs typeface="Arial"/>
              </a:rPr>
              <a:t>r</a:t>
            </a:r>
            <a:r>
              <a:rPr sz="800" dirty="0">
                <a:solidFill>
                  <a:srgbClr val="A4A4A4"/>
                </a:solidFill>
                <a:latin typeface="Arial"/>
                <a:cs typeface="Arial"/>
              </a:rPr>
              <a:t>ig</a:t>
            </a:r>
            <a:r>
              <a:rPr sz="800" spc="-5" dirty="0">
                <a:solidFill>
                  <a:srgbClr val="A4A4A4"/>
                </a:solidFill>
                <a:latin typeface="Arial"/>
                <a:cs typeface="Arial"/>
              </a:rPr>
              <a:t>h</a:t>
            </a:r>
            <a:r>
              <a:rPr sz="800" dirty="0">
                <a:solidFill>
                  <a:srgbClr val="A4A4A4"/>
                </a:solidFill>
                <a:latin typeface="Arial"/>
                <a:cs typeface="Arial"/>
              </a:rPr>
              <a:t>t</a:t>
            </a:r>
            <a:r>
              <a:rPr sz="800" spc="20" dirty="0">
                <a:solidFill>
                  <a:srgbClr val="A4A4A4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A4A4A4"/>
                </a:solidFill>
                <a:latin typeface="Arial"/>
                <a:cs typeface="Arial"/>
              </a:rPr>
              <a:t>© </a:t>
            </a:r>
            <a:r>
              <a:rPr sz="800" spc="-5" dirty="0">
                <a:solidFill>
                  <a:srgbClr val="A4A4A4"/>
                </a:solidFill>
                <a:latin typeface="Arial"/>
                <a:cs typeface="Arial"/>
              </a:rPr>
              <a:t>201</a:t>
            </a:r>
            <a:r>
              <a:rPr sz="800" dirty="0">
                <a:solidFill>
                  <a:srgbClr val="A4A4A4"/>
                </a:solidFill>
                <a:latin typeface="Arial"/>
                <a:cs typeface="Arial"/>
              </a:rPr>
              <a:t>8</a:t>
            </a:r>
            <a:r>
              <a:rPr sz="800" spc="25" dirty="0">
                <a:solidFill>
                  <a:srgbClr val="A4A4A4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A4A4A4"/>
                </a:solidFill>
                <a:latin typeface="Arial"/>
                <a:cs typeface="Arial"/>
              </a:rPr>
              <a:t>|  </a:t>
            </a:r>
            <a:r>
              <a:rPr sz="800" spc="95" dirty="0">
                <a:solidFill>
                  <a:srgbClr val="A4A4A4"/>
                </a:solidFill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9</a:t>
            </a:r>
            <a:endParaRPr sz="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1522"/>
            <a:ext cx="12192000" cy="68549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112641" y="4099991"/>
            <a:ext cx="2138680" cy="977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0" b="1" spc="-70" dirty="0">
                <a:solidFill>
                  <a:srgbClr val="2953A4"/>
                </a:solidFill>
                <a:latin typeface="Arial"/>
                <a:cs typeface="Arial"/>
              </a:rPr>
              <a:t>Q</a:t>
            </a:r>
            <a:r>
              <a:rPr sz="7500" b="1" spc="-55" dirty="0">
                <a:solidFill>
                  <a:srgbClr val="756F6F"/>
                </a:solidFill>
                <a:latin typeface="Arial"/>
                <a:cs typeface="Arial"/>
              </a:rPr>
              <a:t>&amp;</a:t>
            </a:r>
            <a:r>
              <a:rPr sz="7500" b="1" spc="-55" dirty="0">
                <a:solidFill>
                  <a:srgbClr val="2953A4"/>
                </a:solidFill>
                <a:latin typeface="Arial"/>
                <a:cs typeface="Arial"/>
              </a:rPr>
              <a:t>A</a:t>
            </a:r>
            <a:endParaRPr sz="7500">
              <a:latin typeface="Arial"/>
              <a:cs typeface="Arial"/>
            </a:endParaRPr>
          </a:p>
        </p:txBody>
      </p:sp>
      <p:sp>
        <p:nvSpPr>
          <p:cNvPr id="7" name="Sous-titre 2"/>
          <p:cNvSpPr txBox="1">
            <a:spLocks/>
          </p:cNvSpPr>
          <p:nvPr/>
        </p:nvSpPr>
        <p:spPr>
          <a:xfrm>
            <a:off x="2057400" y="6485255"/>
            <a:ext cx="6105525" cy="29654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fr-FR"/>
            </a:defPPr>
            <a:lvl1pPr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fr-FR" sz="900" dirty="0"/>
              <a:t>37/39 Avenue Ledru Rollin – CS 11237 – 75750 PARIS CEDEX 12  - </a:t>
            </a:r>
            <a:r>
              <a:rPr lang="fr-FR" sz="900" dirty="0">
                <a:hlinkClick r:id="rId4"/>
              </a:rPr>
              <a:t>info@valnaos.com</a:t>
            </a:r>
            <a:r>
              <a:rPr lang="fr-FR" sz="900" dirty="0"/>
              <a:t> – </a:t>
            </a:r>
            <a:r>
              <a:rPr lang="fr-FR" sz="900" dirty="0">
                <a:hlinkClick r:id="rId5"/>
              </a:rPr>
              <a:t>www.valnaos.com</a:t>
            </a:r>
            <a:r>
              <a:rPr lang="fr-FR" sz="900" dirty="0"/>
              <a:t>  Tél : 01 86 95 20 48</a:t>
            </a:r>
          </a:p>
        </p:txBody>
      </p:sp>
      <p:sp>
        <p:nvSpPr>
          <p:cNvPr id="9" name="Holder 6">
            <a:extLst>
              <a:ext uri="{FF2B5EF4-FFF2-40B4-BE49-F238E27FC236}">
                <a16:creationId xmlns:a16="http://schemas.microsoft.com/office/drawing/2014/main" id="{53E18241-106B-49F6-8F7F-A078B04FC8C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57815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Conceptual view of an object</a:t>
            </a:r>
            <a:endParaRPr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30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473B4D-C046-3740-B541-6380E38D2EAE}"/>
              </a:ext>
            </a:extLst>
          </p:cNvPr>
          <p:cNvSpPr/>
          <p:nvPr/>
        </p:nvSpPr>
        <p:spPr>
          <a:xfrm>
            <a:off x="2362200" y="2286000"/>
            <a:ext cx="9144000" cy="2286000"/>
          </a:xfrm>
          <a:prstGeom prst="rect">
            <a:avLst/>
          </a:prstGeom>
          <a:solidFill>
            <a:srgbClr val="F9F8DF"/>
          </a:solidFill>
          <a:ln>
            <a:solidFill>
              <a:srgbClr val="F1ED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r>
              <a:rPr lang="fr-FR" sz="2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</a:t>
            </a:r>
            <a:r>
              <a:rPr lang="fr-FR" sz="28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r>
              <a:rPr lang="fr-FR" sz="2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8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fr-FR" sz="2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fr-FR" sz="28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mechanism</a:t>
            </a:r>
            <a:r>
              <a:rPr lang="fr-FR" sz="2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bundle </a:t>
            </a:r>
            <a:r>
              <a:rPr lang="fr-FR" sz="28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</a:t>
            </a:r>
            <a:r>
              <a:rPr lang="fr-FR" sz="2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fr-FR" sz="28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attributes</a:t>
            </a:r>
            <a:r>
              <a:rPr lang="fr-FR" sz="2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fr-FR" sz="28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fr-FR" sz="2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8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behavior</a:t>
            </a:r>
            <a:r>
              <a:rPr lang="fr-FR" sz="2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fr-FR" sz="28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  <a:r>
              <a:rPr lang="fr-FR" sz="2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7142370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Objects as higher level structured data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31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F3DE46DD-A7F2-3B42-8F2B-2D381EE2221A}"/>
              </a:ext>
            </a:extLst>
          </p:cNvPr>
          <p:cNvSpPr>
            <a:spLocks noGrp="1"/>
          </p:cNvSpPr>
          <p:nvPr/>
        </p:nvSpPr>
        <p:spPr>
          <a:xfrm>
            <a:off x="2202107" y="2057400"/>
            <a:ext cx="9288781" cy="22860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guido</a:t>
            </a:r>
            <a:r>
              <a:rPr lang="fr-FR" dirty="0"/>
              <a:t> = {'</a:t>
            </a:r>
            <a:r>
              <a:rPr lang="fr-FR" dirty="0" err="1"/>
              <a:t>first_name</a:t>
            </a:r>
            <a:r>
              <a:rPr lang="fr-FR" dirty="0"/>
              <a:t>': 'Guido', '</a:t>
            </a:r>
            <a:r>
              <a:rPr lang="fr-FR" dirty="0" err="1"/>
              <a:t>last_name</a:t>
            </a:r>
            <a:r>
              <a:rPr lang="fr-FR" dirty="0"/>
              <a:t>': 'van </a:t>
            </a:r>
            <a:r>
              <a:rPr lang="fr-FR" dirty="0" err="1"/>
              <a:t>Rossum</a:t>
            </a:r>
            <a:r>
              <a:rPr lang="fr-FR" dirty="0"/>
              <a:t>', 'email': '</a:t>
            </a:r>
            <a:r>
              <a:rPr lang="fr-FR" dirty="0" err="1"/>
              <a:t>guido@python.org</a:t>
            </a:r>
            <a:r>
              <a:rPr lang="fr-FR" dirty="0"/>
              <a:t>'}</a:t>
            </a:r>
          </a:p>
          <a:p>
            <a:endParaRPr lang="fr-FR" dirty="0"/>
          </a:p>
          <a:p>
            <a:r>
              <a:rPr lang="fr-FR" dirty="0" err="1"/>
              <a:t>def</a:t>
            </a:r>
            <a:r>
              <a:rPr lang="fr-FR" dirty="0"/>
              <a:t> </a:t>
            </a:r>
            <a:r>
              <a:rPr lang="fr-FR" dirty="0" err="1"/>
              <a:t>format_contact</a:t>
            </a:r>
            <a:r>
              <a:rPr lang="fr-FR" dirty="0"/>
              <a:t>(c):</a:t>
            </a:r>
          </a:p>
          <a:p>
            <a:r>
              <a:rPr lang="fr-FR" dirty="0"/>
              <a:t>    return f'{c['</a:t>
            </a:r>
            <a:r>
              <a:rPr lang="fr-FR" dirty="0" err="1"/>
              <a:t>first_name</a:t>
            </a:r>
            <a:r>
              <a:rPr lang="fr-FR" dirty="0"/>
              <a:t>']} {c['</a:t>
            </a:r>
            <a:r>
              <a:rPr lang="fr-FR" dirty="0" err="1"/>
              <a:t>last_name</a:t>
            </a:r>
            <a:r>
              <a:rPr lang="fr-FR" dirty="0"/>
              <a:t>']} &lt;{c['email']}&gt;'</a:t>
            </a:r>
          </a:p>
          <a:p>
            <a:endParaRPr lang="fr-FR" dirty="0"/>
          </a:p>
          <a:p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format_contact</a:t>
            </a:r>
            <a:r>
              <a:rPr lang="fr-FR" dirty="0"/>
              <a:t>(</a:t>
            </a:r>
            <a:r>
              <a:rPr lang="fr-FR" dirty="0" err="1"/>
              <a:t>guido</a:t>
            </a:r>
            <a:r>
              <a:rPr lang="fr-FR" dirty="0"/>
              <a:t>))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3E26D9FB-EFBE-ED46-8219-2AF11E998A6F}"/>
              </a:ext>
            </a:extLst>
          </p:cNvPr>
          <p:cNvSpPr>
            <a:spLocks noGrp="1"/>
          </p:cNvSpPr>
          <p:nvPr/>
        </p:nvSpPr>
        <p:spPr>
          <a:xfrm>
            <a:off x="2202107" y="4438624"/>
            <a:ext cx="9288782" cy="590575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Guido van </a:t>
            </a:r>
            <a:r>
              <a:rPr lang="fr-FR" dirty="0" err="1"/>
              <a:t>Rossum</a:t>
            </a:r>
            <a:r>
              <a:rPr lang="fr-FR" dirty="0"/>
              <a:t> &lt;</a:t>
            </a:r>
            <a:r>
              <a:rPr lang="fr-FR" dirty="0" err="1"/>
              <a:t>guido@python.org</a:t>
            </a:r>
            <a:r>
              <a:rPr lang="fr-FR" dirty="0"/>
              <a:t>&gt;</a:t>
            </a: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91533F08-2AF8-C64F-BFCA-EB599C4AF9B3}"/>
              </a:ext>
            </a:extLst>
          </p:cNvPr>
          <p:cNvSpPr txBox="1">
            <a:spLocks/>
          </p:cNvSpPr>
          <p:nvPr/>
        </p:nvSpPr>
        <p:spPr>
          <a:xfrm>
            <a:off x="533400" y="1611868"/>
            <a:ext cx="10805163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Before classes we used </a:t>
            </a:r>
            <a:r>
              <a:rPr lang="en" sz="240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dict</a:t>
            </a:r>
            <a:r>
              <a:rPr lang="en" sz="2400" kern="0" dirty="0" err="1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lang="en" sz="24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E03A61CE-D2A8-244F-8283-C60CD6EC3390}"/>
              </a:ext>
            </a:extLst>
          </p:cNvPr>
          <p:cNvSpPr txBox="1">
            <a:spLocks/>
          </p:cNvSpPr>
          <p:nvPr/>
        </p:nvSpPr>
        <p:spPr>
          <a:xfrm>
            <a:off x="566956" y="5269468"/>
            <a:ext cx="10805163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Let's do this with classes</a:t>
            </a:r>
          </a:p>
        </p:txBody>
      </p:sp>
    </p:spTree>
    <p:extLst>
      <p:ext uri="{BB962C8B-B14F-4D97-AF65-F5344CB8AC3E}">
        <p14:creationId xmlns:p14="http://schemas.microsoft.com/office/powerpoint/2010/main" val="23327781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Objects as higher level structured data</a:t>
            </a: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32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F3DE46DD-A7F2-3B42-8F2B-2D381EE2221A}"/>
              </a:ext>
            </a:extLst>
          </p:cNvPr>
          <p:cNvSpPr>
            <a:spLocks noGrp="1"/>
          </p:cNvSpPr>
          <p:nvPr/>
        </p:nvSpPr>
        <p:spPr>
          <a:xfrm>
            <a:off x="2202107" y="2814041"/>
            <a:ext cx="9288781" cy="2977159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class Contact:</a:t>
            </a:r>
          </a:p>
          <a:p>
            <a:r>
              <a:rPr lang="fr-FR" sz="1600" dirty="0"/>
              <a:t>    </a:t>
            </a:r>
            <a:r>
              <a:rPr lang="fr-FR" sz="1600" dirty="0" err="1"/>
              <a:t>def</a:t>
            </a:r>
            <a:r>
              <a:rPr lang="fr-FR" sz="1600" dirty="0"/>
              <a:t> __</a:t>
            </a:r>
            <a:r>
              <a:rPr lang="fr-FR" sz="1600" dirty="0" err="1"/>
              <a:t>init</a:t>
            </a:r>
            <a:r>
              <a:rPr lang="fr-FR" sz="1600" dirty="0"/>
              <a:t>__(self, </a:t>
            </a:r>
            <a:r>
              <a:rPr lang="fr-FR" sz="1600" dirty="0" err="1"/>
              <a:t>first_name</a:t>
            </a:r>
            <a:r>
              <a:rPr lang="fr-FR" sz="1600" dirty="0"/>
              <a:t>, </a:t>
            </a:r>
            <a:r>
              <a:rPr lang="fr-FR" sz="1600" dirty="0" err="1"/>
              <a:t>last_name</a:t>
            </a:r>
            <a:r>
              <a:rPr lang="fr-FR" sz="1600" dirty="0"/>
              <a:t>, email):</a:t>
            </a:r>
          </a:p>
          <a:p>
            <a:r>
              <a:rPr lang="fr-FR" sz="1600" dirty="0"/>
              <a:t>        </a:t>
            </a:r>
            <a:r>
              <a:rPr lang="fr-FR" sz="1600" dirty="0" err="1"/>
              <a:t>self.first_name</a:t>
            </a:r>
            <a:r>
              <a:rPr lang="fr-FR" sz="1600" dirty="0"/>
              <a:t> = </a:t>
            </a:r>
            <a:r>
              <a:rPr lang="fr-FR" sz="1600" dirty="0" err="1"/>
              <a:t>first_name</a:t>
            </a:r>
            <a:endParaRPr lang="fr-FR" sz="1600" dirty="0"/>
          </a:p>
          <a:p>
            <a:r>
              <a:rPr lang="fr-FR" sz="1600" dirty="0"/>
              <a:t>        </a:t>
            </a:r>
            <a:r>
              <a:rPr lang="fr-FR" sz="1600" dirty="0" err="1"/>
              <a:t>self.last_name</a:t>
            </a:r>
            <a:r>
              <a:rPr lang="fr-FR" sz="1600" dirty="0"/>
              <a:t> = </a:t>
            </a:r>
            <a:r>
              <a:rPr lang="fr-FR" sz="1600" dirty="0" err="1"/>
              <a:t>last_name</a:t>
            </a:r>
            <a:endParaRPr lang="fr-FR" sz="1600" dirty="0"/>
          </a:p>
          <a:p>
            <a:r>
              <a:rPr lang="fr-FR" sz="1600" dirty="0"/>
              <a:t>        </a:t>
            </a:r>
            <a:r>
              <a:rPr lang="fr-FR" sz="1600" dirty="0" err="1"/>
              <a:t>self.email</a:t>
            </a:r>
            <a:r>
              <a:rPr lang="fr-FR" sz="1600" dirty="0"/>
              <a:t> = email</a:t>
            </a:r>
          </a:p>
          <a:p>
            <a:endParaRPr lang="fr-FR" sz="1600" dirty="0"/>
          </a:p>
          <a:p>
            <a:r>
              <a:rPr lang="fr-FR" sz="1600" dirty="0"/>
              <a:t>    </a:t>
            </a:r>
            <a:r>
              <a:rPr lang="fr-FR" sz="1600" dirty="0" err="1"/>
              <a:t>def</a:t>
            </a:r>
            <a:r>
              <a:rPr lang="fr-FR" sz="1600" dirty="0"/>
              <a:t> format(self):</a:t>
            </a:r>
          </a:p>
          <a:p>
            <a:r>
              <a:rPr lang="fr-FR" sz="1600" dirty="0"/>
              <a:t>        return f'{</a:t>
            </a:r>
            <a:r>
              <a:rPr lang="fr-FR" sz="1600" dirty="0" err="1"/>
              <a:t>self.first_name</a:t>
            </a:r>
            <a:r>
              <a:rPr lang="fr-FR" sz="1600" dirty="0"/>
              <a:t>} {</a:t>
            </a:r>
            <a:r>
              <a:rPr lang="fr-FR" sz="1600" dirty="0" err="1"/>
              <a:t>self.last_name</a:t>
            </a:r>
            <a:r>
              <a:rPr lang="fr-FR" sz="1600" dirty="0"/>
              <a:t>} &lt;{</a:t>
            </a:r>
            <a:r>
              <a:rPr lang="fr-FR" sz="1600" dirty="0" err="1"/>
              <a:t>self.email</a:t>
            </a:r>
            <a:r>
              <a:rPr lang="fr-FR" sz="1600" dirty="0"/>
              <a:t>}&gt;'</a:t>
            </a:r>
          </a:p>
          <a:p>
            <a:endParaRPr lang="fr-FR" sz="1600" dirty="0"/>
          </a:p>
          <a:p>
            <a:r>
              <a:rPr lang="fr-FR" sz="1600" dirty="0" err="1"/>
              <a:t>guido</a:t>
            </a:r>
            <a:r>
              <a:rPr lang="fr-FR" sz="1600" dirty="0"/>
              <a:t> = Contact('Guido', 'van </a:t>
            </a:r>
            <a:r>
              <a:rPr lang="fr-FR" sz="1600" dirty="0" err="1"/>
              <a:t>Rossum</a:t>
            </a:r>
            <a:r>
              <a:rPr lang="fr-FR" sz="1600" dirty="0"/>
              <a:t>', '</a:t>
            </a:r>
            <a:r>
              <a:rPr lang="fr-FR" sz="1600" dirty="0" err="1"/>
              <a:t>guido@python.org</a:t>
            </a:r>
            <a:r>
              <a:rPr lang="fr-FR" sz="1600" dirty="0"/>
              <a:t>')</a:t>
            </a:r>
          </a:p>
          <a:p>
            <a:r>
              <a:rPr lang="fr-FR" sz="1600" dirty="0" err="1"/>
              <a:t>print</a:t>
            </a:r>
            <a:r>
              <a:rPr lang="fr-FR" sz="1600" dirty="0"/>
              <a:t>(</a:t>
            </a:r>
            <a:r>
              <a:rPr lang="fr-FR" sz="1600" dirty="0" err="1"/>
              <a:t>guido.format</a:t>
            </a:r>
            <a:r>
              <a:rPr lang="fr-FR" sz="1600" dirty="0"/>
              <a:t>())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3E26D9FB-EFBE-ED46-8219-2AF11E998A6F}"/>
              </a:ext>
            </a:extLst>
          </p:cNvPr>
          <p:cNvSpPr>
            <a:spLocks noGrp="1"/>
          </p:cNvSpPr>
          <p:nvPr/>
        </p:nvSpPr>
        <p:spPr>
          <a:xfrm>
            <a:off x="2202107" y="5867400"/>
            <a:ext cx="9288782" cy="533400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Guido van </a:t>
            </a:r>
            <a:r>
              <a:rPr lang="fr-FR" sz="1600" dirty="0" err="1"/>
              <a:t>Rossum</a:t>
            </a:r>
            <a:r>
              <a:rPr lang="fr-FR" sz="1600" dirty="0"/>
              <a:t> &lt;</a:t>
            </a:r>
            <a:r>
              <a:rPr lang="fr-FR" sz="1600" dirty="0" err="1"/>
              <a:t>guido@python.org</a:t>
            </a:r>
            <a:r>
              <a:rPr lang="fr-FR" sz="1600" dirty="0"/>
              <a:t>&gt;</a:t>
            </a: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1159F5E0-9EC1-7A46-BAEB-C16AD3C4015E}"/>
              </a:ext>
            </a:extLst>
          </p:cNvPr>
          <p:cNvSpPr txBox="1">
            <a:spLocks/>
          </p:cNvSpPr>
          <p:nvPr/>
        </p:nvSpPr>
        <p:spPr>
          <a:xfrm>
            <a:off x="533400" y="1353820"/>
            <a:ext cx="10805163" cy="1313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Write initializer</a:t>
            </a:r>
          </a:p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Use attributes instead of </a:t>
            </a:r>
            <a:r>
              <a:rPr lang="en" sz="2400" kern="0" dirty="0" err="1">
                <a:latin typeface="Arial" panose="020B0604020202020204" pitchFamily="34" charset="0"/>
                <a:cs typeface="Arial" panose="020B0604020202020204" pitchFamily="34" charset="0"/>
              </a:rPr>
              <a:t>dict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 keys</a:t>
            </a:r>
          </a:p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Write functions as methods</a:t>
            </a:r>
          </a:p>
        </p:txBody>
      </p:sp>
    </p:spTree>
    <p:extLst>
      <p:ext uri="{BB962C8B-B14F-4D97-AF65-F5344CB8AC3E}">
        <p14:creationId xmlns:p14="http://schemas.microsoft.com/office/powerpoint/2010/main" val="14375743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44AA2-C6D5-214D-8082-31A222A1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</p:spPr>
        <p:txBody>
          <a:bodyPr/>
          <a:lstStyle/>
          <a:p>
            <a:r>
              <a:rPr lang="fr-FR" dirty="0" err="1"/>
              <a:t>Let’s</a:t>
            </a:r>
            <a:r>
              <a:rPr lang="fr-FR" dirty="0"/>
              <a:t> </a:t>
            </a:r>
            <a:r>
              <a:rPr lang="fr-FR" dirty="0" err="1"/>
              <a:t>write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code!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D0652D-0133-8B44-8140-BD3017305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09800" y="1287703"/>
            <a:ext cx="9288781" cy="2446097"/>
          </a:xfrm>
        </p:spPr>
        <p:txBody>
          <a:bodyPr lIns="144000" tIns="144000" rIns="144000" bIns="144000">
            <a:noAutofit/>
          </a:bodyPr>
          <a:lstStyle/>
          <a:p>
            <a:r>
              <a:rPr lang="fr-FR" dirty="0" err="1"/>
              <a:t>def</a:t>
            </a:r>
            <a:r>
              <a:rPr lang="fr-FR" dirty="0"/>
              <a:t> f():</a:t>
            </a:r>
          </a:p>
          <a:p>
            <a:r>
              <a:rPr lang="fr-FR" dirty="0"/>
              <a:t>    a = []</a:t>
            </a:r>
          </a:p>
          <a:p>
            <a:r>
              <a:rPr lang="fr-FR" dirty="0"/>
              <a:t>    </a:t>
            </a:r>
            <a:r>
              <a:rPr lang="fr-FR" dirty="0" err="1"/>
              <a:t>print</a:t>
            </a:r>
            <a:r>
              <a:rPr lang="fr-FR" dirty="0"/>
              <a:t>(a)</a:t>
            </a:r>
          </a:p>
          <a:p>
            <a:r>
              <a:rPr lang="fr-FR" dirty="0"/>
              <a:t>    a += [0, 1, 2]</a:t>
            </a:r>
          </a:p>
          <a:p>
            <a:r>
              <a:rPr lang="fr-FR" dirty="0"/>
              <a:t>    </a:t>
            </a:r>
            <a:r>
              <a:rPr lang="fr-FR" dirty="0" err="1"/>
              <a:t>print</a:t>
            </a:r>
            <a:r>
              <a:rPr lang="fr-FR" dirty="0"/>
              <a:t>(a)</a:t>
            </a:r>
          </a:p>
          <a:p>
            <a:br>
              <a:rPr lang="fr-FR" dirty="0"/>
            </a:br>
            <a:r>
              <a:rPr lang="fr-FR" dirty="0"/>
              <a:t>f()</a:t>
            </a:r>
          </a:p>
          <a:p>
            <a:r>
              <a:rPr lang="fr-FR" dirty="0" err="1"/>
              <a:t>print</a:t>
            </a:r>
            <a:r>
              <a:rPr lang="fr-FR" dirty="0"/>
              <a:t>(a)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42E24-55A1-724D-B80C-06931AD698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33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F166F9-86E2-C14A-AF97-43490599848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2209799" y="4038600"/>
            <a:ext cx="9288781" cy="1912697"/>
          </a:xfrm>
        </p:spPr>
        <p:txBody>
          <a:bodyPr lIns="144000" tIns="144000" rIns="144000" bIns="144000">
            <a:noAutofit/>
          </a:bodyPr>
          <a:lstStyle/>
          <a:p>
            <a:r>
              <a:rPr lang="en" dirty="0"/>
              <a:t>[]</a:t>
            </a:r>
          </a:p>
          <a:p>
            <a:r>
              <a:rPr lang="en" dirty="0"/>
              <a:t>[0, 1, 2]</a:t>
            </a:r>
          </a:p>
          <a:p>
            <a:endParaRPr lang="en" dirty="0"/>
          </a:p>
          <a:p>
            <a:r>
              <a:rPr lang="en" dirty="0" err="1"/>
              <a:t>NameError</a:t>
            </a:r>
            <a:r>
              <a:rPr lang="en" dirty="0"/>
              <a:t>: name 'a' is not defined</a:t>
            </a:r>
            <a:endParaRPr lang="fr-FR"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DEB28A02-FA74-4340-9686-370D222D50B2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07939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Class attributes vs. Instance attributes</a:t>
            </a:r>
            <a:endParaRPr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34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38" name="object 4">
            <a:extLst>
              <a:ext uri="{FF2B5EF4-FFF2-40B4-BE49-F238E27FC236}">
                <a16:creationId xmlns:a16="http://schemas.microsoft.com/office/drawing/2014/main" id="{21E27E9C-B6D0-E845-8B2C-728C022A81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93418" y="1371600"/>
            <a:ext cx="10805163" cy="492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Class attributes are shared by all instances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20A6AC-AD1A-F24F-BA17-C8CF23AEF0A7}"/>
              </a:ext>
            </a:extLst>
          </p:cNvPr>
          <p:cNvSpPr>
            <a:spLocks noGrp="1"/>
          </p:cNvSpPr>
          <p:nvPr/>
        </p:nvSpPr>
        <p:spPr>
          <a:xfrm>
            <a:off x="2209800" y="1981200"/>
            <a:ext cx="9288781" cy="32766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class A:</a:t>
            </a:r>
          </a:p>
          <a:p>
            <a:r>
              <a:rPr lang="fr-FR" sz="1600" dirty="0"/>
              <a:t>    items = []</a:t>
            </a:r>
          </a:p>
          <a:p>
            <a:endParaRPr lang="fr-FR" sz="1600" dirty="0"/>
          </a:p>
          <a:p>
            <a:r>
              <a:rPr lang="fr-FR" sz="1600" dirty="0"/>
              <a:t>    </a:t>
            </a:r>
            <a:r>
              <a:rPr lang="fr-FR" sz="1600" dirty="0" err="1"/>
              <a:t>def</a:t>
            </a:r>
            <a:r>
              <a:rPr lang="fr-FR" sz="1600" dirty="0"/>
              <a:t> </a:t>
            </a:r>
            <a:r>
              <a:rPr lang="fr-FR" sz="1600" dirty="0" err="1"/>
              <a:t>add_item</a:t>
            </a:r>
            <a:r>
              <a:rPr lang="fr-FR" sz="1600" dirty="0"/>
              <a:t>(self, item):</a:t>
            </a:r>
          </a:p>
          <a:p>
            <a:r>
              <a:rPr lang="fr-FR" sz="1600" dirty="0"/>
              <a:t>        </a:t>
            </a:r>
            <a:r>
              <a:rPr lang="fr-FR" sz="1600" dirty="0" err="1"/>
              <a:t>self.items.append</a:t>
            </a:r>
            <a:r>
              <a:rPr lang="fr-FR" sz="1600" dirty="0"/>
              <a:t>(item)</a:t>
            </a:r>
          </a:p>
          <a:p>
            <a:endParaRPr lang="fr-FR" sz="1600" dirty="0"/>
          </a:p>
          <a:p>
            <a:r>
              <a:rPr lang="fr-FR" sz="1600" dirty="0"/>
              <a:t>a = A()</a:t>
            </a:r>
          </a:p>
          <a:p>
            <a:r>
              <a:rPr lang="fr-FR" sz="1600" dirty="0"/>
              <a:t>b = A()</a:t>
            </a:r>
          </a:p>
          <a:p>
            <a:endParaRPr lang="fr-FR" sz="1600" dirty="0"/>
          </a:p>
          <a:p>
            <a:r>
              <a:rPr lang="fr-FR" sz="1600" dirty="0" err="1"/>
              <a:t>a.add_item</a:t>
            </a:r>
            <a:r>
              <a:rPr lang="fr-FR" sz="1600" dirty="0"/>
              <a:t>('hello')</a:t>
            </a:r>
          </a:p>
          <a:p>
            <a:r>
              <a:rPr lang="fr-FR" sz="1600" dirty="0" err="1"/>
              <a:t>b.add_item</a:t>
            </a:r>
            <a:r>
              <a:rPr lang="fr-FR" sz="1600" dirty="0"/>
              <a:t>('world')</a:t>
            </a:r>
          </a:p>
          <a:p>
            <a:r>
              <a:rPr lang="fr-FR" sz="1600" dirty="0" err="1"/>
              <a:t>print</a:t>
            </a:r>
            <a:r>
              <a:rPr lang="fr-FR" sz="1600" dirty="0"/>
              <a:t>(</a:t>
            </a:r>
            <a:r>
              <a:rPr lang="fr-FR" sz="1600" dirty="0" err="1"/>
              <a:t>a.items</a:t>
            </a:r>
            <a:r>
              <a:rPr lang="fr-FR" sz="1600" dirty="0"/>
              <a:t>)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ECB340E0-F8A7-564D-BF97-908FB6072376}"/>
              </a:ext>
            </a:extLst>
          </p:cNvPr>
          <p:cNvSpPr>
            <a:spLocks noGrp="1"/>
          </p:cNvSpPr>
          <p:nvPr/>
        </p:nvSpPr>
        <p:spPr>
          <a:xfrm>
            <a:off x="2210498" y="5334000"/>
            <a:ext cx="9288782" cy="533400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['hello', 'world']</a:t>
            </a:r>
          </a:p>
        </p:txBody>
      </p:sp>
    </p:spTree>
    <p:extLst>
      <p:ext uri="{BB962C8B-B14F-4D97-AF65-F5344CB8AC3E}">
        <p14:creationId xmlns:p14="http://schemas.microsoft.com/office/powerpoint/2010/main" val="3240788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Class attributes vs. Instance attributes</a:t>
            </a:r>
            <a:endParaRPr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35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38" name="object 4">
            <a:extLst>
              <a:ext uri="{FF2B5EF4-FFF2-40B4-BE49-F238E27FC236}">
                <a16:creationId xmlns:a16="http://schemas.microsoft.com/office/drawing/2014/main" id="{21E27E9C-B6D0-E845-8B2C-728C022A81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93418" y="1371600"/>
            <a:ext cx="10805163" cy="492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Instance attributes are unique to each instance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20A6AC-AD1A-F24F-BA17-C8CF23AEF0A7}"/>
              </a:ext>
            </a:extLst>
          </p:cNvPr>
          <p:cNvSpPr>
            <a:spLocks noGrp="1"/>
          </p:cNvSpPr>
          <p:nvPr/>
        </p:nvSpPr>
        <p:spPr>
          <a:xfrm>
            <a:off x="2209800" y="1981200"/>
            <a:ext cx="9288781" cy="36576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class A:</a:t>
            </a:r>
          </a:p>
          <a:p>
            <a:r>
              <a:rPr lang="fr-FR" sz="1600" dirty="0"/>
              <a:t>    </a:t>
            </a:r>
            <a:r>
              <a:rPr lang="fr-FR" sz="1600" dirty="0" err="1"/>
              <a:t>def</a:t>
            </a:r>
            <a:r>
              <a:rPr lang="fr-FR" sz="1600" dirty="0"/>
              <a:t> __</a:t>
            </a:r>
            <a:r>
              <a:rPr lang="fr-FR" sz="1600" dirty="0" err="1"/>
              <a:t>init</a:t>
            </a:r>
            <a:r>
              <a:rPr lang="fr-FR" sz="1600" dirty="0"/>
              <a:t>__(self):</a:t>
            </a:r>
          </a:p>
          <a:p>
            <a:r>
              <a:rPr lang="fr-FR" sz="1600" dirty="0"/>
              <a:t>        </a:t>
            </a:r>
            <a:r>
              <a:rPr lang="fr-FR" sz="1600" dirty="0" err="1"/>
              <a:t>self.items</a:t>
            </a:r>
            <a:r>
              <a:rPr lang="fr-FR" sz="1600" dirty="0"/>
              <a:t> = []</a:t>
            </a:r>
          </a:p>
          <a:p>
            <a:endParaRPr lang="fr-FR" sz="1600" dirty="0"/>
          </a:p>
          <a:p>
            <a:r>
              <a:rPr lang="fr-FR" sz="1600" dirty="0"/>
              <a:t>    </a:t>
            </a:r>
            <a:r>
              <a:rPr lang="fr-FR" sz="1600" dirty="0" err="1"/>
              <a:t>def</a:t>
            </a:r>
            <a:r>
              <a:rPr lang="fr-FR" sz="1600" dirty="0"/>
              <a:t> </a:t>
            </a:r>
            <a:r>
              <a:rPr lang="fr-FR" sz="1600" dirty="0" err="1"/>
              <a:t>add_item</a:t>
            </a:r>
            <a:r>
              <a:rPr lang="fr-FR" sz="1600" dirty="0"/>
              <a:t>(self, item):</a:t>
            </a:r>
          </a:p>
          <a:p>
            <a:r>
              <a:rPr lang="fr-FR" sz="1600" dirty="0"/>
              <a:t>        </a:t>
            </a:r>
            <a:r>
              <a:rPr lang="fr-FR" sz="1600" dirty="0" err="1"/>
              <a:t>self.items.append</a:t>
            </a:r>
            <a:r>
              <a:rPr lang="fr-FR" sz="1600" dirty="0"/>
              <a:t>(item)</a:t>
            </a:r>
          </a:p>
          <a:p>
            <a:endParaRPr lang="fr-FR" sz="1600" dirty="0"/>
          </a:p>
          <a:p>
            <a:r>
              <a:rPr lang="fr-FR" sz="1600" dirty="0"/>
              <a:t>a = A()</a:t>
            </a:r>
          </a:p>
          <a:p>
            <a:r>
              <a:rPr lang="fr-FR" sz="1600" dirty="0"/>
              <a:t>b = A()</a:t>
            </a:r>
          </a:p>
          <a:p>
            <a:endParaRPr lang="fr-FR" sz="1600" dirty="0"/>
          </a:p>
          <a:p>
            <a:r>
              <a:rPr lang="fr-FR" sz="1600" dirty="0" err="1"/>
              <a:t>a.add_item</a:t>
            </a:r>
            <a:r>
              <a:rPr lang="fr-FR" sz="1600" dirty="0"/>
              <a:t>('hello')</a:t>
            </a:r>
          </a:p>
          <a:p>
            <a:r>
              <a:rPr lang="fr-FR" sz="1600" dirty="0" err="1"/>
              <a:t>b.add_item</a:t>
            </a:r>
            <a:r>
              <a:rPr lang="fr-FR" sz="1600" dirty="0"/>
              <a:t>('world')</a:t>
            </a:r>
          </a:p>
          <a:p>
            <a:endParaRPr lang="fr-FR" sz="1600" dirty="0"/>
          </a:p>
          <a:p>
            <a:r>
              <a:rPr lang="fr-FR" sz="1600" dirty="0" err="1"/>
              <a:t>print</a:t>
            </a:r>
            <a:r>
              <a:rPr lang="fr-FR" sz="1600" dirty="0"/>
              <a:t>(</a:t>
            </a:r>
            <a:r>
              <a:rPr lang="fr-FR" sz="1600" dirty="0" err="1"/>
              <a:t>a.items</a:t>
            </a:r>
            <a:r>
              <a:rPr lang="fr-FR" sz="1600" dirty="0"/>
              <a:t>)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ECB340E0-F8A7-564D-BF97-908FB6072376}"/>
              </a:ext>
            </a:extLst>
          </p:cNvPr>
          <p:cNvSpPr>
            <a:spLocks noGrp="1"/>
          </p:cNvSpPr>
          <p:nvPr/>
        </p:nvSpPr>
        <p:spPr>
          <a:xfrm>
            <a:off x="2210498" y="5715000"/>
            <a:ext cx="9288782" cy="533400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['hello']</a:t>
            </a:r>
          </a:p>
        </p:txBody>
      </p:sp>
    </p:spTree>
    <p:extLst>
      <p:ext uri="{BB962C8B-B14F-4D97-AF65-F5344CB8AC3E}">
        <p14:creationId xmlns:p14="http://schemas.microsoft.com/office/powerpoint/2010/main" val="17446652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Class attributes vs. Instance attributes</a:t>
            </a:r>
            <a:endParaRPr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36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38" name="object 4">
            <a:extLst>
              <a:ext uri="{FF2B5EF4-FFF2-40B4-BE49-F238E27FC236}">
                <a16:creationId xmlns:a16="http://schemas.microsoft.com/office/drawing/2014/main" id="{21E27E9C-B6D0-E845-8B2C-728C022A81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93418" y="1295400"/>
            <a:ext cx="10805163" cy="492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Class methods apply to the class object (not the instance)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20A6AC-AD1A-F24F-BA17-C8CF23AEF0A7}"/>
              </a:ext>
            </a:extLst>
          </p:cNvPr>
          <p:cNvSpPr>
            <a:spLocks noGrp="1"/>
          </p:cNvSpPr>
          <p:nvPr/>
        </p:nvSpPr>
        <p:spPr>
          <a:xfrm>
            <a:off x="2209800" y="1828800"/>
            <a:ext cx="9288781" cy="37338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class A:</a:t>
            </a:r>
          </a:p>
          <a:p>
            <a:r>
              <a:rPr lang="fr-FR" sz="1600" dirty="0"/>
              <a:t>    </a:t>
            </a:r>
            <a:r>
              <a:rPr lang="fr-FR" sz="1600" dirty="0" err="1"/>
              <a:t>number_of_instances</a:t>
            </a:r>
            <a:r>
              <a:rPr lang="fr-FR" sz="1600" dirty="0"/>
              <a:t> = 0</a:t>
            </a:r>
          </a:p>
          <a:p>
            <a:endParaRPr lang="fr-FR" sz="1600" dirty="0"/>
          </a:p>
          <a:p>
            <a:r>
              <a:rPr lang="fr-FR" sz="1600" dirty="0"/>
              <a:t>    </a:t>
            </a:r>
            <a:r>
              <a:rPr lang="fr-FR" sz="1600" dirty="0" err="1"/>
              <a:t>def</a:t>
            </a:r>
            <a:r>
              <a:rPr lang="fr-FR" sz="1600" dirty="0"/>
              <a:t> __</a:t>
            </a:r>
            <a:r>
              <a:rPr lang="fr-FR" sz="1600" dirty="0" err="1"/>
              <a:t>init</a:t>
            </a:r>
            <a:r>
              <a:rPr lang="fr-FR" sz="1600" dirty="0"/>
              <a:t>__(self):</a:t>
            </a:r>
          </a:p>
          <a:p>
            <a:r>
              <a:rPr lang="fr-FR" sz="1600" dirty="0"/>
              <a:t>        </a:t>
            </a:r>
            <a:r>
              <a:rPr lang="fr-FR" sz="1600" dirty="0" err="1"/>
              <a:t>self.add_instance</a:t>
            </a:r>
            <a:r>
              <a:rPr lang="fr-FR" sz="1600" dirty="0"/>
              <a:t>()</a:t>
            </a:r>
          </a:p>
          <a:p>
            <a:r>
              <a:rPr lang="fr-FR" sz="1600" dirty="0"/>
              <a:t>    </a:t>
            </a:r>
          </a:p>
          <a:p>
            <a:r>
              <a:rPr lang="fr-FR" sz="1600" dirty="0"/>
              <a:t>    @</a:t>
            </a:r>
            <a:r>
              <a:rPr lang="fr-FR" sz="1600" dirty="0" err="1"/>
              <a:t>classmethod</a:t>
            </a:r>
            <a:endParaRPr lang="fr-FR" sz="1600" dirty="0"/>
          </a:p>
          <a:p>
            <a:r>
              <a:rPr lang="fr-FR" sz="1600" dirty="0"/>
              <a:t>    </a:t>
            </a:r>
            <a:r>
              <a:rPr lang="fr-FR" sz="1600" dirty="0" err="1"/>
              <a:t>def</a:t>
            </a:r>
            <a:r>
              <a:rPr lang="fr-FR" sz="1600" dirty="0"/>
              <a:t> </a:t>
            </a:r>
            <a:r>
              <a:rPr lang="fr-FR" sz="1600" dirty="0" err="1"/>
              <a:t>add_instance</a:t>
            </a:r>
            <a:r>
              <a:rPr lang="fr-FR" sz="1600" dirty="0"/>
              <a:t>(</a:t>
            </a:r>
            <a:r>
              <a:rPr lang="fr-FR" sz="1600" dirty="0" err="1"/>
              <a:t>cls</a:t>
            </a:r>
            <a:r>
              <a:rPr lang="fr-FR" sz="1600" dirty="0"/>
              <a:t>):</a:t>
            </a:r>
          </a:p>
          <a:p>
            <a:r>
              <a:rPr lang="fr-FR" sz="1600" dirty="0"/>
              <a:t>        </a:t>
            </a:r>
            <a:r>
              <a:rPr lang="fr-FR" sz="1600" dirty="0" err="1"/>
              <a:t>cls.number_of_instances</a:t>
            </a:r>
            <a:r>
              <a:rPr lang="fr-FR" sz="1600" dirty="0"/>
              <a:t> += 1</a:t>
            </a:r>
          </a:p>
          <a:p>
            <a:endParaRPr lang="fr-FR" sz="1600" dirty="0"/>
          </a:p>
          <a:p>
            <a:r>
              <a:rPr lang="fr-FR" sz="1600" dirty="0"/>
              <a:t>a = A()</a:t>
            </a:r>
          </a:p>
          <a:p>
            <a:r>
              <a:rPr lang="fr-FR" sz="1600" dirty="0"/>
              <a:t>b = A()</a:t>
            </a:r>
          </a:p>
          <a:p>
            <a:endParaRPr lang="fr-FR" sz="1600" dirty="0"/>
          </a:p>
          <a:p>
            <a:r>
              <a:rPr lang="fr-FR" sz="1600" dirty="0" err="1"/>
              <a:t>print</a:t>
            </a:r>
            <a:r>
              <a:rPr lang="fr-FR" sz="1600" dirty="0"/>
              <a:t>(</a:t>
            </a:r>
            <a:r>
              <a:rPr lang="fr-FR" sz="1600" dirty="0" err="1"/>
              <a:t>A.number_of_instances</a:t>
            </a:r>
            <a:r>
              <a:rPr lang="fr-FR" sz="1600" dirty="0"/>
              <a:t>)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ECB340E0-F8A7-564D-BF97-908FB6072376}"/>
              </a:ext>
            </a:extLst>
          </p:cNvPr>
          <p:cNvSpPr>
            <a:spLocks noGrp="1"/>
          </p:cNvSpPr>
          <p:nvPr/>
        </p:nvSpPr>
        <p:spPr>
          <a:xfrm>
            <a:off x="2210498" y="5638800"/>
            <a:ext cx="9288782" cy="533400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3500056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Class attributes vs. Instance attributes</a:t>
            </a:r>
            <a:endParaRPr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37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38" name="object 4">
            <a:extLst>
              <a:ext uri="{FF2B5EF4-FFF2-40B4-BE49-F238E27FC236}">
                <a16:creationId xmlns:a16="http://schemas.microsoft.com/office/drawing/2014/main" id="{21E27E9C-B6D0-E845-8B2C-728C022A81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93418" y="1539925"/>
            <a:ext cx="10805163" cy="492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Static methods apply to no object (regular function)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20A6AC-AD1A-F24F-BA17-C8CF23AEF0A7}"/>
              </a:ext>
            </a:extLst>
          </p:cNvPr>
          <p:cNvSpPr>
            <a:spLocks noGrp="1"/>
          </p:cNvSpPr>
          <p:nvPr/>
        </p:nvSpPr>
        <p:spPr>
          <a:xfrm>
            <a:off x="2209800" y="2073325"/>
            <a:ext cx="9288781" cy="2785508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class A:</a:t>
            </a:r>
          </a:p>
          <a:p>
            <a:r>
              <a:rPr lang="fr-FR" dirty="0"/>
              <a:t>    </a:t>
            </a:r>
            <a:r>
              <a:rPr lang="fr-FR" dirty="0" err="1"/>
              <a:t>def</a:t>
            </a:r>
            <a:r>
              <a:rPr lang="fr-FR" dirty="0"/>
              <a:t> __</a:t>
            </a:r>
            <a:r>
              <a:rPr lang="fr-FR" dirty="0" err="1"/>
              <a:t>init</a:t>
            </a:r>
            <a:r>
              <a:rPr lang="fr-FR" dirty="0"/>
              <a:t>__(self):</a:t>
            </a:r>
          </a:p>
          <a:p>
            <a:r>
              <a:rPr lang="fr-FR" dirty="0"/>
              <a:t>        </a:t>
            </a:r>
            <a:r>
              <a:rPr lang="fr-FR" dirty="0" err="1"/>
              <a:t>self.add_instance</a:t>
            </a:r>
            <a:r>
              <a:rPr lang="fr-FR" dirty="0"/>
              <a:t>()</a:t>
            </a:r>
          </a:p>
          <a:p>
            <a:r>
              <a:rPr lang="fr-FR" dirty="0"/>
              <a:t>    </a:t>
            </a:r>
          </a:p>
          <a:p>
            <a:r>
              <a:rPr lang="fr-FR" dirty="0"/>
              <a:t>    @</a:t>
            </a:r>
            <a:r>
              <a:rPr lang="fr-FR" dirty="0" err="1"/>
              <a:t>staticmethod</a:t>
            </a:r>
            <a:endParaRPr lang="fr-FR" dirty="0"/>
          </a:p>
          <a:p>
            <a:r>
              <a:rPr lang="fr-FR" dirty="0"/>
              <a:t>    </a:t>
            </a:r>
            <a:r>
              <a:rPr lang="fr-FR" dirty="0" err="1"/>
              <a:t>def</a:t>
            </a:r>
            <a:r>
              <a:rPr lang="fr-FR" dirty="0"/>
              <a:t> </a:t>
            </a:r>
            <a:r>
              <a:rPr lang="fr-FR" dirty="0" err="1"/>
              <a:t>greet</a:t>
            </a:r>
            <a:r>
              <a:rPr lang="fr-FR" dirty="0"/>
              <a:t>(</a:t>
            </a:r>
            <a:r>
              <a:rPr lang="fr-FR" dirty="0" err="1"/>
              <a:t>greetee</a:t>
            </a:r>
            <a:r>
              <a:rPr lang="fr-FR" dirty="0"/>
              <a:t>):</a:t>
            </a:r>
          </a:p>
          <a:p>
            <a:r>
              <a:rPr lang="fr-FR" dirty="0"/>
              <a:t>        </a:t>
            </a:r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f'Hello</a:t>
            </a:r>
            <a:r>
              <a:rPr lang="fr-FR" dirty="0"/>
              <a:t> {</a:t>
            </a:r>
            <a:r>
              <a:rPr lang="fr-FR" dirty="0" err="1"/>
              <a:t>greetee</a:t>
            </a:r>
            <a:r>
              <a:rPr lang="fr-FR" dirty="0"/>
              <a:t>}!')</a:t>
            </a:r>
          </a:p>
          <a:p>
            <a:endParaRPr lang="fr-FR" dirty="0"/>
          </a:p>
          <a:p>
            <a:r>
              <a:rPr lang="fr-FR" dirty="0" err="1"/>
              <a:t>A.greet</a:t>
            </a:r>
            <a:r>
              <a:rPr lang="fr-FR" dirty="0"/>
              <a:t>('World')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ECB340E0-F8A7-564D-BF97-908FB6072376}"/>
              </a:ext>
            </a:extLst>
          </p:cNvPr>
          <p:cNvSpPr>
            <a:spLocks noGrp="1"/>
          </p:cNvSpPr>
          <p:nvPr/>
        </p:nvSpPr>
        <p:spPr>
          <a:xfrm>
            <a:off x="2210499" y="4919108"/>
            <a:ext cx="9288782" cy="567292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Hello World!</a:t>
            </a:r>
          </a:p>
        </p:txBody>
      </p:sp>
    </p:spTree>
    <p:extLst>
      <p:ext uri="{BB962C8B-B14F-4D97-AF65-F5344CB8AC3E}">
        <p14:creationId xmlns:p14="http://schemas.microsoft.com/office/powerpoint/2010/main" val="26127834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44AA2-C6D5-214D-8082-31A222A1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</p:spPr>
        <p:txBody>
          <a:bodyPr/>
          <a:lstStyle/>
          <a:p>
            <a:r>
              <a:rPr lang="fr-FR" dirty="0" err="1"/>
              <a:t>Let’s</a:t>
            </a:r>
            <a:r>
              <a:rPr lang="fr-FR" dirty="0"/>
              <a:t> </a:t>
            </a:r>
            <a:r>
              <a:rPr lang="fr-FR" dirty="0" err="1"/>
              <a:t>write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code!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D0652D-0133-8B44-8140-BD3017305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09800" y="1287703"/>
            <a:ext cx="9288781" cy="2446097"/>
          </a:xfrm>
        </p:spPr>
        <p:txBody>
          <a:bodyPr lIns="144000" tIns="144000" rIns="144000" bIns="144000">
            <a:noAutofit/>
          </a:bodyPr>
          <a:lstStyle/>
          <a:p>
            <a:r>
              <a:rPr lang="fr-FR" dirty="0" err="1"/>
              <a:t>red_team</a:t>
            </a:r>
            <a:r>
              <a:rPr lang="fr-FR" dirty="0"/>
              <a:t> = Team('</a:t>
            </a:r>
            <a:r>
              <a:rPr lang="fr-FR" dirty="0" err="1"/>
              <a:t>Red</a:t>
            </a:r>
            <a:r>
              <a:rPr lang="fr-FR" dirty="0"/>
              <a:t> Team')</a:t>
            </a:r>
          </a:p>
          <a:p>
            <a:br>
              <a:rPr lang="fr-FR" dirty="0"/>
            </a:br>
            <a:r>
              <a:rPr lang="fr-FR" dirty="0" err="1"/>
              <a:t>red_team.add_person</a:t>
            </a:r>
            <a:r>
              <a:rPr lang="fr-FR" dirty="0"/>
              <a:t>('Jack')</a:t>
            </a:r>
          </a:p>
          <a:p>
            <a:r>
              <a:rPr lang="fr-FR" dirty="0" err="1"/>
              <a:t>red_team.add_person</a:t>
            </a:r>
            <a:r>
              <a:rPr lang="fr-FR" dirty="0"/>
              <a:t>('John')</a:t>
            </a:r>
          </a:p>
          <a:p>
            <a:r>
              <a:rPr lang="fr-FR" dirty="0" err="1"/>
              <a:t>red_team.add_person</a:t>
            </a:r>
            <a:r>
              <a:rPr lang="fr-FR" dirty="0"/>
              <a:t>('Bart')</a:t>
            </a:r>
          </a:p>
          <a:p>
            <a:br>
              <a:rPr lang="fr-FR" dirty="0"/>
            </a:br>
            <a:r>
              <a:rPr lang="fr-FR" dirty="0" err="1"/>
              <a:t>print</a:t>
            </a:r>
            <a:r>
              <a:rPr lang="fr-FR" dirty="0"/>
              <a:t>(f'{</a:t>
            </a:r>
            <a:r>
              <a:rPr lang="fr-FR" dirty="0" err="1"/>
              <a:t>red_team.name</a:t>
            </a:r>
            <a:r>
              <a:rPr lang="fr-FR" dirty="0"/>
              <a:t>}: {</a:t>
            </a:r>
            <a:r>
              <a:rPr lang="fr-FR" dirty="0" err="1"/>
              <a:t>red_team.people</a:t>
            </a:r>
            <a:r>
              <a:rPr lang="fr-FR" dirty="0"/>
              <a:t>}')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42E24-55A1-724D-B80C-06931AD698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38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F166F9-86E2-C14A-AF97-43490599848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2209799" y="4038600"/>
            <a:ext cx="9288781" cy="1912697"/>
          </a:xfrm>
        </p:spPr>
        <p:txBody>
          <a:bodyPr lIns="144000" tIns="144000" rIns="144000" bIns="144000">
            <a:noAutofit/>
          </a:bodyPr>
          <a:lstStyle/>
          <a:p>
            <a:r>
              <a:rPr lang="en" dirty="0"/>
              <a:t>Red Team: ['Jack', 'John', 'Bart']</a:t>
            </a:r>
            <a:endParaRPr lang="fr-FR"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DEB28A02-FA74-4340-9686-370D222D50B2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320698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930907" y="1059178"/>
            <a:ext cx="10261091" cy="57988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20" dirty="0"/>
              <a:t>Chapter</a:t>
            </a:r>
            <a:r>
              <a:rPr spc="-25" dirty="0"/>
              <a:t> </a:t>
            </a:r>
            <a:r>
              <a:rPr spc="-20" dirty="0"/>
              <a:t>Summary</a:t>
            </a: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9277B201-E278-DE48-98B0-34E967E6F14B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7F01E1A1-906C-404E-A7E8-E546A43FC20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39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9045C3FD-4E62-BB42-9637-477314FA32D1}"/>
              </a:ext>
            </a:extLst>
          </p:cNvPr>
          <p:cNvSpPr txBox="1"/>
          <p:nvPr/>
        </p:nvSpPr>
        <p:spPr>
          <a:xfrm>
            <a:off x="4021460" y="1828800"/>
            <a:ext cx="6341745" cy="2441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this chapter, we learned about:</a:t>
            </a:r>
          </a:p>
          <a:p>
            <a:pPr marL="12700">
              <a:lnSpc>
                <a:spcPct val="15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indent="-285750">
              <a:lnSpc>
                <a:spcPct val="150000"/>
              </a:lnSpc>
              <a:buFont typeface="Zapf Dingbats"/>
              <a:buChar char="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Initializing a class with the special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method</a:t>
            </a:r>
          </a:p>
          <a:p>
            <a:pPr marL="298450" indent="-285750">
              <a:lnSpc>
                <a:spcPct val="150000"/>
              </a:lnSpc>
              <a:buFont typeface="Zapf Dingbats"/>
              <a:buChar char="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Instance variables and Class variables</a:t>
            </a:r>
          </a:p>
          <a:p>
            <a:pPr marL="298450" indent="-285750">
              <a:lnSpc>
                <a:spcPct val="150000"/>
              </a:lnSpc>
              <a:buFont typeface="Zapf Dingbats"/>
              <a:buChar char="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fundamental concept behind OOP</a:t>
            </a:r>
          </a:p>
          <a:p>
            <a:pPr marL="298450" indent="-285750">
              <a:lnSpc>
                <a:spcPct val="150000"/>
              </a:lnSpc>
              <a:buFont typeface="Zapf Dingbats"/>
              <a:buChar char="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Solving problems with classes</a:t>
            </a:r>
          </a:p>
        </p:txBody>
      </p:sp>
    </p:spTree>
    <p:extLst>
      <p:ext uri="{BB962C8B-B14F-4D97-AF65-F5344CB8AC3E}">
        <p14:creationId xmlns:p14="http://schemas.microsoft.com/office/powerpoint/2010/main" val="792345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34896" y="378886"/>
            <a:ext cx="9074150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13">
              <a:lnSpc>
                <a:spcPct val="100000"/>
              </a:lnSpc>
            </a:pPr>
            <a:r>
              <a:rPr lang="en-US" spc="-15" dirty="0"/>
              <a:t>Where? Who?</a:t>
            </a:r>
            <a:endParaRPr spc="-15" dirty="0"/>
          </a:p>
        </p:txBody>
      </p:sp>
      <p:sp>
        <p:nvSpPr>
          <p:cNvPr id="4" name="object 4"/>
          <p:cNvSpPr txBox="1"/>
          <p:nvPr/>
        </p:nvSpPr>
        <p:spPr>
          <a:xfrm>
            <a:off x="2334896" y="1287703"/>
            <a:ext cx="9323703" cy="24365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50000"/>
              </a:lnSpc>
            </a:pPr>
            <a:r>
              <a:rPr lang="en" sz="1800" dirty="0">
                <a:latin typeface="Arial"/>
                <a:cs typeface="Arial"/>
              </a:rPr>
              <a:t>Class Material</a:t>
            </a:r>
          </a:p>
          <a:p>
            <a:pPr marL="298450" indent="-285750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-US" dirty="0">
                <a:latin typeface="Arial"/>
                <a:cs typeface="Arial"/>
              </a:rPr>
              <a:t>GitHub: </a:t>
            </a:r>
            <a:r>
              <a:rPr lang="en-US" dirty="0">
                <a:latin typeface="Arial"/>
                <a:cs typeface="Arial"/>
                <a:hlinkClick r:id="rId3"/>
              </a:rPr>
              <a:t>https://github.com/cstar-industries/python-3-beginner</a:t>
            </a:r>
            <a:endParaRPr lang="en-US" dirty="0">
              <a:latin typeface="Arial"/>
              <a:cs typeface="Arial"/>
            </a:endParaRPr>
          </a:p>
          <a:p>
            <a:pPr marL="298450" indent="-285750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endParaRPr lang="en-US" dirty="0">
              <a:latin typeface="Arial"/>
              <a:cs typeface="Arial"/>
            </a:endParaRPr>
          </a:p>
          <a:p>
            <a:pPr marL="12700">
              <a:lnSpc>
                <a:spcPct val="150000"/>
              </a:lnSpc>
              <a:spcBef>
                <a:spcPts val="805"/>
              </a:spcBef>
            </a:pPr>
            <a:r>
              <a:rPr lang="en-US" dirty="0">
                <a:latin typeface="Arial"/>
                <a:cs typeface="Arial"/>
              </a:rPr>
              <a:t>Instructor</a:t>
            </a:r>
          </a:p>
          <a:p>
            <a:pPr marL="298450" indent="-285750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fr-FR" dirty="0">
                <a:latin typeface="Arial"/>
                <a:cs typeface="Arial"/>
              </a:rPr>
              <a:t>Charles </a:t>
            </a:r>
            <a:r>
              <a:rPr lang="fr-FR" dirty="0" err="1">
                <a:latin typeface="Arial"/>
                <a:cs typeface="Arial"/>
              </a:rPr>
              <a:t>Francoise</a:t>
            </a:r>
            <a:r>
              <a:rPr lang="fr-FR" dirty="0">
                <a:latin typeface="Arial"/>
                <a:cs typeface="Arial"/>
              </a:rPr>
              <a:t> &lt;</a:t>
            </a:r>
            <a:r>
              <a:rPr lang="fr-FR" dirty="0">
                <a:latin typeface="Arial"/>
                <a:cs typeface="Arial"/>
                <a:hlinkClick r:id="rId4"/>
              </a:rPr>
              <a:t>charles@cstar.io</a:t>
            </a:r>
            <a:r>
              <a:rPr lang="fr-FR" dirty="0">
                <a:latin typeface="Arial"/>
                <a:cs typeface="Arial"/>
              </a:rPr>
              <a:t>&gt;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798307" y="3802379"/>
            <a:ext cx="3860292" cy="2712720"/>
          </a:xfrm>
          <a:prstGeom prst="rect">
            <a:avLst/>
          </a:prstGeom>
          <a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C1041BBA-6C07-4C21-A498-C9EE7907ACF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4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33862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20" dirty="0"/>
              <a:t>Workout Time!</a:t>
            </a:r>
            <a:endParaRPr spc="-20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9277B201-E278-DE48-98B0-34E967E6F14B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78DC00-B4D9-4C48-A65C-30D8B0500E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24201" y="967281"/>
            <a:ext cx="8128000" cy="4572000"/>
          </a:xfrm>
          <a:prstGeom prst="rect">
            <a:avLst/>
          </a:prstGeom>
        </p:spPr>
      </p:pic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2BB857DF-2C3E-4F9E-9856-A69281EA692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40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33856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22"/>
            <a:ext cx="12192000" cy="68549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125200" y="5334000"/>
            <a:ext cx="842272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relea</a:t>
            </a:r>
            <a:r>
              <a:rPr sz="900" spc="5" dirty="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sz="9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fr-FR" sz="900" spc="-20" dirty="0">
                <a:solidFill>
                  <a:srgbClr val="595959"/>
                </a:solidFill>
                <a:latin typeface="Arial"/>
                <a:cs typeface="Arial"/>
              </a:rPr>
              <a:t> 1</a:t>
            </a: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.0.0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48400" y="4145117"/>
            <a:ext cx="5725040" cy="9079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47165" algn="r">
              <a:lnSpc>
                <a:spcPct val="100000"/>
              </a:lnSpc>
            </a:pPr>
            <a:r>
              <a:rPr lang="en-US" sz="2400" spc="-15" baseline="1736" dirty="0">
                <a:solidFill>
                  <a:srgbClr val="7F7F7F"/>
                </a:solidFill>
                <a:latin typeface="Arial"/>
                <a:cs typeface="Arial"/>
              </a:rPr>
              <a:t>Chapter</a:t>
            </a:r>
            <a:r>
              <a:rPr sz="2400" baseline="1736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0</a:t>
            </a:r>
            <a:r>
              <a:rPr lang="en-US" sz="1600" b="1" spc="-10" dirty="0">
                <a:latin typeface="Arial"/>
                <a:cs typeface="Arial"/>
              </a:rPr>
              <a:t>3</a:t>
            </a:r>
          </a:p>
          <a:p>
            <a:pPr algn="r">
              <a:lnSpc>
                <a:spcPct val="100000"/>
              </a:lnSpc>
              <a:spcBef>
                <a:spcPts val="23"/>
              </a:spcBef>
            </a:pPr>
            <a:endParaRPr lang="fr-FR" sz="2100" dirty="0">
              <a:latin typeface="Times New Roman"/>
              <a:cs typeface="Times New Roman"/>
            </a:endParaRPr>
          </a:p>
          <a:p>
            <a:pPr marL="12700" algn="r">
              <a:lnSpc>
                <a:spcPct val="100000"/>
              </a:lnSpc>
            </a:pPr>
            <a:r>
              <a:rPr lang="en-US" sz="2200" spc="-15" dirty="0">
                <a:latin typeface="Arial"/>
                <a:cs typeface="Arial"/>
              </a:rPr>
              <a:t>Inheritance and Python specifics</a:t>
            </a:r>
            <a:endParaRPr lang="en-US" sz="22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91400" y="2456174"/>
            <a:ext cx="4576578" cy="589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560"/>
              </a:lnSpc>
            </a:pPr>
            <a:r>
              <a:rPr lang="en-US" sz="4000" b="1" spc="-25" dirty="0">
                <a:latin typeface="Arial"/>
                <a:cs typeface="Arial"/>
              </a:rPr>
              <a:t>Python 3 Beginner</a:t>
            </a:r>
            <a:endParaRPr sz="4000" dirty="0">
              <a:latin typeface="Arial"/>
              <a:cs typeface="Arial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52400"/>
            <a:ext cx="1922158" cy="861477"/>
          </a:xfrm>
          <a:prstGeom prst="rect">
            <a:avLst/>
          </a:prstGeom>
        </p:spPr>
      </p:pic>
      <p:sp>
        <p:nvSpPr>
          <p:cNvPr id="9" name="Sous-titre 2"/>
          <p:cNvSpPr txBox="1">
            <a:spLocks/>
          </p:cNvSpPr>
          <p:nvPr/>
        </p:nvSpPr>
        <p:spPr>
          <a:xfrm>
            <a:off x="2057400" y="6442654"/>
            <a:ext cx="6105525" cy="29654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fr-FR"/>
            </a:defPPr>
            <a:lvl1pPr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fr-FR" sz="900" dirty="0"/>
              <a:t>37/39 Avenue Ledru Rollin – CS 11237 – 75750 PARIS CEDEX 12  - </a:t>
            </a:r>
            <a:r>
              <a:rPr lang="fr-FR" sz="900" dirty="0">
                <a:hlinkClick r:id="rId5"/>
              </a:rPr>
              <a:t>info@valnaos.com</a:t>
            </a:r>
            <a:r>
              <a:rPr lang="fr-FR" sz="900" dirty="0"/>
              <a:t> – </a:t>
            </a:r>
            <a:r>
              <a:rPr lang="fr-FR" sz="900" dirty="0">
                <a:hlinkClick r:id="rId6"/>
              </a:rPr>
              <a:t>www.valnaos.com</a:t>
            </a:r>
            <a:r>
              <a:rPr lang="fr-FR" sz="900" dirty="0"/>
              <a:t>  Tél : 01 86 95 20 48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198796F5-97FA-41DC-9FA1-5041D407FEA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41</a:t>
            </a:fld>
            <a:endParaRPr dirty="0">
              <a:solidFill>
                <a:srgbClr val="000000"/>
              </a:solidFill>
            </a:endParaRPr>
          </a:p>
        </p:txBody>
      </p:sp>
      <p:pic>
        <p:nvPicPr>
          <p:cNvPr id="1026" name="Picture 2" descr="Résultat de recherche d'images pour &quot;altran education services&quot;">
            <a:extLst>
              <a:ext uri="{FF2B5EF4-FFF2-40B4-BE49-F238E27FC236}">
                <a16:creationId xmlns:a16="http://schemas.microsoft.com/office/drawing/2014/main" id="{30F95EBD-0CC1-4C5B-A4D0-476168218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43661" y="253842"/>
            <a:ext cx="1922158" cy="736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19890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Inheritance</a:t>
            </a:r>
            <a:endParaRPr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42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38" name="object 4">
            <a:extLst>
              <a:ext uri="{FF2B5EF4-FFF2-40B4-BE49-F238E27FC236}">
                <a16:creationId xmlns:a16="http://schemas.microsoft.com/office/drawing/2014/main" id="{21E27E9C-B6D0-E845-8B2C-728C022A81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93418" y="838200"/>
            <a:ext cx="10805163" cy="492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Sometimes, classes can share a lot of behavior with others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1FD0652D-0133-8B44-8140-BD3017305492}"/>
              </a:ext>
            </a:extLst>
          </p:cNvPr>
          <p:cNvSpPr>
            <a:spLocks noGrp="1"/>
          </p:cNvSpPr>
          <p:nvPr/>
        </p:nvSpPr>
        <p:spPr>
          <a:xfrm>
            <a:off x="2286000" y="1447800"/>
            <a:ext cx="8839200" cy="49530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class Album:</a:t>
            </a:r>
          </a:p>
          <a:p>
            <a:r>
              <a:rPr lang="fr-FR" sz="1600" dirty="0"/>
              <a:t>    </a:t>
            </a:r>
            <a:r>
              <a:rPr lang="fr-FR" sz="1600" dirty="0" err="1"/>
              <a:t>def</a:t>
            </a:r>
            <a:r>
              <a:rPr lang="fr-FR" sz="1600" dirty="0"/>
              <a:t> __</a:t>
            </a:r>
            <a:r>
              <a:rPr lang="fr-FR" sz="1600" dirty="0" err="1"/>
              <a:t>init</a:t>
            </a:r>
            <a:r>
              <a:rPr lang="fr-FR" sz="1600" dirty="0"/>
              <a:t>__(self, </a:t>
            </a:r>
            <a:r>
              <a:rPr lang="fr-FR" sz="1600" dirty="0" err="1"/>
              <a:t>title</a:t>
            </a:r>
            <a:r>
              <a:rPr lang="fr-FR" sz="1600" dirty="0">
                <a:solidFill>
                  <a:srgbClr val="FF5059"/>
                </a:solidFill>
              </a:rPr>
              <a:t>, </a:t>
            </a:r>
            <a:r>
              <a:rPr lang="fr-FR" sz="1600" dirty="0" err="1">
                <a:solidFill>
                  <a:srgbClr val="FF5059"/>
                </a:solidFill>
              </a:rPr>
              <a:t>artist</a:t>
            </a:r>
            <a:r>
              <a:rPr lang="fr-FR" sz="1600" dirty="0">
                <a:solidFill>
                  <a:srgbClr val="FF5059"/>
                </a:solidFill>
              </a:rPr>
              <a:t>, </a:t>
            </a:r>
            <a:r>
              <a:rPr lang="fr-FR" sz="1600" dirty="0" err="1">
                <a:solidFill>
                  <a:srgbClr val="FF5059"/>
                </a:solidFill>
              </a:rPr>
              <a:t>songs</a:t>
            </a:r>
            <a:r>
              <a:rPr lang="fr-FR" sz="1600" dirty="0"/>
              <a:t>):</a:t>
            </a:r>
          </a:p>
          <a:p>
            <a:r>
              <a:rPr lang="fr-FR" sz="1600" dirty="0"/>
              <a:t>        </a:t>
            </a:r>
            <a:r>
              <a:rPr lang="fr-FR" sz="1600" dirty="0" err="1"/>
              <a:t>self.title</a:t>
            </a:r>
            <a:r>
              <a:rPr lang="fr-FR" sz="1600" dirty="0"/>
              <a:t> = </a:t>
            </a:r>
            <a:r>
              <a:rPr lang="fr-FR" sz="1600" dirty="0" err="1"/>
              <a:t>title</a:t>
            </a:r>
            <a:endParaRPr lang="fr-FR" sz="1600" dirty="0"/>
          </a:p>
          <a:p>
            <a:r>
              <a:rPr lang="fr-FR" sz="1600" dirty="0"/>
              <a:t>        </a:t>
            </a:r>
            <a:r>
              <a:rPr lang="fr-FR" sz="1600" dirty="0" err="1">
                <a:solidFill>
                  <a:srgbClr val="FF5059"/>
                </a:solidFill>
              </a:rPr>
              <a:t>self.artist</a:t>
            </a:r>
            <a:r>
              <a:rPr lang="fr-FR" sz="1600" dirty="0">
                <a:solidFill>
                  <a:srgbClr val="FF5059"/>
                </a:solidFill>
              </a:rPr>
              <a:t> = </a:t>
            </a:r>
            <a:r>
              <a:rPr lang="fr-FR" sz="1600" dirty="0" err="1">
                <a:solidFill>
                  <a:srgbClr val="FF5059"/>
                </a:solidFill>
              </a:rPr>
              <a:t>artist</a:t>
            </a:r>
            <a:endParaRPr lang="fr-FR" sz="1600" dirty="0">
              <a:solidFill>
                <a:srgbClr val="FF5059"/>
              </a:solidFill>
            </a:endParaRPr>
          </a:p>
          <a:p>
            <a:r>
              <a:rPr lang="fr-FR" sz="1600" dirty="0"/>
              <a:t>        </a:t>
            </a:r>
            <a:r>
              <a:rPr lang="fr-FR" sz="1600" dirty="0" err="1">
                <a:solidFill>
                  <a:srgbClr val="FF5059"/>
                </a:solidFill>
              </a:rPr>
              <a:t>self.songs</a:t>
            </a:r>
            <a:r>
              <a:rPr lang="fr-FR" sz="1600" dirty="0">
                <a:solidFill>
                  <a:srgbClr val="FF5059"/>
                </a:solidFill>
              </a:rPr>
              <a:t> = </a:t>
            </a:r>
            <a:r>
              <a:rPr lang="fr-FR" sz="1600" dirty="0" err="1">
                <a:solidFill>
                  <a:srgbClr val="FF5059"/>
                </a:solidFill>
              </a:rPr>
              <a:t>songs</a:t>
            </a:r>
            <a:endParaRPr lang="fr-FR" sz="1600" dirty="0">
              <a:solidFill>
                <a:srgbClr val="FF5059"/>
              </a:solidFill>
            </a:endParaRPr>
          </a:p>
          <a:p>
            <a:endParaRPr lang="fr-FR" sz="1600" dirty="0"/>
          </a:p>
          <a:p>
            <a:r>
              <a:rPr lang="fr-FR" sz="1600" dirty="0"/>
              <a:t>    </a:t>
            </a:r>
            <a:r>
              <a:rPr lang="fr-FR" sz="1600" dirty="0" err="1"/>
              <a:t>def</a:t>
            </a:r>
            <a:r>
              <a:rPr lang="fr-FR" sz="1600" dirty="0"/>
              <a:t> </a:t>
            </a:r>
            <a:r>
              <a:rPr lang="fr-FR" sz="1600" dirty="0" err="1"/>
              <a:t>play</a:t>
            </a:r>
            <a:r>
              <a:rPr lang="fr-FR" sz="1600" dirty="0"/>
              <a:t>(self):</a:t>
            </a:r>
          </a:p>
          <a:p>
            <a:r>
              <a:rPr lang="fr-FR" sz="1600" dirty="0"/>
              <a:t>        </a:t>
            </a:r>
            <a:r>
              <a:rPr lang="fr-FR" sz="1600" dirty="0" err="1"/>
              <a:t>print</a:t>
            </a:r>
            <a:r>
              <a:rPr lang="fr-FR" sz="1600" dirty="0"/>
              <a:t>(</a:t>
            </a:r>
            <a:r>
              <a:rPr lang="fr-FR" sz="1600" dirty="0" err="1"/>
              <a:t>f'Playing</a:t>
            </a:r>
            <a:r>
              <a:rPr lang="fr-FR" sz="1600" dirty="0"/>
              <a:t> "{</a:t>
            </a:r>
            <a:r>
              <a:rPr lang="fr-FR" sz="1600" dirty="0" err="1"/>
              <a:t>self.songs</a:t>
            </a:r>
            <a:r>
              <a:rPr lang="fr-FR" sz="1600" dirty="0"/>
              <a:t>[0]}"...')</a:t>
            </a:r>
          </a:p>
          <a:p>
            <a:endParaRPr lang="fr-FR" sz="1600" dirty="0"/>
          </a:p>
          <a:p>
            <a:r>
              <a:rPr lang="fr-FR" sz="1600" dirty="0"/>
              <a:t>class Playlist:</a:t>
            </a:r>
          </a:p>
          <a:p>
            <a:r>
              <a:rPr lang="fr-FR" sz="1600" dirty="0"/>
              <a:t>    </a:t>
            </a:r>
            <a:r>
              <a:rPr lang="fr-FR" sz="1600" dirty="0" err="1"/>
              <a:t>def</a:t>
            </a:r>
            <a:r>
              <a:rPr lang="fr-FR" sz="1600" dirty="0"/>
              <a:t> __</a:t>
            </a:r>
            <a:r>
              <a:rPr lang="fr-FR" sz="1600" dirty="0" err="1"/>
              <a:t>init</a:t>
            </a:r>
            <a:r>
              <a:rPr lang="fr-FR" sz="1600" dirty="0"/>
              <a:t>__(self, </a:t>
            </a:r>
            <a:r>
              <a:rPr lang="fr-FR" sz="1600" dirty="0" err="1"/>
              <a:t>title</a:t>
            </a:r>
            <a:r>
              <a:rPr lang="fr-FR" sz="1600" dirty="0"/>
              <a:t>):</a:t>
            </a:r>
          </a:p>
          <a:p>
            <a:r>
              <a:rPr lang="fr-FR" sz="1600" dirty="0"/>
              <a:t>        </a:t>
            </a:r>
            <a:r>
              <a:rPr lang="fr-FR" sz="1600" dirty="0" err="1"/>
              <a:t>self.title</a:t>
            </a:r>
            <a:r>
              <a:rPr lang="fr-FR" sz="1600" dirty="0"/>
              <a:t> = </a:t>
            </a:r>
            <a:r>
              <a:rPr lang="fr-FR" sz="1600" dirty="0" err="1"/>
              <a:t>title</a:t>
            </a:r>
            <a:endParaRPr lang="fr-FR" sz="1600" dirty="0"/>
          </a:p>
          <a:p>
            <a:r>
              <a:rPr lang="fr-FR" sz="1600" dirty="0"/>
              <a:t>        </a:t>
            </a:r>
            <a:r>
              <a:rPr lang="fr-FR" sz="1600" dirty="0" err="1">
                <a:solidFill>
                  <a:srgbClr val="FF5059"/>
                </a:solidFill>
              </a:rPr>
              <a:t>self.songs</a:t>
            </a:r>
            <a:r>
              <a:rPr lang="fr-FR" sz="1600" dirty="0">
                <a:solidFill>
                  <a:srgbClr val="FF5059"/>
                </a:solidFill>
              </a:rPr>
              <a:t> = []</a:t>
            </a:r>
          </a:p>
          <a:p>
            <a:endParaRPr lang="fr-FR" sz="1600" dirty="0"/>
          </a:p>
          <a:p>
            <a:r>
              <a:rPr lang="fr-FR" sz="1600" dirty="0"/>
              <a:t>    </a:t>
            </a:r>
            <a:r>
              <a:rPr lang="fr-FR" sz="1600" dirty="0" err="1">
                <a:solidFill>
                  <a:srgbClr val="FF5059"/>
                </a:solidFill>
              </a:rPr>
              <a:t>def</a:t>
            </a:r>
            <a:r>
              <a:rPr lang="fr-FR" sz="1600" dirty="0">
                <a:solidFill>
                  <a:srgbClr val="FF5059"/>
                </a:solidFill>
              </a:rPr>
              <a:t> </a:t>
            </a:r>
            <a:r>
              <a:rPr lang="fr-FR" sz="1600" dirty="0" err="1">
                <a:solidFill>
                  <a:srgbClr val="FF5059"/>
                </a:solidFill>
              </a:rPr>
              <a:t>add_song</a:t>
            </a:r>
            <a:r>
              <a:rPr lang="fr-FR" sz="1600" dirty="0">
                <a:solidFill>
                  <a:srgbClr val="FF5059"/>
                </a:solidFill>
              </a:rPr>
              <a:t>(self, </a:t>
            </a:r>
            <a:r>
              <a:rPr lang="fr-FR" sz="1600" dirty="0" err="1">
                <a:solidFill>
                  <a:srgbClr val="FF5059"/>
                </a:solidFill>
              </a:rPr>
              <a:t>song</a:t>
            </a:r>
            <a:r>
              <a:rPr lang="fr-FR" sz="1600" dirty="0">
                <a:solidFill>
                  <a:srgbClr val="FF5059"/>
                </a:solidFill>
              </a:rPr>
              <a:t>):</a:t>
            </a:r>
          </a:p>
          <a:p>
            <a:r>
              <a:rPr lang="fr-FR" sz="1600" dirty="0">
                <a:solidFill>
                  <a:srgbClr val="FF5059"/>
                </a:solidFill>
              </a:rPr>
              <a:t>        </a:t>
            </a:r>
            <a:r>
              <a:rPr lang="fr-FR" sz="1600" dirty="0" err="1">
                <a:solidFill>
                  <a:srgbClr val="FF5059"/>
                </a:solidFill>
              </a:rPr>
              <a:t>self.songs.append</a:t>
            </a:r>
            <a:r>
              <a:rPr lang="fr-FR" sz="1600" dirty="0">
                <a:solidFill>
                  <a:srgbClr val="FF5059"/>
                </a:solidFill>
              </a:rPr>
              <a:t>(</a:t>
            </a:r>
            <a:r>
              <a:rPr lang="fr-FR" sz="1600" dirty="0" err="1">
                <a:solidFill>
                  <a:srgbClr val="FF5059"/>
                </a:solidFill>
              </a:rPr>
              <a:t>song</a:t>
            </a:r>
            <a:r>
              <a:rPr lang="fr-FR" sz="1600" dirty="0">
                <a:solidFill>
                  <a:srgbClr val="FF5059"/>
                </a:solidFill>
              </a:rPr>
              <a:t>)</a:t>
            </a:r>
          </a:p>
          <a:p>
            <a:endParaRPr lang="fr-FR" sz="1600" dirty="0"/>
          </a:p>
          <a:p>
            <a:r>
              <a:rPr lang="fr-FR" sz="1600" dirty="0"/>
              <a:t>    </a:t>
            </a:r>
            <a:r>
              <a:rPr lang="fr-FR" sz="1600" dirty="0" err="1"/>
              <a:t>def</a:t>
            </a:r>
            <a:r>
              <a:rPr lang="fr-FR" sz="1600" dirty="0"/>
              <a:t> </a:t>
            </a:r>
            <a:r>
              <a:rPr lang="fr-FR" sz="1600" dirty="0" err="1"/>
              <a:t>play</a:t>
            </a:r>
            <a:r>
              <a:rPr lang="fr-FR" sz="1600" dirty="0"/>
              <a:t>(self):</a:t>
            </a:r>
          </a:p>
          <a:p>
            <a:r>
              <a:rPr lang="fr-FR" sz="1600" dirty="0"/>
              <a:t>        </a:t>
            </a:r>
            <a:r>
              <a:rPr lang="fr-FR" sz="1600" dirty="0" err="1"/>
              <a:t>print</a:t>
            </a:r>
            <a:r>
              <a:rPr lang="fr-FR" sz="1600" dirty="0"/>
              <a:t>(</a:t>
            </a:r>
            <a:r>
              <a:rPr lang="fr-FR" sz="1600" dirty="0" err="1"/>
              <a:t>f'Playing</a:t>
            </a:r>
            <a:r>
              <a:rPr lang="fr-FR" sz="1600" dirty="0"/>
              <a:t> "{</a:t>
            </a:r>
            <a:r>
              <a:rPr lang="fr-FR" sz="1600" dirty="0" err="1"/>
              <a:t>self.songs</a:t>
            </a:r>
            <a:r>
              <a:rPr lang="fr-FR" sz="1600" dirty="0"/>
              <a:t>[0]}"...')</a:t>
            </a:r>
          </a:p>
          <a:p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7150665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Inheritance</a:t>
            </a:r>
            <a:endParaRPr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43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38" name="object 4">
            <a:extLst>
              <a:ext uri="{FF2B5EF4-FFF2-40B4-BE49-F238E27FC236}">
                <a16:creationId xmlns:a16="http://schemas.microsoft.com/office/drawing/2014/main" id="{21E27E9C-B6D0-E845-8B2C-728C022A81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93418" y="1371600"/>
            <a:ext cx="10805163" cy="492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Create a class with all common code: the </a:t>
            </a:r>
            <a:r>
              <a:rPr lang="en" sz="2400" i="1" dirty="0">
                <a:latin typeface="Arial" panose="020B0604020202020204" pitchFamily="34" charset="0"/>
                <a:cs typeface="Arial" panose="020B0604020202020204" pitchFamily="34" charset="0"/>
              </a:rPr>
              <a:t>superclass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1FD0652D-0133-8B44-8140-BD3017305492}"/>
              </a:ext>
            </a:extLst>
          </p:cNvPr>
          <p:cNvSpPr>
            <a:spLocks noGrp="1"/>
          </p:cNvSpPr>
          <p:nvPr/>
        </p:nvSpPr>
        <p:spPr>
          <a:xfrm>
            <a:off x="2286000" y="1985731"/>
            <a:ext cx="8839200" cy="2205269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class Collection:</a:t>
            </a:r>
          </a:p>
          <a:p>
            <a:r>
              <a:rPr lang="fr-FR" dirty="0"/>
              <a:t>    </a:t>
            </a:r>
            <a:r>
              <a:rPr lang="fr-FR" dirty="0" err="1"/>
              <a:t>def</a:t>
            </a:r>
            <a:r>
              <a:rPr lang="fr-FR" dirty="0"/>
              <a:t> __</a:t>
            </a:r>
            <a:r>
              <a:rPr lang="fr-FR" dirty="0" err="1"/>
              <a:t>init</a:t>
            </a:r>
            <a:r>
              <a:rPr lang="fr-FR" dirty="0"/>
              <a:t>__(self, </a:t>
            </a:r>
            <a:r>
              <a:rPr lang="fr-FR" dirty="0" err="1"/>
              <a:t>title</a:t>
            </a:r>
            <a:r>
              <a:rPr lang="fr-FR" dirty="0"/>
              <a:t>):</a:t>
            </a:r>
          </a:p>
          <a:p>
            <a:r>
              <a:rPr lang="fr-FR" dirty="0"/>
              <a:t>        </a:t>
            </a:r>
            <a:r>
              <a:rPr lang="fr-FR" dirty="0" err="1"/>
              <a:t>self.title</a:t>
            </a:r>
            <a:r>
              <a:rPr lang="fr-FR" dirty="0"/>
              <a:t> = </a:t>
            </a:r>
            <a:r>
              <a:rPr lang="fr-FR" dirty="0" err="1"/>
              <a:t>title</a:t>
            </a:r>
            <a:endParaRPr lang="fr-FR" dirty="0"/>
          </a:p>
          <a:p>
            <a:r>
              <a:rPr lang="fr-FR" dirty="0"/>
              <a:t>        </a:t>
            </a:r>
            <a:r>
              <a:rPr lang="fr-FR" dirty="0" err="1"/>
              <a:t>self.songs</a:t>
            </a:r>
            <a:r>
              <a:rPr lang="fr-FR" dirty="0"/>
              <a:t> = []</a:t>
            </a:r>
          </a:p>
          <a:p>
            <a:endParaRPr lang="fr-FR" dirty="0"/>
          </a:p>
          <a:p>
            <a:r>
              <a:rPr lang="fr-FR" dirty="0"/>
              <a:t>    </a:t>
            </a:r>
            <a:r>
              <a:rPr lang="fr-FR" dirty="0" err="1"/>
              <a:t>def</a:t>
            </a:r>
            <a:r>
              <a:rPr lang="fr-FR" dirty="0"/>
              <a:t> </a:t>
            </a:r>
            <a:r>
              <a:rPr lang="fr-FR" dirty="0" err="1"/>
              <a:t>play</a:t>
            </a:r>
            <a:r>
              <a:rPr lang="fr-FR" dirty="0"/>
              <a:t>(self):</a:t>
            </a:r>
          </a:p>
          <a:p>
            <a:r>
              <a:rPr lang="fr-FR" dirty="0"/>
              <a:t>        </a:t>
            </a:r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f'Playing</a:t>
            </a:r>
            <a:r>
              <a:rPr lang="fr-FR" dirty="0"/>
              <a:t> "{</a:t>
            </a:r>
            <a:r>
              <a:rPr lang="fr-FR" dirty="0" err="1"/>
              <a:t>self.songs</a:t>
            </a:r>
            <a:r>
              <a:rPr lang="fr-FR" dirty="0"/>
              <a:t>[0]}"...')</a:t>
            </a:r>
          </a:p>
        </p:txBody>
      </p:sp>
    </p:spTree>
    <p:extLst>
      <p:ext uri="{BB962C8B-B14F-4D97-AF65-F5344CB8AC3E}">
        <p14:creationId xmlns:p14="http://schemas.microsoft.com/office/powerpoint/2010/main" val="2709290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Inheritance</a:t>
            </a:r>
            <a:endParaRPr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44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492095CC-553A-1441-A58C-65981E18C0C7}"/>
              </a:ext>
            </a:extLst>
          </p:cNvPr>
          <p:cNvSpPr txBox="1">
            <a:spLocks/>
          </p:cNvSpPr>
          <p:nvPr/>
        </p:nvSpPr>
        <p:spPr>
          <a:xfrm>
            <a:off x="693418" y="1219200"/>
            <a:ext cx="10805163" cy="492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Create specialized classes </a:t>
            </a:r>
            <a:r>
              <a:rPr lang="en" sz="2400" i="1" kern="0" dirty="0">
                <a:latin typeface="Arial" panose="020B0604020202020204" pitchFamily="34" charset="0"/>
                <a:cs typeface="Arial" panose="020B0604020202020204" pitchFamily="34" charset="0"/>
              </a:rPr>
              <a:t>(subclasses)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 without repeating code</a:t>
            </a:r>
            <a:endParaRPr lang="en" sz="2400" i="1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0462AAA3-DF86-9A43-833F-F14B9FB3D3B6}"/>
              </a:ext>
            </a:extLst>
          </p:cNvPr>
          <p:cNvSpPr>
            <a:spLocks noGrp="1"/>
          </p:cNvSpPr>
          <p:nvPr/>
        </p:nvSpPr>
        <p:spPr>
          <a:xfrm>
            <a:off x="2286000" y="1757132"/>
            <a:ext cx="8991600" cy="148397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class Album(Collection):</a:t>
            </a:r>
          </a:p>
          <a:p>
            <a:r>
              <a:rPr lang="fr-FR" sz="1600" dirty="0"/>
              <a:t>    </a:t>
            </a:r>
            <a:r>
              <a:rPr lang="fr-FR" sz="1600" dirty="0" err="1"/>
              <a:t>def</a:t>
            </a:r>
            <a:r>
              <a:rPr lang="fr-FR" sz="1600" dirty="0"/>
              <a:t> __</a:t>
            </a:r>
            <a:r>
              <a:rPr lang="fr-FR" sz="1600" dirty="0" err="1"/>
              <a:t>init</a:t>
            </a:r>
            <a:r>
              <a:rPr lang="fr-FR" sz="1600" dirty="0"/>
              <a:t>__(self, </a:t>
            </a:r>
            <a:r>
              <a:rPr lang="fr-FR" sz="1600" dirty="0" err="1"/>
              <a:t>title</a:t>
            </a:r>
            <a:r>
              <a:rPr lang="fr-FR" sz="1600" dirty="0"/>
              <a:t>, </a:t>
            </a:r>
            <a:r>
              <a:rPr lang="fr-FR" sz="1600" dirty="0" err="1"/>
              <a:t>artist</a:t>
            </a:r>
            <a:r>
              <a:rPr lang="fr-FR" sz="1600" dirty="0"/>
              <a:t>, </a:t>
            </a:r>
            <a:r>
              <a:rPr lang="fr-FR" sz="1600" dirty="0" err="1"/>
              <a:t>songs</a:t>
            </a:r>
            <a:r>
              <a:rPr lang="fr-FR" sz="1600" dirty="0"/>
              <a:t>):</a:t>
            </a:r>
          </a:p>
          <a:p>
            <a:r>
              <a:rPr lang="fr-FR" sz="1600" dirty="0"/>
              <a:t>        super().__</a:t>
            </a:r>
            <a:r>
              <a:rPr lang="fr-FR" sz="1600" dirty="0" err="1"/>
              <a:t>init</a:t>
            </a:r>
            <a:r>
              <a:rPr lang="fr-FR" sz="1600" dirty="0"/>
              <a:t>__(</a:t>
            </a:r>
            <a:r>
              <a:rPr lang="fr-FR" sz="1600" dirty="0" err="1"/>
              <a:t>title</a:t>
            </a:r>
            <a:r>
              <a:rPr lang="fr-FR" sz="1600" dirty="0"/>
              <a:t>)</a:t>
            </a:r>
          </a:p>
          <a:p>
            <a:r>
              <a:rPr lang="fr-FR" sz="1600" dirty="0"/>
              <a:t>        </a:t>
            </a:r>
            <a:r>
              <a:rPr lang="fr-FR" sz="1600" dirty="0" err="1"/>
              <a:t>self.artist</a:t>
            </a:r>
            <a:r>
              <a:rPr lang="fr-FR" sz="1600" dirty="0"/>
              <a:t> = </a:t>
            </a:r>
            <a:r>
              <a:rPr lang="fr-FR" sz="1600" dirty="0" err="1"/>
              <a:t>artist</a:t>
            </a:r>
            <a:endParaRPr lang="fr-FR" sz="1600" dirty="0"/>
          </a:p>
          <a:p>
            <a:r>
              <a:rPr lang="fr-FR" sz="1600" dirty="0"/>
              <a:t>        </a:t>
            </a:r>
            <a:r>
              <a:rPr lang="fr-FR" sz="1600" dirty="0" err="1"/>
              <a:t>self.songs</a:t>
            </a:r>
            <a:r>
              <a:rPr lang="fr-FR" sz="1600" dirty="0"/>
              <a:t> = </a:t>
            </a:r>
            <a:r>
              <a:rPr lang="fr-FR" sz="1600" dirty="0" err="1"/>
              <a:t>songs</a:t>
            </a:r>
            <a:endParaRPr lang="fr-FR" sz="1600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892DDBB8-5781-DE40-BF5E-E7D39BE97BE6}"/>
              </a:ext>
            </a:extLst>
          </p:cNvPr>
          <p:cNvSpPr>
            <a:spLocks noGrp="1"/>
          </p:cNvSpPr>
          <p:nvPr/>
        </p:nvSpPr>
        <p:spPr>
          <a:xfrm>
            <a:off x="2286000" y="3286335"/>
            <a:ext cx="8991600" cy="1057065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class Playlist(Collection):</a:t>
            </a:r>
          </a:p>
          <a:p>
            <a:r>
              <a:rPr lang="fr-FR" sz="1600" dirty="0"/>
              <a:t>    </a:t>
            </a:r>
            <a:r>
              <a:rPr lang="fr-FR" sz="1600" dirty="0" err="1"/>
              <a:t>def</a:t>
            </a:r>
            <a:r>
              <a:rPr lang="fr-FR" sz="1600" dirty="0"/>
              <a:t> </a:t>
            </a:r>
            <a:r>
              <a:rPr lang="fr-FR" sz="1600" dirty="0" err="1"/>
              <a:t>add_song</a:t>
            </a:r>
            <a:r>
              <a:rPr lang="fr-FR" sz="1600" dirty="0"/>
              <a:t>(self, </a:t>
            </a:r>
            <a:r>
              <a:rPr lang="fr-FR" sz="1600" dirty="0" err="1"/>
              <a:t>song</a:t>
            </a:r>
            <a:r>
              <a:rPr lang="fr-FR" sz="1600" dirty="0"/>
              <a:t>):</a:t>
            </a:r>
          </a:p>
          <a:p>
            <a:r>
              <a:rPr lang="fr-FR" sz="1600" dirty="0"/>
              <a:t>        </a:t>
            </a:r>
            <a:r>
              <a:rPr lang="fr-FR" sz="1600" dirty="0" err="1"/>
              <a:t>self.songs.append</a:t>
            </a:r>
            <a:r>
              <a:rPr lang="fr-FR" sz="1600" dirty="0"/>
              <a:t>(</a:t>
            </a:r>
            <a:r>
              <a:rPr lang="fr-FR" sz="1600" dirty="0" err="1"/>
              <a:t>song</a:t>
            </a:r>
            <a:r>
              <a:rPr lang="fr-FR" sz="1600" dirty="0"/>
              <a:t>)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CF8DB4D2-2C62-9346-A585-87D2DE63A7B0}"/>
              </a:ext>
            </a:extLst>
          </p:cNvPr>
          <p:cNvSpPr>
            <a:spLocks noGrp="1"/>
          </p:cNvSpPr>
          <p:nvPr/>
        </p:nvSpPr>
        <p:spPr>
          <a:xfrm>
            <a:off x="2286000" y="4889406"/>
            <a:ext cx="8991600" cy="805396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album = Album('2001', 'Dr. Dre', [...])</a:t>
            </a:r>
          </a:p>
          <a:p>
            <a:r>
              <a:rPr lang="fr-FR" sz="1600" dirty="0" err="1"/>
              <a:t>album.play</a:t>
            </a:r>
            <a:r>
              <a:rPr lang="fr-FR" sz="1600" dirty="0"/>
              <a:t>()</a:t>
            </a:r>
          </a:p>
        </p:txBody>
      </p:sp>
      <p:sp>
        <p:nvSpPr>
          <p:cNvPr id="14" name="object 4">
            <a:extLst>
              <a:ext uri="{FF2B5EF4-FFF2-40B4-BE49-F238E27FC236}">
                <a16:creationId xmlns:a16="http://schemas.microsoft.com/office/drawing/2014/main" id="{E640B2A3-1CA1-0A40-B0B0-936D57F55414}"/>
              </a:ext>
            </a:extLst>
          </p:cNvPr>
          <p:cNvSpPr txBox="1">
            <a:spLocks/>
          </p:cNvSpPr>
          <p:nvPr/>
        </p:nvSpPr>
        <p:spPr>
          <a:xfrm>
            <a:off x="693418" y="4388633"/>
            <a:ext cx="10805163" cy="492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lnSpc>
                <a:spcPct val="15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Call methods from the superclass on the subclass</a:t>
            </a:r>
            <a:endParaRPr lang="en" sz="2400" i="1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9CDB48E5-2C75-F248-B8C5-B454A64420AE}"/>
              </a:ext>
            </a:extLst>
          </p:cNvPr>
          <p:cNvSpPr>
            <a:spLocks noGrp="1"/>
          </p:cNvSpPr>
          <p:nvPr/>
        </p:nvSpPr>
        <p:spPr>
          <a:xfrm>
            <a:off x="2286000" y="5757308"/>
            <a:ext cx="8991600" cy="567292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 err="1"/>
              <a:t>Playing</a:t>
            </a:r>
            <a:r>
              <a:rPr lang="fr-FR" sz="1600" dirty="0"/>
              <a:t> "Lolo(Intro)"...</a:t>
            </a:r>
          </a:p>
        </p:txBody>
      </p:sp>
    </p:spTree>
    <p:extLst>
      <p:ext uri="{BB962C8B-B14F-4D97-AF65-F5344CB8AC3E}">
        <p14:creationId xmlns:p14="http://schemas.microsoft.com/office/powerpoint/2010/main" val="5414136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44AA2-C6D5-214D-8082-31A222A1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</p:spPr>
        <p:txBody>
          <a:bodyPr/>
          <a:lstStyle/>
          <a:p>
            <a:r>
              <a:rPr lang="fr-FR" dirty="0" err="1"/>
              <a:t>Let’s</a:t>
            </a:r>
            <a:r>
              <a:rPr lang="fr-FR" dirty="0"/>
              <a:t> </a:t>
            </a:r>
            <a:r>
              <a:rPr lang="fr-FR" dirty="0" err="1"/>
              <a:t>write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code!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D0652D-0133-8B44-8140-BD3017305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09800" y="1287703"/>
            <a:ext cx="9288781" cy="2293697"/>
          </a:xfrm>
        </p:spPr>
        <p:txBody>
          <a:bodyPr lIns="144000" tIns="144000" rIns="144000" bIns="144000">
            <a:noAutofit/>
          </a:bodyPr>
          <a:lstStyle/>
          <a:p>
            <a:r>
              <a:rPr lang="en" dirty="0"/>
              <a:t>c = C('Instance of C', hello='world', count=1)</a:t>
            </a:r>
          </a:p>
          <a:p>
            <a:r>
              <a:rPr lang="en" dirty="0"/>
              <a:t>print(</a:t>
            </a:r>
            <a:r>
              <a:rPr lang="en" dirty="0" err="1"/>
              <a:t>c.data</a:t>
            </a:r>
            <a:r>
              <a:rPr lang="en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42E24-55A1-724D-B80C-06931AD698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45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F166F9-86E2-C14A-AF97-43490599848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2209799" y="3657600"/>
            <a:ext cx="9288781" cy="2293697"/>
          </a:xfrm>
        </p:spPr>
        <p:txBody>
          <a:bodyPr lIns="144000" tIns="144000" rIns="144000" bIns="144000">
            <a:noAutofit/>
          </a:bodyPr>
          <a:lstStyle/>
          <a:p>
            <a:r>
              <a:rPr lang="en" dirty="0"/>
              <a:t>Initializing C: Instance of C</a:t>
            </a:r>
          </a:p>
          <a:p>
            <a:r>
              <a:rPr lang="en" dirty="0"/>
              <a:t>Initializing B: Instance of C</a:t>
            </a:r>
          </a:p>
          <a:p>
            <a:r>
              <a:rPr lang="en" dirty="0"/>
              <a:t>Initializing A: Instance of C</a:t>
            </a:r>
          </a:p>
          <a:p>
            <a:r>
              <a:rPr lang="en" dirty="0"/>
              <a:t>{'hello': 'world', 'count': 1}</a:t>
            </a:r>
            <a:endParaRPr lang="fr-FR"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DEB28A02-FA74-4340-9686-370D222D50B2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422617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Annotations</a:t>
            </a:r>
            <a:endParaRPr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46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492095CC-553A-1441-A58C-65981E18C0C7}"/>
              </a:ext>
            </a:extLst>
          </p:cNvPr>
          <p:cNvSpPr txBox="1">
            <a:spLocks/>
          </p:cNvSpPr>
          <p:nvPr/>
        </p:nvSpPr>
        <p:spPr>
          <a:xfrm>
            <a:off x="693418" y="1143000"/>
            <a:ext cx="10805163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" sz="2200" i="1" kern="0" dirty="0">
                <a:latin typeface="Arial" panose="020B0604020202020204" pitchFamily="34" charset="0"/>
                <a:cs typeface="Arial" panose="020B0604020202020204" pitchFamily="34" charset="0"/>
              </a:rPr>
              <a:t>docstrings</a:t>
            </a:r>
            <a:r>
              <a:rPr lang="en" sz="2200" kern="0" dirty="0">
                <a:latin typeface="Arial" panose="020B0604020202020204" pitchFamily="34" charset="0"/>
                <a:cs typeface="Arial" panose="020B0604020202020204" pitchFamily="34" charset="0"/>
              </a:rPr>
              <a:t> to document your code (classes, attributes and methods)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0462AAA3-DF86-9A43-833F-F14B9FB3D3B6}"/>
              </a:ext>
            </a:extLst>
          </p:cNvPr>
          <p:cNvSpPr>
            <a:spLocks noGrp="1"/>
          </p:cNvSpPr>
          <p:nvPr/>
        </p:nvSpPr>
        <p:spPr>
          <a:xfrm>
            <a:off x="2286000" y="1859606"/>
            <a:ext cx="8991600" cy="2667000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class </a:t>
            </a:r>
            <a:r>
              <a:rPr lang="fr-FR" sz="1600" dirty="0" err="1"/>
              <a:t>Accumulator</a:t>
            </a:r>
            <a:r>
              <a:rPr lang="fr-FR" sz="1600" dirty="0"/>
              <a:t>:</a:t>
            </a:r>
          </a:p>
          <a:p>
            <a:r>
              <a:rPr lang="fr-FR" sz="1600" dirty="0"/>
              <a:t>    </a:t>
            </a:r>
            <a:r>
              <a:rPr lang="fr-FR" sz="1600" i="1" dirty="0">
                <a:solidFill>
                  <a:srgbClr val="FF5059"/>
                </a:solidFill>
              </a:rPr>
              <a:t>"""</a:t>
            </a:r>
            <a:r>
              <a:rPr lang="fr-FR" sz="1600" i="1" dirty="0" err="1">
                <a:solidFill>
                  <a:srgbClr val="FF5059"/>
                </a:solidFill>
              </a:rPr>
              <a:t>Accumulates</a:t>
            </a:r>
            <a:r>
              <a:rPr lang="fr-FR" sz="1600" i="1" dirty="0">
                <a:solidFill>
                  <a:srgbClr val="FF5059"/>
                </a:solidFill>
              </a:rPr>
              <a:t> count by </a:t>
            </a:r>
            <a:r>
              <a:rPr lang="fr-FR" sz="1600" i="1" dirty="0" err="1">
                <a:solidFill>
                  <a:srgbClr val="FF5059"/>
                </a:solidFill>
              </a:rPr>
              <a:t>adding</a:t>
            </a:r>
            <a:r>
              <a:rPr lang="fr-FR" sz="1600" i="1" dirty="0">
                <a:solidFill>
                  <a:srgbClr val="FF5059"/>
                </a:solidFill>
              </a:rPr>
              <a:t> values. </a:t>
            </a:r>
            <a:r>
              <a:rPr lang="fr-FR" sz="1600" i="1" dirty="0" err="1">
                <a:solidFill>
                  <a:srgbClr val="FF5059"/>
                </a:solidFill>
              </a:rPr>
              <a:t>Initialized</a:t>
            </a:r>
            <a:r>
              <a:rPr lang="fr-FR" sz="1600" i="1" dirty="0">
                <a:solidFill>
                  <a:srgbClr val="FF5059"/>
                </a:solidFill>
              </a:rPr>
              <a:t> at 0"""</a:t>
            </a:r>
          </a:p>
          <a:p>
            <a:r>
              <a:rPr lang="fr-FR" sz="1600" dirty="0"/>
              <a:t>    </a:t>
            </a:r>
            <a:r>
              <a:rPr lang="fr-FR" sz="1600" dirty="0" err="1"/>
              <a:t>def</a:t>
            </a:r>
            <a:r>
              <a:rPr lang="fr-FR" sz="1600" dirty="0"/>
              <a:t> __</a:t>
            </a:r>
            <a:r>
              <a:rPr lang="fr-FR" sz="1600" dirty="0" err="1"/>
              <a:t>init</a:t>
            </a:r>
            <a:r>
              <a:rPr lang="fr-FR" sz="1600" dirty="0"/>
              <a:t>__(self):</a:t>
            </a:r>
          </a:p>
          <a:p>
            <a:r>
              <a:rPr lang="fr-FR" sz="1600" dirty="0"/>
              <a:t>        </a:t>
            </a:r>
            <a:r>
              <a:rPr lang="fr-FR" sz="1600" dirty="0" err="1"/>
              <a:t>self.acc</a:t>
            </a:r>
            <a:r>
              <a:rPr lang="fr-FR" sz="1600" dirty="0"/>
              <a:t> = 0</a:t>
            </a:r>
          </a:p>
          <a:p>
            <a:endParaRPr lang="fr-FR" sz="1600" dirty="0"/>
          </a:p>
          <a:p>
            <a:r>
              <a:rPr lang="fr-FR" sz="1600" dirty="0"/>
              <a:t>    </a:t>
            </a:r>
            <a:r>
              <a:rPr lang="fr-FR" sz="1600" dirty="0" err="1"/>
              <a:t>def</a:t>
            </a:r>
            <a:r>
              <a:rPr lang="fr-FR" sz="1600" dirty="0"/>
              <a:t> </a:t>
            </a:r>
            <a:r>
              <a:rPr lang="fr-FR" sz="1600" dirty="0" err="1"/>
              <a:t>add</a:t>
            </a:r>
            <a:r>
              <a:rPr lang="fr-FR" sz="1600" dirty="0"/>
              <a:t>(self, </a:t>
            </a:r>
            <a:r>
              <a:rPr lang="fr-FR" sz="1600" dirty="0" err="1"/>
              <a:t>increment</a:t>
            </a:r>
            <a:r>
              <a:rPr lang="fr-FR" sz="1600" dirty="0"/>
              <a:t>):</a:t>
            </a:r>
          </a:p>
          <a:p>
            <a:r>
              <a:rPr lang="fr-FR" sz="1600" dirty="0"/>
              <a:t>        </a:t>
            </a:r>
            <a:r>
              <a:rPr lang="fr-FR" sz="1600" i="1" dirty="0">
                <a:solidFill>
                  <a:srgbClr val="FF5059"/>
                </a:solidFill>
              </a:rPr>
              <a:t>"""</a:t>
            </a:r>
            <a:r>
              <a:rPr lang="fr-FR" sz="1600" i="1" dirty="0" err="1">
                <a:solidFill>
                  <a:srgbClr val="FF5059"/>
                </a:solidFill>
              </a:rPr>
              <a:t>Increase</a:t>
            </a:r>
            <a:r>
              <a:rPr lang="fr-FR" sz="1600" i="1" dirty="0">
                <a:solidFill>
                  <a:srgbClr val="FF5059"/>
                </a:solidFill>
              </a:rPr>
              <a:t> the count by </a:t>
            </a:r>
            <a:r>
              <a:rPr lang="fr-FR" sz="1600" i="1" dirty="0" err="1">
                <a:solidFill>
                  <a:srgbClr val="FF5059"/>
                </a:solidFill>
              </a:rPr>
              <a:t>increment</a:t>
            </a:r>
            <a:r>
              <a:rPr lang="fr-FR" sz="1600" i="1" dirty="0">
                <a:solidFill>
                  <a:srgbClr val="FF5059"/>
                </a:solidFill>
              </a:rPr>
              <a:t>"""</a:t>
            </a:r>
          </a:p>
          <a:p>
            <a:r>
              <a:rPr lang="fr-FR" sz="1600" dirty="0"/>
              <a:t>        </a:t>
            </a:r>
            <a:r>
              <a:rPr lang="fr-FR" sz="1600" dirty="0" err="1"/>
              <a:t>self.acc</a:t>
            </a:r>
            <a:r>
              <a:rPr lang="fr-FR" sz="1600" dirty="0"/>
              <a:t> += </a:t>
            </a:r>
            <a:r>
              <a:rPr lang="fr-FR" sz="1600" dirty="0" err="1"/>
              <a:t>increment</a:t>
            </a:r>
            <a:endParaRPr lang="fr-FR" sz="1600" dirty="0"/>
          </a:p>
          <a:p>
            <a:endParaRPr lang="fr-FR" sz="1600" dirty="0"/>
          </a:p>
          <a:p>
            <a:r>
              <a:rPr lang="fr-FR" sz="1600" dirty="0"/>
              <a:t>help(</a:t>
            </a:r>
            <a:r>
              <a:rPr lang="fr-FR" sz="1600" dirty="0" err="1"/>
              <a:t>Accumulator</a:t>
            </a:r>
            <a:r>
              <a:rPr lang="fr-FR" sz="1600" dirty="0"/>
              <a:t>)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A9F166F9-86E2-C14A-AF97-43490599848C}"/>
              </a:ext>
            </a:extLst>
          </p:cNvPr>
          <p:cNvSpPr>
            <a:spLocks noGrp="1"/>
          </p:cNvSpPr>
          <p:nvPr/>
        </p:nvSpPr>
        <p:spPr>
          <a:xfrm>
            <a:off x="2286000" y="4560511"/>
            <a:ext cx="8991600" cy="1981200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sz="1600" dirty="0"/>
              <a:t>class Accumulator(</a:t>
            </a:r>
            <a:r>
              <a:rPr lang="en" sz="1600" dirty="0" err="1"/>
              <a:t>builtins.object</a:t>
            </a:r>
            <a:r>
              <a:rPr lang="en" sz="1600" dirty="0"/>
              <a:t>)</a:t>
            </a:r>
          </a:p>
          <a:p>
            <a:r>
              <a:rPr lang="en" sz="1600" dirty="0"/>
              <a:t> |  Accumulates count by adding values. Initialized at 0</a:t>
            </a:r>
          </a:p>
          <a:p>
            <a:r>
              <a:rPr lang="en" sz="1600" dirty="0"/>
              <a:t> |  </a:t>
            </a:r>
          </a:p>
          <a:p>
            <a:r>
              <a:rPr lang="en" sz="1600" dirty="0"/>
              <a:t> |  Methods defined here:</a:t>
            </a:r>
          </a:p>
          <a:p>
            <a:r>
              <a:rPr lang="en" sz="1600" dirty="0"/>
              <a:t> |  </a:t>
            </a:r>
          </a:p>
          <a:p>
            <a:r>
              <a:rPr lang="en" sz="1600" dirty="0"/>
              <a:t> |  add(self, increment)</a:t>
            </a:r>
          </a:p>
          <a:p>
            <a:r>
              <a:rPr lang="en" sz="1600" dirty="0"/>
              <a:t> |      Increase the count by increment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261157792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Annotations</a:t>
            </a:r>
            <a:endParaRPr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47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492095CC-553A-1441-A58C-65981E18C0C7}"/>
              </a:ext>
            </a:extLst>
          </p:cNvPr>
          <p:cNvSpPr txBox="1">
            <a:spLocks/>
          </p:cNvSpPr>
          <p:nvPr/>
        </p:nvSpPr>
        <p:spPr>
          <a:xfrm>
            <a:off x="693418" y="1371600"/>
            <a:ext cx="10805163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Type annotations will be used by code editors and linters to help avoid bugs in your code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A45D53-1CD8-3543-B23E-884702B52E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438400"/>
            <a:ext cx="92583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04064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Annotations</a:t>
            </a:r>
            <a:endParaRPr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48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492095CC-553A-1441-A58C-65981E18C0C7}"/>
              </a:ext>
            </a:extLst>
          </p:cNvPr>
          <p:cNvSpPr txBox="1">
            <a:spLocks/>
          </p:cNvSpPr>
          <p:nvPr/>
        </p:nvSpPr>
        <p:spPr>
          <a:xfrm>
            <a:off x="693418" y="1371600"/>
            <a:ext cx="10805163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Type annotations will be used by code editors and linters to help avoid bugs in your code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60A8B8-12F1-9140-AD0A-9AECE799CD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781" y="2286000"/>
            <a:ext cx="9148265" cy="3936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39656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Special methods</a:t>
            </a:r>
            <a:endParaRPr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49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38" name="object 4">
            <a:extLst>
              <a:ext uri="{FF2B5EF4-FFF2-40B4-BE49-F238E27FC236}">
                <a16:creationId xmlns:a16="http://schemas.microsoft.com/office/drawing/2014/main" id="{21E27E9C-B6D0-E845-8B2C-728C022A81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93418" y="1447800"/>
            <a:ext cx="10805163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There are other special methods besides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en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 to interact more idiomatically with the Python language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20A6AC-AD1A-F24F-BA17-C8CF23AEF0A7}"/>
              </a:ext>
            </a:extLst>
          </p:cNvPr>
          <p:cNvSpPr>
            <a:spLocks noGrp="1"/>
          </p:cNvSpPr>
          <p:nvPr/>
        </p:nvSpPr>
        <p:spPr>
          <a:xfrm>
            <a:off x="2209800" y="2285999"/>
            <a:ext cx="9288781" cy="2971801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/>
              <a:t>class Accumulator:</a:t>
            </a:r>
          </a:p>
          <a:p>
            <a:r>
              <a:rPr lang="en" dirty="0"/>
              <a:t>    def __</a:t>
            </a:r>
            <a:r>
              <a:rPr lang="en" dirty="0" err="1"/>
              <a:t>init</a:t>
            </a:r>
            <a:r>
              <a:rPr lang="en" dirty="0"/>
              <a:t>__(self):</a:t>
            </a:r>
          </a:p>
          <a:p>
            <a:r>
              <a:rPr lang="en" dirty="0"/>
              <a:t>        </a:t>
            </a:r>
            <a:r>
              <a:rPr lang="en" dirty="0" err="1"/>
              <a:t>self.acc</a:t>
            </a:r>
            <a:r>
              <a:rPr lang="en" dirty="0"/>
              <a:t> = 0</a:t>
            </a:r>
          </a:p>
          <a:p>
            <a:endParaRPr lang="en" dirty="0"/>
          </a:p>
          <a:p>
            <a:r>
              <a:rPr lang="en" dirty="0"/>
              <a:t>    def add(self, increment):</a:t>
            </a:r>
          </a:p>
          <a:p>
            <a:r>
              <a:rPr lang="en" dirty="0"/>
              <a:t>        </a:t>
            </a:r>
            <a:r>
              <a:rPr lang="en" dirty="0" err="1"/>
              <a:t>self.acc</a:t>
            </a:r>
            <a:r>
              <a:rPr lang="en" dirty="0"/>
              <a:t> += increment</a:t>
            </a:r>
          </a:p>
          <a:p>
            <a:endParaRPr lang="en" dirty="0"/>
          </a:p>
          <a:p>
            <a:r>
              <a:rPr lang="en" dirty="0"/>
              <a:t>a = Accumulator()</a:t>
            </a:r>
          </a:p>
          <a:p>
            <a:r>
              <a:rPr lang="en" dirty="0"/>
              <a:t>b = Accumulator()</a:t>
            </a:r>
          </a:p>
          <a:p>
            <a:r>
              <a:rPr lang="en" dirty="0"/>
              <a:t>print(a == b)</a:t>
            </a:r>
            <a:endParaRPr lang="fr-FR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ECB340E0-F8A7-564D-BF97-908FB6072376}"/>
              </a:ext>
            </a:extLst>
          </p:cNvPr>
          <p:cNvSpPr>
            <a:spLocks noGrp="1"/>
          </p:cNvSpPr>
          <p:nvPr/>
        </p:nvSpPr>
        <p:spPr>
          <a:xfrm>
            <a:off x="2204905" y="5357335"/>
            <a:ext cx="9288782" cy="567292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71925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Session Objectives</a:t>
            </a:r>
            <a:endParaRPr spc="-15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93418" y="1287703"/>
            <a:ext cx="10805163" cy="29341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54175">
              <a:lnSpc>
                <a:spcPct val="100000"/>
              </a:lnSpc>
            </a:pPr>
            <a:r>
              <a:rPr dirty="0"/>
              <a:t>At</a:t>
            </a:r>
            <a:r>
              <a:rPr spc="-10" dirty="0"/>
              <a:t> </a:t>
            </a:r>
            <a:r>
              <a:rPr dirty="0"/>
              <a:t>the</a:t>
            </a:r>
            <a:r>
              <a:rPr spc="-10" dirty="0"/>
              <a:t> </a:t>
            </a:r>
            <a:r>
              <a:rPr dirty="0"/>
              <a:t>e</a:t>
            </a:r>
            <a:r>
              <a:rPr spc="-10" dirty="0"/>
              <a:t>n</a:t>
            </a:r>
            <a:r>
              <a:rPr dirty="0"/>
              <a:t>d</a:t>
            </a:r>
            <a:r>
              <a:rPr spc="5" dirty="0"/>
              <a:t> </a:t>
            </a:r>
            <a:r>
              <a:rPr dirty="0"/>
              <a:t>of th</a:t>
            </a:r>
            <a:r>
              <a:rPr spc="-10" dirty="0"/>
              <a:t>i</a:t>
            </a:r>
            <a:r>
              <a:rPr dirty="0"/>
              <a:t>s </a:t>
            </a:r>
            <a:r>
              <a:rPr lang="en-US" dirty="0"/>
              <a:t>session</a:t>
            </a:r>
            <a:r>
              <a:rPr dirty="0"/>
              <a:t>,</a:t>
            </a:r>
            <a:r>
              <a:rPr spc="10" dirty="0"/>
              <a:t> </a:t>
            </a:r>
            <a:r>
              <a:rPr spc="-25" dirty="0"/>
              <a:t>y</a:t>
            </a:r>
            <a:r>
              <a:rPr dirty="0"/>
              <a:t>ou</a:t>
            </a:r>
            <a:r>
              <a:rPr spc="15" dirty="0"/>
              <a:t> </a:t>
            </a:r>
            <a:r>
              <a:rPr spc="-40" dirty="0"/>
              <a:t>w</a:t>
            </a:r>
            <a:r>
              <a:rPr dirty="0"/>
              <a:t>i</a:t>
            </a:r>
            <a:r>
              <a:rPr spc="-10" dirty="0"/>
              <a:t>l</a:t>
            </a:r>
            <a:r>
              <a:rPr dirty="0"/>
              <a:t>l</a:t>
            </a:r>
            <a:r>
              <a:rPr spc="45" dirty="0"/>
              <a:t> </a:t>
            </a:r>
            <a:r>
              <a:rPr dirty="0"/>
              <a:t>be</a:t>
            </a:r>
            <a:r>
              <a:rPr spc="-10" dirty="0"/>
              <a:t> </a:t>
            </a:r>
            <a:r>
              <a:rPr dirty="0"/>
              <a:t>a</a:t>
            </a:r>
            <a:r>
              <a:rPr spc="-10" dirty="0"/>
              <a:t>b</a:t>
            </a:r>
            <a:r>
              <a:rPr dirty="0"/>
              <a:t>le</a:t>
            </a:r>
            <a:r>
              <a:rPr spc="5" dirty="0"/>
              <a:t> </a:t>
            </a:r>
            <a:r>
              <a:rPr dirty="0"/>
              <a:t>to:</a:t>
            </a:r>
            <a:endParaRPr lang="fr-FR" dirty="0"/>
          </a:p>
          <a:p>
            <a:pPr marL="1940560" marR="5080" indent="-287020">
              <a:lnSpc>
                <a:spcPct val="100000"/>
              </a:lnSpc>
              <a:spcBef>
                <a:spcPts val="805"/>
              </a:spcBef>
            </a:pPr>
            <a:endParaRPr lang="en" dirty="0">
              <a:latin typeface="Wingdings 3"/>
            </a:endParaRPr>
          </a:p>
          <a:p>
            <a:pPr marL="1940560" marR="5080" indent="-287020">
              <a:lnSpc>
                <a:spcPct val="10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dirty="0"/>
              <a:t>Define your own types in Python with a </a:t>
            </a:r>
            <a:r>
              <a:rPr lang="en" b="1" dirty="0"/>
              <a:t>class</a:t>
            </a:r>
          </a:p>
          <a:p>
            <a:pPr marL="1940560" marR="5080" indent="-287020">
              <a:lnSpc>
                <a:spcPct val="10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dirty="0"/>
              <a:t>Add variables and methods to your custom types</a:t>
            </a:r>
          </a:p>
          <a:p>
            <a:pPr marL="1940560" marR="5080" indent="-287020">
              <a:lnSpc>
                <a:spcPct val="10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dirty="0"/>
              <a:t>Create </a:t>
            </a:r>
            <a:r>
              <a:rPr lang="en" b="1" dirty="0"/>
              <a:t>instances</a:t>
            </a:r>
            <a:r>
              <a:rPr lang="en" dirty="0"/>
              <a:t> of your classes</a:t>
            </a:r>
          </a:p>
          <a:p>
            <a:pPr marL="1940560" marR="5080" indent="-287020">
              <a:lnSpc>
                <a:spcPct val="10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dirty="0"/>
              <a:t>Use classes as a better replacement to other data types (like </a:t>
            </a:r>
            <a:r>
              <a:rPr lang="en" dirty="0" err="1">
                <a:latin typeface="Consolas" panose="020B0609020204030204" pitchFamily="49" charset="0"/>
                <a:cs typeface="Consolas" panose="020B0609020204030204" pitchFamily="49" charset="0"/>
              </a:rPr>
              <a:t>dict</a:t>
            </a:r>
            <a:r>
              <a:rPr lang="en" dirty="0" err="1"/>
              <a:t>s</a:t>
            </a:r>
            <a:r>
              <a:rPr lang="en" dirty="0"/>
              <a:t>)</a:t>
            </a:r>
          </a:p>
          <a:p>
            <a:pPr marL="1940560" marR="5080" indent="-287020">
              <a:lnSpc>
                <a:spcPct val="10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dirty="0"/>
              <a:t>Understand and make use of </a:t>
            </a:r>
            <a:r>
              <a:rPr lang="en" b="1" dirty="0"/>
              <a:t>inheritance</a:t>
            </a:r>
            <a:r>
              <a:rPr lang="en" dirty="0"/>
              <a:t> to better re-use existing code</a:t>
            </a:r>
          </a:p>
          <a:p>
            <a:pPr marL="1940560" marR="5080" indent="-287020">
              <a:lnSpc>
                <a:spcPct val="100000"/>
              </a:lnSpc>
              <a:spcBef>
                <a:spcPts val="805"/>
              </a:spcBef>
              <a:buFont typeface="Zapf Dingbats"/>
              <a:buChar char="➠"/>
            </a:pPr>
            <a:r>
              <a:rPr lang="en" dirty="0"/>
              <a:t>Use </a:t>
            </a:r>
            <a:r>
              <a:rPr lang="en" b="1" dirty="0"/>
              <a:t>type annotations </a:t>
            </a:r>
            <a:r>
              <a:rPr lang="en" dirty="0"/>
              <a:t>and </a:t>
            </a:r>
            <a:r>
              <a:rPr lang="en" b="1" dirty="0"/>
              <a:t>docstrings</a:t>
            </a:r>
            <a:r>
              <a:rPr lang="en" dirty="0"/>
              <a:t> to make your code readable by anyone</a:t>
            </a:r>
          </a:p>
        </p:txBody>
      </p:sp>
      <p:sp>
        <p:nvSpPr>
          <p:cNvPr id="5" name="object 5"/>
          <p:cNvSpPr/>
          <p:nvPr/>
        </p:nvSpPr>
        <p:spPr>
          <a:xfrm>
            <a:off x="7373111" y="4530852"/>
            <a:ext cx="4498848" cy="19751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5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61191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Special methods</a:t>
            </a:r>
            <a:endParaRPr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50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38" name="object 4">
            <a:extLst>
              <a:ext uri="{FF2B5EF4-FFF2-40B4-BE49-F238E27FC236}">
                <a16:creationId xmlns:a16="http://schemas.microsoft.com/office/drawing/2014/main" id="{21E27E9C-B6D0-E845-8B2C-728C022A81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93418" y="1447800"/>
            <a:ext cx="10805163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Redefine equality with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en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eq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20A6AC-AD1A-F24F-BA17-C8CF23AEF0A7}"/>
              </a:ext>
            </a:extLst>
          </p:cNvPr>
          <p:cNvSpPr>
            <a:spLocks noGrp="1"/>
          </p:cNvSpPr>
          <p:nvPr/>
        </p:nvSpPr>
        <p:spPr>
          <a:xfrm>
            <a:off x="2209800" y="1981200"/>
            <a:ext cx="9288781" cy="3289876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/>
              <a:t>class Accumulator:</a:t>
            </a:r>
          </a:p>
          <a:p>
            <a:r>
              <a:rPr lang="en" dirty="0"/>
              <a:t>...</a:t>
            </a:r>
          </a:p>
          <a:p>
            <a:r>
              <a:rPr lang="en" dirty="0"/>
              <a:t>    def __</a:t>
            </a:r>
            <a:r>
              <a:rPr lang="en" dirty="0" err="1"/>
              <a:t>eq</a:t>
            </a:r>
            <a:r>
              <a:rPr lang="en" dirty="0"/>
              <a:t>__(self, other):</a:t>
            </a:r>
          </a:p>
          <a:p>
            <a:r>
              <a:rPr lang="en" dirty="0"/>
              <a:t>        return </a:t>
            </a:r>
            <a:r>
              <a:rPr lang="en" dirty="0" err="1"/>
              <a:t>self.acc</a:t>
            </a:r>
            <a:r>
              <a:rPr lang="en" dirty="0"/>
              <a:t> == </a:t>
            </a:r>
            <a:r>
              <a:rPr lang="en" dirty="0" err="1"/>
              <a:t>other.acc</a:t>
            </a:r>
            <a:endParaRPr lang="en" dirty="0"/>
          </a:p>
          <a:p>
            <a:endParaRPr lang="en" dirty="0"/>
          </a:p>
          <a:p>
            <a:r>
              <a:rPr lang="en" dirty="0"/>
              <a:t>a = Accumulator()</a:t>
            </a:r>
          </a:p>
          <a:p>
            <a:r>
              <a:rPr lang="en" dirty="0"/>
              <a:t>b = Accumulator()</a:t>
            </a:r>
          </a:p>
          <a:p>
            <a:r>
              <a:rPr lang="en" dirty="0"/>
              <a:t>print(a == b)</a:t>
            </a:r>
          </a:p>
          <a:p>
            <a:endParaRPr lang="en" dirty="0"/>
          </a:p>
          <a:p>
            <a:r>
              <a:rPr lang="en" dirty="0" err="1"/>
              <a:t>a.increment</a:t>
            </a:r>
            <a:r>
              <a:rPr lang="en" dirty="0"/>
              <a:t>(1)</a:t>
            </a:r>
          </a:p>
          <a:p>
            <a:r>
              <a:rPr lang="en" dirty="0"/>
              <a:t>print(a == b)</a:t>
            </a:r>
            <a:endParaRPr lang="fr-FR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ECB340E0-F8A7-564D-BF97-908FB6072376}"/>
              </a:ext>
            </a:extLst>
          </p:cNvPr>
          <p:cNvSpPr>
            <a:spLocks noGrp="1"/>
          </p:cNvSpPr>
          <p:nvPr/>
        </p:nvSpPr>
        <p:spPr>
          <a:xfrm>
            <a:off x="2204905" y="5357335"/>
            <a:ext cx="9288782" cy="814866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True</a:t>
            </a:r>
            <a:endParaRPr lang="fr-FR" dirty="0"/>
          </a:p>
          <a:p>
            <a:r>
              <a:rPr lang="fr-FR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45444740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Special methods</a:t>
            </a:r>
            <a:endParaRPr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51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38" name="object 4">
            <a:extLst>
              <a:ext uri="{FF2B5EF4-FFF2-40B4-BE49-F238E27FC236}">
                <a16:creationId xmlns:a16="http://schemas.microsoft.com/office/drawing/2014/main" id="{21E27E9C-B6D0-E845-8B2C-728C022A81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93418" y="1447800"/>
            <a:ext cx="10805163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Provide relevant </a:t>
            </a:r>
            <a:r>
              <a:rPr lang="en" sz="2400" dirty="0" err="1">
                <a:latin typeface="Arial" panose="020B0604020202020204" pitchFamily="34" charset="0"/>
                <a:cs typeface="Arial" panose="020B0604020202020204" pitchFamily="34" charset="0"/>
              </a:rPr>
              <a:t>stringification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 with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en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en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repr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20A6AC-AD1A-F24F-BA17-C8CF23AEF0A7}"/>
              </a:ext>
            </a:extLst>
          </p:cNvPr>
          <p:cNvSpPr>
            <a:spLocks noGrp="1"/>
          </p:cNvSpPr>
          <p:nvPr/>
        </p:nvSpPr>
        <p:spPr>
          <a:xfrm>
            <a:off x="2209800" y="1981200"/>
            <a:ext cx="9288781" cy="3289876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/>
              <a:t>class Accumulator:</a:t>
            </a:r>
          </a:p>
          <a:p>
            <a:r>
              <a:rPr lang="en" dirty="0"/>
              <a:t>...</a:t>
            </a:r>
          </a:p>
          <a:p>
            <a:r>
              <a:rPr lang="en" dirty="0"/>
              <a:t>    def __</a:t>
            </a:r>
            <a:r>
              <a:rPr lang="en" dirty="0" err="1"/>
              <a:t>repr</a:t>
            </a:r>
            <a:r>
              <a:rPr lang="en" dirty="0"/>
              <a:t>__(self):</a:t>
            </a:r>
          </a:p>
          <a:p>
            <a:r>
              <a:rPr lang="en" dirty="0"/>
              <a:t>        return </a:t>
            </a:r>
            <a:r>
              <a:rPr lang="en" dirty="0" err="1"/>
              <a:t>f'Accumulator</a:t>
            </a:r>
            <a:r>
              <a:rPr lang="en" dirty="0"/>
              <a:t>({</a:t>
            </a:r>
            <a:r>
              <a:rPr lang="en" dirty="0" err="1"/>
              <a:t>self.acc</a:t>
            </a:r>
            <a:r>
              <a:rPr lang="en" dirty="0"/>
              <a:t>})'</a:t>
            </a:r>
          </a:p>
          <a:p>
            <a:r>
              <a:rPr lang="en" dirty="0"/>
              <a:t>    def __</a:t>
            </a:r>
            <a:r>
              <a:rPr lang="en" dirty="0" err="1"/>
              <a:t>str</a:t>
            </a:r>
            <a:r>
              <a:rPr lang="en" dirty="0"/>
              <a:t>__(self):</a:t>
            </a:r>
          </a:p>
          <a:p>
            <a:r>
              <a:rPr lang="en" dirty="0"/>
              <a:t>        return </a:t>
            </a:r>
            <a:r>
              <a:rPr lang="en" dirty="0" err="1"/>
              <a:t>str</a:t>
            </a:r>
            <a:r>
              <a:rPr lang="en" dirty="0"/>
              <a:t>(</a:t>
            </a:r>
            <a:r>
              <a:rPr lang="en" dirty="0" err="1"/>
              <a:t>self.acc</a:t>
            </a:r>
            <a:r>
              <a:rPr lang="en" dirty="0"/>
              <a:t>)</a:t>
            </a:r>
          </a:p>
          <a:p>
            <a:endParaRPr lang="en" dirty="0"/>
          </a:p>
          <a:p>
            <a:r>
              <a:rPr lang="fr-FR" dirty="0"/>
              <a:t>a = </a:t>
            </a:r>
            <a:r>
              <a:rPr lang="fr-FR" dirty="0" err="1"/>
              <a:t>Accumulator</a:t>
            </a:r>
            <a:r>
              <a:rPr lang="fr-FR" dirty="0"/>
              <a:t>()</a:t>
            </a:r>
          </a:p>
          <a:p>
            <a:r>
              <a:rPr lang="fr-FR" dirty="0" err="1"/>
              <a:t>a.add</a:t>
            </a:r>
            <a:r>
              <a:rPr lang="fr-FR" dirty="0"/>
              <a:t>(1138)</a:t>
            </a:r>
          </a:p>
          <a:p>
            <a:r>
              <a:rPr lang="fr-FR" dirty="0" err="1"/>
              <a:t>print</a:t>
            </a:r>
            <a:r>
              <a:rPr lang="fr-FR" dirty="0"/>
              <a:t>(a)</a:t>
            </a:r>
          </a:p>
          <a:p>
            <a:r>
              <a:rPr lang="fr-FR" dirty="0"/>
              <a:t>a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ECB340E0-F8A7-564D-BF97-908FB6072376}"/>
              </a:ext>
            </a:extLst>
          </p:cNvPr>
          <p:cNvSpPr>
            <a:spLocks noGrp="1"/>
          </p:cNvSpPr>
          <p:nvPr/>
        </p:nvSpPr>
        <p:spPr>
          <a:xfrm>
            <a:off x="2204905" y="5357335"/>
            <a:ext cx="9288782" cy="814866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1138</a:t>
            </a:r>
          </a:p>
          <a:p>
            <a:r>
              <a:rPr lang="fr-FR" dirty="0" err="1"/>
              <a:t>Accumulator</a:t>
            </a:r>
            <a:r>
              <a:rPr lang="fr-FR" dirty="0"/>
              <a:t>(1138)</a:t>
            </a:r>
          </a:p>
        </p:txBody>
      </p:sp>
    </p:spTree>
    <p:extLst>
      <p:ext uri="{BB962C8B-B14F-4D97-AF65-F5344CB8AC3E}">
        <p14:creationId xmlns:p14="http://schemas.microsoft.com/office/powerpoint/2010/main" val="411182697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>
                <a:latin typeface="Arial" panose="020B0604020202020204" pitchFamily="34" charset="0"/>
                <a:cs typeface="Arial" panose="020B0604020202020204" pitchFamily="34" charset="0"/>
              </a:rPr>
              <a:t>Special methods</a:t>
            </a:r>
            <a:endParaRPr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52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38" name="object 4">
            <a:extLst>
              <a:ext uri="{FF2B5EF4-FFF2-40B4-BE49-F238E27FC236}">
                <a16:creationId xmlns:a16="http://schemas.microsoft.com/office/drawing/2014/main" id="{21E27E9C-B6D0-E845-8B2C-728C022A81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93418" y="1447800"/>
            <a:ext cx="10805163" cy="46782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Any other operator can be redefined:</a:t>
            </a:r>
          </a:p>
          <a:p>
            <a:pPr marL="2501900" marR="5080" lvl="1" indent="-390525"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en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lt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en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gt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!=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__ne__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</a:p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Indexing with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 can be defined in your classes: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en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getitem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en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setitem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</a:p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Type conversion with: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en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en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__bytes__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</a:p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Even iteration with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 can work in your classes with: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en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iter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" sz="2400" dirty="0">
                <a:latin typeface="Consolas" panose="020B0609020204030204" pitchFamily="49" charset="0"/>
                <a:cs typeface="Consolas" panose="020B0609020204030204" pitchFamily="49" charset="0"/>
              </a:rPr>
              <a:t>__next__</a:t>
            </a:r>
          </a:p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⚠️ This power should not be abused. Only use this when you are sure it is useful, and the usage is unambiguous to anyone else.</a:t>
            </a:r>
            <a:b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Remember: </a:t>
            </a:r>
            <a:r>
              <a:rPr lang="en" sz="2400" i="1" dirty="0">
                <a:latin typeface="Arial" panose="020B0604020202020204" pitchFamily="34" charset="0"/>
                <a:cs typeface="Arial" panose="020B0604020202020204" pitchFamily="34" charset="0"/>
              </a:rPr>
              <a:t>Clear is better than clever.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To learn more, read the </a:t>
            </a:r>
            <a:r>
              <a:rPr lang="en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documentation</a:t>
            </a:r>
            <a:r>
              <a:rPr lang="en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5387570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44AA2-C6D5-214D-8082-31A222A1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</p:spPr>
        <p:txBody>
          <a:bodyPr/>
          <a:lstStyle/>
          <a:p>
            <a:r>
              <a:rPr lang="fr-FR" dirty="0" err="1"/>
              <a:t>Let’s</a:t>
            </a:r>
            <a:r>
              <a:rPr lang="fr-FR" dirty="0"/>
              <a:t> </a:t>
            </a:r>
            <a:r>
              <a:rPr lang="fr-FR" dirty="0" err="1"/>
              <a:t>write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code!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D0652D-0133-8B44-8140-BD3017305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09800" y="1287703"/>
            <a:ext cx="9288781" cy="4503497"/>
          </a:xfrm>
        </p:spPr>
        <p:txBody>
          <a:bodyPr lIns="144000" tIns="144000" rIns="144000" bIns="144000">
            <a:noAutofit/>
          </a:bodyPr>
          <a:lstStyle/>
          <a:p>
            <a:r>
              <a:rPr lang="fr-FR" dirty="0"/>
              <a:t>class </a:t>
            </a:r>
            <a:r>
              <a:rPr lang="fr-FR" dirty="0" err="1"/>
              <a:t>Accumulator</a:t>
            </a:r>
            <a:r>
              <a:rPr lang="fr-FR" dirty="0"/>
              <a:t>:</a:t>
            </a:r>
          </a:p>
          <a:p>
            <a:r>
              <a:rPr lang="fr-FR" dirty="0"/>
              <a:t>    """</a:t>
            </a:r>
            <a:r>
              <a:rPr lang="fr-FR" dirty="0" err="1"/>
              <a:t>Accumulates</a:t>
            </a:r>
            <a:r>
              <a:rPr lang="fr-FR" dirty="0"/>
              <a:t> count by </a:t>
            </a:r>
            <a:r>
              <a:rPr lang="fr-FR" dirty="0" err="1"/>
              <a:t>adding</a:t>
            </a:r>
            <a:r>
              <a:rPr lang="fr-FR" dirty="0"/>
              <a:t> values. </a:t>
            </a:r>
            <a:r>
              <a:rPr lang="fr-FR" dirty="0" err="1"/>
              <a:t>Initialized</a:t>
            </a:r>
            <a:r>
              <a:rPr lang="fr-FR" dirty="0"/>
              <a:t> at 0"""</a:t>
            </a:r>
          </a:p>
          <a:p>
            <a:r>
              <a:rPr lang="fr-FR" dirty="0"/>
              <a:t>    </a:t>
            </a:r>
            <a:r>
              <a:rPr lang="fr-FR" dirty="0" err="1"/>
              <a:t>def</a:t>
            </a:r>
            <a:r>
              <a:rPr lang="fr-FR" dirty="0"/>
              <a:t> __</a:t>
            </a:r>
            <a:r>
              <a:rPr lang="fr-FR" dirty="0" err="1"/>
              <a:t>init</a:t>
            </a:r>
            <a:r>
              <a:rPr lang="fr-FR" dirty="0"/>
              <a:t>__(self):</a:t>
            </a:r>
          </a:p>
          <a:p>
            <a:r>
              <a:rPr lang="fr-FR" dirty="0"/>
              <a:t>        </a:t>
            </a:r>
            <a:r>
              <a:rPr lang="fr-FR" dirty="0" err="1"/>
              <a:t>self.acc</a:t>
            </a:r>
            <a:r>
              <a:rPr lang="fr-FR" dirty="0"/>
              <a:t> = 0</a:t>
            </a:r>
          </a:p>
          <a:p>
            <a:endParaRPr lang="fr-FR" dirty="0"/>
          </a:p>
          <a:p>
            <a:r>
              <a:rPr lang="fr-FR" dirty="0"/>
              <a:t>    </a:t>
            </a:r>
            <a:r>
              <a:rPr lang="fr-FR" dirty="0" err="1"/>
              <a:t>def</a:t>
            </a:r>
            <a:r>
              <a:rPr lang="fr-FR" dirty="0"/>
              <a:t> </a:t>
            </a:r>
            <a:r>
              <a:rPr lang="fr-FR" dirty="0" err="1"/>
              <a:t>add</a:t>
            </a:r>
            <a:r>
              <a:rPr lang="fr-FR" dirty="0"/>
              <a:t>(self, </a:t>
            </a:r>
            <a:r>
              <a:rPr lang="fr-FR" dirty="0" err="1"/>
              <a:t>increment</a:t>
            </a:r>
            <a:r>
              <a:rPr lang="fr-FR" dirty="0"/>
              <a:t>: </a:t>
            </a:r>
            <a:r>
              <a:rPr lang="fr-FR" dirty="0" err="1"/>
              <a:t>int</a:t>
            </a:r>
            <a:r>
              <a:rPr lang="fr-FR" dirty="0"/>
              <a:t>):</a:t>
            </a:r>
          </a:p>
          <a:p>
            <a:r>
              <a:rPr lang="fr-FR" dirty="0"/>
              <a:t>        """</a:t>
            </a:r>
            <a:r>
              <a:rPr lang="fr-FR" dirty="0" err="1"/>
              <a:t>Increase</a:t>
            </a:r>
            <a:r>
              <a:rPr lang="fr-FR" dirty="0"/>
              <a:t> the count by </a:t>
            </a:r>
            <a:r>
              <a:rPr lang="fr-FR" dirty="0" err="1"/>
              <a:t>increment</a:t>
            </a:r>
            <a:r>
              <a:rPr lang="fr-FR" dirty="0"/>
              <a:t>"""</a:t>
            </a:r>
          </a:p>
          <a:p>
            <a:r>
              <a:rPr lang="fr-FR" dirty="0"/>
              <a:t>        </a:t>
            </a:r>
            <a:r>
              <a:rPr lang="fr-FR" dirty="0" err="1"/>
              <a:t>self.acc</a:t>
            </a:r>
            <a:r>
              <a:rPr lang="fr-FR" dirty="0"/>
              <a:t> += </a:t>
            </a:r>
            <a:r>
              <a:rPr lang="fr-FR" dirty="0" err="1"/>
              <a:t>increment</a:t>
            </a:r>
            <a:endParaRPr lang="fr-FR" dirty="0"/>
          </a:p>
          <a:p>
            <a:endParaRPr lang="fr-FR" dirty="0"/>
          </a:p>
          <a:p>
            <a:r>
              <a:rPr lang="fr-FR" dirty="0"/>
              <a:t>    </a:t>
            </a:r>
            <a:r>
              <a:rPr lang="fr-FR" dirty="0" err="1"/>
              <a:t>def</a:t>
            </a:r>
            <a:r>
              <a:rPr lang="fr-FR" dirty="0"/>
              <a:t> __</a:t>
            </a:r>
            <a:r>
              <a:rPr lang="fr-FR" dirty="0" err="1"/>
              <a:t>eq</a:t>
            </a:r>
            <a:r>
              <a:rPr lang="fr-FR" dirty="0"/>
              <a:t>__(self, </a:t>
            </a:r>
            <a:r>
              <a:rPr lang="fr-FR" dirty="0" err="1"/>
              <a:t>other</a:t>
            </a:r>
            <a:r>
              <a:rPr lang="fr-FR" dirty="0"/>
              <a:t>):</a:t>
            </a:r>
          </a:p>
          <a:p>
            <a:r>
              <a:rPr lang="fr-FR" dirty="0"/>
              <a:t>        return </a:t>
            </a:r>
            <a:r>
              <a:rPr lang="fr-FR" dirty="0" err="1"/>
              <a:t>self.acc</a:t>
            </a:r>
            <a:r>
              <a:rPr lang="fr-FR" dirty="0"/>
              <a:t> == </a:t>
            </a:r>
            <a:r>
              <a:rPr lang="fr-FR" dirty="0" err="1"/>
              <a:t>other.acc</a:t>
            </a:r>
            <a:endParaRPr lang="fr-FR" dirty="0"/>
          </a:p>
          <a:p>
            <a:r>
              <a:rPr lang="fr-FR" dirty="0"/>
              <a:t>    </a:t>
            </a:r>
            <a:r>
              <a:rPr lang="fr-FR" dirty="0" err="1"/>
              <a:t>def</a:t>
            </a:r>
            <a:r>
              <a:rPr lang="fr-FR" dirty="0"/>
              <a:t> __</a:t>
            </a:r>
            <a:r>
              <a:rPr lang="fr-FR" dirty="0" err="1"/>
              <a:t>repr</a:t>
            </a:r>
            <a:r>
              <a:rPr lang="fr-FR" dirty="0"/>
              <a:t>__(self):</a:t>
            </a:r>
          </a:p>
          <a:p>
            <a:r>
              <a:rPr lang="fr-FR" dirty="0"/>
              <a:t>        return </a:t>
            </a:r>
            <a:r>
              <a:rPr lang="fr-FR" dirty="0" err="1"/>
              <a:t>f'Accumulator</a:t>
            </a:r>
            <a:r>
              <a:rPr lang="fr-FR" dirty="0"/>
              <a:t>({</a:t>
            </a:r>
            <a:r>
              <a:rPr lang="fr-FR" dirty="0" err="1"/>
              <a:t>self.acc</a:t>
            </a:r>
            <a:r>
              <a:rPr lang="fr-FR" dirty="0"/>
              <a:t>})'</a:t>
            </a:r>
          </a:p>
          <a:p>
            <a:r>
              <a:rPr lang="fr-FR" dirty="0"/>
              <a:t>    </a:t>
            </a:r>
            <a:r>
              <a:rPr lang="fr-FR" dirty="0" err="1"/>
              <a:t>def</a:t>
            </a:r>
            <a:r>
              <a:rPr lang="fr-FR" dirty="0"/>
              <a:t> __</a:t>
            </a:r>
            <a:r>
              <a:rPr lang="fr-FR" dirty="0" err="1"/>
              <a:t>str</a:t>
            </a:r>
            <a:r>
              <a:rPr lang="fr-FR" dirty="0"/>
              <a:t>__(self):</a:t>
            </a:r>
          </a:p>
          <a:p>
            <a:r>
              <a:rPr lang="fr-FR" dirty="0"/>
              <a:t>        return </a:t>
            </a:r>
            <a:r>
              <a:rPr lang="fr-FR" dirty="0" err="1"/>
              <a:t>str</a:t>
            </a:r>
            <a:r>
              <a:rPr lang="fr-FR" dirty="0"/>
              <a:t>(</a:t>
            </a:r>
            <a:r>
              <a:rPr lang="fr-FR" dirty="0" err="1"/>
              <a:t>self.acc</a:t>
            </a:r>
            <a:r>
              <a:rPr lang="fr-FR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42E24-55A1-724D-B80C-06931AD698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53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DEB28A02-FA74-4340-9686-370D222D50B2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7419157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930907" y="1059178"/>
            <a:ext cx="10261091" cy="57988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20" dirty="0"/>
              <a:t>Chapter</a:t>
            </a:r>
            <a:r>
              <a:rPr spc="-25" dirty="0"/>
              <a:t> </a:t>
            </a:r>
            <a:r>
              <a:rPr spc="-20" dirty="0"/>
              <a:t>Summary</a:t>
            </a: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9277B201-E278-DE48-98B0-34E967E6F14B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7F01E1A1-906C-404E-A7E8-E546A43FC20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54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F7EF3D8B-8ED2-0A4E-8795-5E4CBCF8DA00}"/>
              </a:ext>
            </a:extLst>
          </p:cNvPr>
          <p:cNvSpPr txBox="1"/>
          <p:nvPr/>
        </p:nvSpPr>
        <p:spPr>
          <a:xfrm>
            <a:off x="4021460" y="1828800"/>
            <a:ext cx="6341745" cy="2492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this chapter, we learned:</a:t>
            </a:r>
          </a:p>
          <a:p>
            <a:pPr marL="12700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indent="-285750">
              <a:buFont typeface="Zapf Dingbats"/>
              <a:buChar char="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object-oriented concept of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inheritance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 how to implement it in Python</a:t>
            </a:r>
          </a:p>
          <a:p>
            <a:pPr marL="298450" indent="-285750">
              <a:buFont typeface="Zapf Dingbats"/>
              <a:buChar char="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to document code effectively with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docstrings</a:t>
            </a:r>
          </a:p>
          <a:p>
            <a:pPr marL="298450" indent="-285750">
              <a:buFont typeface="Zapf Dingbats"/>
              <a:buChar char="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to use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type annotations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to document functions and facilitate code readability</a:t>
            </a:r>
          </a:p>
          <a:p>
            <a:pPr marL="298450" indent="-285750">
              <a:buFont typeface="Zapf Dingbats"/>
              <a:buChar char="➠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special methods used to make our classes play better with Python</a:t>
            </a:r>
          </a:p>
        </p:txBody>
      </p:sp>
    </p:spTree>
    <p:extLst>
      <p:ext uri="{BB962C8B-B14F-4D97-AF65-F5344CB8AC3E}">
        <p14:creationId xmlns:p14="http://schemas.microsoft.com/office/powerpoint/2010/main" val="419243885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20" dirty="0"/>
              <a:t>Workout Time!</a:t>
            </a:r>
            <a:endParaRPr spc="-20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9277B201-E278-DE48-98B0-34E967E6F14B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6D2AD27-3938-994B-BBAE-B2D80832B3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24201" y="967280"/>
            <a:ext cx="8092438" cy="4571999"/>
          </a:xfrm>
          <a:prstGeom prst="rect">
            <a:avLst/>
          </a:prstGeom>
        </p:spPr>
      </p:pic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0F734D2F-355F-4D76-83D1-251E97C1133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55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378236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171426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42418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967864" cy="6858000"/>
          </a:xfrm>
          <a:custGeom>
            <a:avLst/>
            <a:gdLst/>
            <a:ahLst/>
            <a:cxnLst/>
            <a:rect l="l" t="t" r="r" b="b"/>
            <a:pathLst>
              <a:path w="1967864" h="6858000">
                <a:moveTo>
                  <a:pt x="0" y="6857999"/>
                </a:moveTo>
                <a:lnTo>
                  <a:pt x="1967483" y="6857999"/>
                </a:lnTo>
                <a:lnTo>
                  <a:pt x="1967483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0" y="1522"/>
            <a:ext cx="12192000" cy="68554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3195" marR="10386695">
              <a:lnSpc>
                <a:spcPct val="100000"/>
              </a:lnSpc>
            </a:pP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Cloud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Technology A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sociate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R="300990" algn="r">
              <a:lnSpc>
                <a:spcPct val="100000"/>
              </a:lnSpc>
              <a:spcBef>
                <a:spcPts val="1075"/>
              </a:spcBef>
            </a:pPr>
            <a:r>
              <a:rPr sz="800" spc="-5" dirty="0">
                <a:solidFill>
                  <a:srgbClr val="A4A4A4"/>
                </a:solidFill>
                <a:latin typeface="Arial"/>
                <a:cs typeface="Arial"/>
              </a:rPr>
              <a:t>Cop</a:t>
            </a:r>
            <a:r>
              <a:rPr sz="800" spc="-10" dirty="0">
                <a:solidFill>
                  <a:srgbClr val="A4A4A4"/>
                </a:solidFill>
                <a:latin typeface="Arial"/>
                <a:cs typeface="Arial"/>
              </a:rPr>
              <a:t>y</a:t>
            </a:r>
            <a:r>
              <a:rPr sz="800" spc="-5" dirty="0">
                <a:solidFill>
                  <a:srgbClr val="A4A4A4"/>
                </a:solidFill>
                <a:latin typeface="Arial"/>
                <a:cs typeface="Arial"/>
              </a:rPr>
              <a:t>r</a:t>
            </a:r>
            <a:r>
              <a:rPr sz="800" dirty="0">
                <a:solidFill>
                  <a:srgbClr val="A4A4A4"/>
                </a:solidFill>
                <a:latin typeface="Arial"/>
                <a:cs typeface="Arial"/>
              </a:rPr>
              <a:t>ig</a:t>
            </a:r>
            <a:r>
              <a:rPr sz="800" spc="-5" dirty="0">
                <a:solidFill>
                  <a:srgbClr val="A4A4A4"/>
                </a:solidFill>
                <a:latin typeface="Arial"/>
                <a:cs typeface="Arial"/>
              </a:rPr>
              <a:t>h</a:t>
            </a:r>
            <a:r>
              <a:rPr sz="800" dirty="0">
                <a:solidFill>
                  <a:srgbClr val="A4A4A4"/>
                </a:solidFill>
                <a:latin typeface="Arial"/>
                <a:cs typeface="Arial"/>
              </a:rPr>
              <a:t>t</a:t>
            </a:r>
            <a:r>
              <a:rPr sz="800" spc="20" dirty="0">
                <a:solidFill>
                  <a:srgbClr val="A4A4A4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A4A4A4"/>
                </a:solidFill>
                <a:latin typeface="Arial"/>
                <a:cs typeface="Arial"/>
              </a:rPr>
              <a:t>© </a:t>
            </a:r>
            <a:r>
              <a:rPr sz="800" spc="-5" dirty="0">
                <a:solidFill>
                  <a:srgbClr val="A4A4A4"/>
                </a:solidFill>
                <a:latin typeface="Arial"/>
                <a:cs typeface="Arial"/>
              </a:rPr>
              <a:t>201</a:t>
            </a:r>
            <a:r>
              <a:rPr sz="800" dirty="0">
                <a:solidFill>
                  <a:srgbClr val="A4A4A4"/>
                </a:solidFill>
                <a:latin typeface="Arial"/>
                <a:cs typeface="Arial"/>
              </a:rPr>
              <a:t>8</a:t>
            </a:r>
            <a:r>
              <a:rPr sz="800" spc="25" dirty="0">
                <a:solidFill>
                  <a:srgbClr val="A4A4A4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A4A4A4"/>
                </a:solidFill>
                <a:latin typeface="Arial"/>
                <a:cs typeface="Arial"/>
              </a:rPr>
              <a:t>|  </a:t>
            </a:r>
            <a:r>
              <a:rPr sz="800" spc="95" dirty="0">
                <a:solidFill>
                  <a:srgbClr val="A4A4A4"/>
                </a:solidFill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9</a:t>
            </a:r>
            <a:endParaRPr sz="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1522"/>
            <a:ext cx="12192000" cy="68549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112641" y="4099991"/>
            <a:ext cx="2138680" cy="977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0" b="1" spc="-70" dirty="0">
                <a:solidFill>
                  <a:srgbClr val="2953A4"/>
                </a:solidFill>
                <a:latin typeface="Arial"/>
                <a:cs typeface="Arial"/>
              </a:rPr>
              <a:t>Q</a:t>
            </a:r>
            <a:r>
              <a:rPr sz="7500" b="1" spc="-55" dirty="0">
                <a:solidFill>
                  <a:srgbClr val="756F6F"/>
                </a:solidFill>
                <a:latin typeface="Arial"/>
                <a:cs typeface="Arial"/>
              </a:rPr>
              <a:t>&amp;</a:t>
            </a:r>
            <a:r>
              <a:rPr sz="7500" b="1" spc="-55" dirty="0">
                <a:solidFill>
                  <a:srgbClr val="2953A4"/>
                </a:solidFill>
                <a:latin typeface="Arial"/>
                <a:cs typeface="Arial"/>
              </a:rPr>
              <a:t>A</a:t>
            </a:r>
            <a:endParaRPr sz="7500">
              <a:latin typeface="Arial"/>
              <a:cs typeface="Arial"/>
            </a:endParaRPr>
          </a:p>
        </p:txBody>
      </p:sp>
      <p:sp>
        <p:nvSpPr>
          <p:cNvPr id="7" name="Sous-titre 2"/>
          <p:cNvSpPr txBox="1">
            <a:spLocks/>
          </p:cNvSpPr>
          <p:nvPr/>
        </p:nvSpPr>
        <p:spPr>
          <a:xfrm>
            <a:off x="2057400" y="6485255"/>
            <a:ext cx="6105525" cy="29654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fr-FR"/>
            </a:defPPr>
            <a:lvl1pPr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fr-FR" sz="900" dirty="0"/>
              <a:t>37/39 Avenue Ledru Rollin – CS 11237 – 75750 PARIS CEDEX 12  - </a:t>
            </a:r>
            <a:r>
              <a:rPr lang="fr-FR" sz="900" dirty="0">
                <a:hlinkClick r:id="rId4"/>
              </a:rPr>
              <a:t>info@valnaos.com</a:t>
            </a:r>
            <a:r>
              <a:rPr lang="fr-FR" sz="900" dirty="0"/>
              <a:t> – </a:t>
            </a:r>
            <a:r>
              <a:rPr lang="fr-FR" sz="900" dirty="0">
                <a:hlinkClick r:id="rId5"/>
              </a:rPr>
              <a:t>www.valnaos.com</a:t>
            </a:r>
            <a:r>
              <a:rPr lang="fr-FR" sz="900" dirty="0"/>
              <a:t>  Tél : 01 86 95 20 48</a:t>
            </a:r>
          </a:p>
        </p:txBody>
      </p:sp>
      <p:sp>
        <p:nvSpPr>
          <p:cNvPr id="9" name="Holder 6">
            <a:extLst>
              <a:ext uri="{FF2B5EF4-FFF2-40B4-BE49-F238E27FC236}">
                <a16:creationId xmlns:a16="http://schemas.microsoft.com/office/drawing/2014/main" id="{53E18241-106B-49F6-8F7F-A078B04FC8C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56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34295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09800" y="378886"/>
            <a:ext cx="9199246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20" dirty="0"/>
              <a:t>Workshop</a:t>
            </a:r>
            <a:endParaRPr spc="-20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9277B201-E278-DE48-98B0-34E967E6F14B}"/>
              </a:ext>
            </a:extLst>
          </p:cNvPr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942BF141-D6DA-46B3-A9DD-8B633001DB6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57</a:t>
            </a:fld>
            <a:endParaRPr dirty="0">
              <a:solidFill>
                <a:srgbClr val="00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1A86563-BF7D-AE42-8FFB-82AE8B4D47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1066800"/>
            <a:ext cx="6442476" cy="4309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66058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6400800" y="1676400"/>
            <a:ext cx="5410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b="1" dirty="0" err="1"/>
              <a:t>Thank</a:t>
            </a:r>
            <a:r>
              <a:rPr lang="fr-FR" sz="5400" b="1" dirty="0"/>
              <a:t> </a:t>
            </a:r>
            <a:r>
              <a:rPr lang="fr-FR" sz="5400" b="1" dirty="0" err="1"/>
              <a:t>you</a:t>
            </a:r>
            <a:r>
              <a:rPr lang="fr-FR" sz="5400" b="1" dirty="0"/>
              <a:t> for </a:t>
            </a:r>
            <a:r>
              <a:rPr lang="fr-FR" sz="5400" b="1" dirty="0" err="1"/>
              <a:t>your</a:t>
            </a:r>
            <a:r>
              <a:rPr lang="fr-FR" sz="5400" b="1" dirty="0"/>
              <a:t> attention! 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FAA9049-5DD4-4951-9673-46D406FF8D5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58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610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Session Syllabus</a:t>
            </a:r>
            <a:endParaRPr spc="-15" dirty="0"/>
          </a:p>
        </p:txBody>
      </p:sp>
      <p:sp>
        <p:nvSpPr>
          <p:cNvPr id="6" name="Holder 6">
            <a:extLst>
              <a:ext uri="{FF2B5EF4-FFF2-40B4-BE49-F238E27FC236}">
                <a16:creationId xmlns:a16="http://schemas.microsoft.com/office/drawing/2014/main" id="{36EEA881-18E9-4FE9-9D07-6E9F711CBCA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6</a:t>
            </a:fld>
            <a:endParaRPr dirty="0">
              <a:solidFill>
                <a:srgbClr val="000000"/>
              </a:solidFill>
            </a:endParaRPr>
          </a:p>
        </p:txBody>
      </p:sp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DC1B6FBE-04B3-954B-BF33-369D572739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844182"/>
              </p:ext>
            </p:extLst>
          </p:nvPr>
        </p:nvGraphicFramePr>
        <p:xfrm>
          <a:off x="2400176" y="1212972"/>
          <a:ext cx="8654021" cy="40663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9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023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68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38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19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39139">
                <a:tc>
                  <a:txBody>
                    <a:bodyPr/>
                    <a:lstStyle/>
                    <a:p>
                      <a:pPr marL="170815">
                        <a:lnSpc>
                          <a:spcPct val="100000"/>
                        </a:lnSpc>
                      </a:pPr>
                      <a:r>
                        <a:rPr lang="en-US" sz="140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Chapter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6A3CB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ub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ject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16A3CB"/>
                    </a:solidFill>
                  </a:tcPr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Start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16A3CB"/>
                    </a:solidFill>
                  </a:tcPr>
                </a:tc>
                <a:tc>
                  <a:txBody>
                    <a:bodyPr/>
                    <a:lstStyle/>
                    <a:p>
                      <a:pPr marL="203835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16A3CB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To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tal</a:t>
                      </a:r>
                      <a:r>
                        <a:rPr sz="1400" b="1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ime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130810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(in</a:t>
                      </a:r>
                      <a:r>
                        <a:rPr sz="14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hou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rs)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16A3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407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0</a:t>
                      </a:r>
                      <a:r>
                        <a:rPr lang="en-US" sz="1400" spc="-5" dirty="0">
                          <a:latin typeface="Arial"/>
                          <a:cs typeface="Arial"/>
                        </a:rPr>
                        <a:t>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1400" spc="-10" dirty="0">
                          <a:latin typeface="Arial"/>
                          <a:cs typeface="Arial"/>
                        </a:rPr>
                        <a:t>Previously on Python 3 Beginner…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14:00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47955">
                        <a:lnSpc>
                          <a:spcPct val="100000"/>
                        </a:lnSpc>
                      </a:pPr>
                      <a:r>
                        <a:rPr lang="fr-FR" sz="1400" dirty="0">
                          <a:latin typeface="Arial"/>
                          <a:cs typeface="Arial"/>
                        </a:rPr>
                        <a:t>14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:</a:t>
                      </a:r>
                      <a:r>
                        <a:rPr lang="fr-FR" sz="1400" dirty="0">
                          <a:latin typeface="Arial"/>
                          <a:cs typeface="Arial"/>
                        </a:rPr>
                        <a:t>15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r>
                        <a:rPr lang="fr-FR" sz="140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:</a:t>
                      </a:r>
                      <a:r>
                        <a:rPr lang="fr-FR" sz="1400" dirty="0">
                          <a:latin typeface="Arial"/>
                          <a:cs typeface="Arial"/>
                        </a:rPr>
                        <a:t>15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407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0</a:t>
                      </a:r>
                      <a:r>
                        <a:rPr lang="en-US" sz="1400" spc="-5" dirty="0">
                          <a:latin typeface="Arial"/>
                          <a:cs typeface="Arial"/>
                        </a:rPr>
                        <a:t>1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Functions: Part I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</a:pPr>
                      <a:r>
                        <a:rPr lang="fr-FR" sz="1400" dirty="0">
                          <a:latin typeface="Arial"/>
                          <a:cs typeface="Arial"/>
                        </a:rPr>
                        <a:t>14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:</a:t>
                      </a:r>
                      <a:r>
                        <a:rPr lang="fr-FR" sz="1400" dirty="0">
                          <a:latin typeface="Arial"/>
                          <a:cs typeface="Arial"/>
                        </a:rPr>
                        <a:t>15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47955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15:00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</a:pPr>
                      <a:r>
                        <a:rPr lang="fr-FR" sz="1400" dirty="0">
                          <a:latin typeface="Arial"/>
                          <a:cs typeface="Arial"/>
                        </a:rPr>
                        <a:t>00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:</a:t>
                      </a:r>
                      <a:r>
                        <a:rPr lang="fr-FR" sz="1400" dirty="0">
                          <a:latin typeface="Arial"/>
                          <a:cs typeface="Arial"/>
                        </a:rPr>
                        <a:t>45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438">
                <a:tc>
                  <a:txBody>
                    <a:bodyPr/>
                    <a:lstStyle/>
                    <a:p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fr-FR" sz="1400" i="1" dirty="0">
                          <a:latin typeface="Arial"/>
                          <a:cs typeface="Arial"/>
                        </a:rPr>
                        <a:t>Coffee </a:t>
                      </a:r>
                      <a:r>
                        <a:rPr sz="1400" i="1" dirty="0">
                          <a:latin typeface="Arial"/>
                          <a:cs typeface="Arial"/>
                        </a:rPr>
                        <a:t>Break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ct val="100000"/>
                        </a:lnSpc>
                      </a:pPr>
                      <a:r>
                        <a:rPr lang="en-US" sz="1400" i="1" dirty="0">
                          <a:latin typeface="Arial"/>
                          <a:cs typeface="Arial"/>
                        </a:rPr>
                        <a:t>15</a:t>
                      </a:r>
                      <a:r>
                        <a:rPr sz="1400" i="1" dirty="0">
                          <a:latin typeface="Arial"/>
                          <a:cs typeface="Arial"/>
                        </a:rPr>
                        <a:t>:</a:t>
                      </a:r>
                      <a:r>
                        <a:rPr lang="en-US" sz="1400" i="1" dirty="0">
                          <a:latin typeface="Arial"/>
                          <a:cs typeface="Arial"/>
                        </a:rPr>
                        <a:t>00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ct val="100000"/>
                        </a:lnSpc>
                      </a:pPr>
                      <a:r>
                        <a:rPr lang="fr-FR" sz="1400" i="1" dirty="0">
                          <a:latin typeface="Arial"/>
                          <a:cs typeface="Arial"/>
                        </a:rPr>
                        <a:t>15</a:t>
                      </a:r>
                      <a:r>
                        <a:rPr sz="1400" i="1" dirty="0">
                          <a:latin typeface="Arial"/>
                          <a:cs typeface="Arial"/>
                        </a:rPr>
                        <a:t>:</a:t>
                      </a:r>
                      <a:r>
                        <a:rPr lang="fr-FR" sz="1400" i="1" dirty="0">
                          <a:latin typeface="Arial"/>
                          <a:cs typeface="Arial"/>
                        </a:rPr>
                        <a:t>10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</a:pPr>
                      <a:r>
                        <a:rPr sz="1400" i="1" dirty="0">
                          <a:latin typeface="Arial"/>
                          <a:cs typeface="Arial"/>
                        </a:rPr>
                        <a:t>00:</a:t>
                      </a:r>
                      <a:r>
                        <a:rPr lang="fr-FR" sz="1400" i="1" dirty="0">
                          <a:latin typeface="Arial"/>
                          <a:cs typeface="Arial"/>
                        </a:rPr>
                        <a:t>10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53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02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Functions: Part II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15:10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15:55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00:45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531">
                <a:tc>
                  <a:txBody>
                    <a:bodyPr/>
                    <a:lstStyle/>
                    <a:p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fr-FR" sz="1400" i="1" dirty="0">
                          <a:latin typeface="Arial"/>
                          <a:cs typeface="Arial"/>
                        </a:rPr>
                        <a:t>Coffee </a:t>
                      </a:r>
                      <a:r>
                        <a:rPr sz="1400" i="1" dirty="0">
                          <a:latin typeface="Arial"/>
                          <a:cs typeface="Arial"/>
                        </a:rPr>
                        <a:t>Break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ct val="100000"/>
                        </a:lnSpc>
                      </a:pPr>
                      <a:r>
                        <a:rPr lang="en-US" sz="1400" i="1" dirty="0">
                          <a:latin typeface="Arial"/>
                          <a:cs typeface="Arial"/>
                        </a:rPr>
                        <a:t>15</a:t>
                      </a:r>
                      <a:r>
                        <a:rPr sz="1400" i="1" dirty="0">
                          <a:latin typeface="Arial"/>
                          <a:cs typeface="Arial"/>
                        </a:rPr>
                        <a:t>:</a:t>
                      </a:r>
                      <a:r>
                        <a:rPr lang="en-US" sz="1400" b="0" i="1" dirty="0">
                          <a:latin typeface="Arial"/>
                          <a:cs typeface="Arial"/>
                        </a:rPr>
                        <a:t>55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ct val="100000"/>
                        </a:lnSpc>
                      </a:pPr>
                      <a:r>
                        <a:rPr lang="en-US" sz="1400" i="1" dirty="0">
                          <a:latin typeface="Arial"/>
                          <a:cs typeface="Arial"/>
                        </a:rPr>
                        <a:t>16:05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</a:pPr>
                      <a:r>
                        <a:rPr sz="1400" i="1" dirty="0">
                          <a:latin typeface="Arial"/>
                          <a:cs typeface="Arial"/>
                        </a:rPr>
                        <a:t>00:</a:t>
                      </a:r>
                      <a:r>
                        <a:rPr lang="fr-FR" sz="1400" i="1" dirty="0">
                          <a:latin typeface="Arial"/>
                          <a:cs typeface="Arial"/>
                        </a:rPr>
                        <a:t>10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964789"/>
                  </a:ext>
                </a:extLst>
              </a:tr>
              <a:tr h="35253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03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Generators and Error Handling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16:05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16:50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00:45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7544902"/>
                  </a:ext>
                </a:extLst>
              </a:tr>
              <a:tr h="352531">
                <a:tc>
                  <a:txBody>
                    <a:bodyPr/>
                    <a:lstStyle/>
                    <a:p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fr-FR" sz="1400" i="1" dirty="0">
                          <a:latin typeface="Arial"/>
                          <a:cs typeface="Arial"/>
                        </a:rPr>
                        <a:t>Coffee </a:t>
                      </a:r>
                      <a:r>
                        <a:rPr sz="1400" i="1" dirty="0">
                          <a:latin typeface="Arial"/>
                          <a:cs typeface="Arial"/>
                        </a:rPr>
                        <a:t>Break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ct val="100000"/>
                        </a:lnSpc>
                      </a:pPr>
                      <a:r>
                        <a:rPr lang="en-US" sz="1400" i="1" dirty="0">
                          <a:latin typeface="Arial"/>
                          <a:cs typeface="Arial"/>
                        </a:rPr>
                        <a:t>16:50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ct val="100000"/>
                        </a:lnSpc>
                      </a:pPr>
                      <a:r>
                        <a:rPr lang="en-US" sz="1400" i="1" dirty="0">
                          <a:latin typeface="Arial"/>
                          <a:cs typeface="Arial"/>
                        </a:rPr>
                        <a:t>17:00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</a:pPr>
                      <a:r>
                        <a:rPr sz="1400" i="1" dirty="0">
                          <a:latin typeface="Arial"/>
                          <a:cs typeface="Arial"/>
                        </a:rPr>
                        <a:t>00:</a:t>
                      </a:r>
                      <a:r>
                        <a:rPr lang="fr-FR" sz="1400" i="1" dirty="0">
                          <a:latin typeface="Arial"/>
                          <a:cs typeface="Arial"/>
                        </a:rPr>
                        <a:t>10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5983598"/>
                  </a:ext>
                </a:extLst>
              </a:tr>
              <a:tr h="383417">
                <a:tc>
                  <a:txBody>
                    <a:bodyPr/>
                    <a:lstStyle/>
                    <a:p>
                      <a:pPr algn="ctr"/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Workshop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17:00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18:00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313055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01:00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5782711"/>
                  </a:ext>
                </a:extLst>
              </a:tr>
              <a:tr h="383417">
                <a:tc>
                  <a:txBody>
                    <a:bodyPr/>
                    <a:lstStyle/>
                    <a:p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400" b="1" spc="-1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tal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tc>
                  <a:txBody>
                    <a:bodyPr/>
                    <a:lstStyle/>
                    <a:p>
                      <a:pPr marL="313055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0</a:t>
                      </a:r>
                      <a:r>
                        <a:rPr lang="fr-FR" sz="1400" b="1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1400" b="1" spc="-15" dirty="0">
                          <a:latin typeface="Arial"/>
                          <a:cs typeface="Arial"/>
                        </a:rPr>
                        <a:t>: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00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3086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22"/>
            <a:ext cx="12192000" cy="68549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125200" y="5334000"/>
            <a:ext cx="842272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relea</a:t>
            </a:r>
            <a:r>
              <a:rPr sz="900" spc="5" dirty="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sz="9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fr-FR" sz="900" spc="-20" dirty="0">
                <a:solidFill>
                  <a:srgbClr val="595959"/>
                </a:solidFill>
                <a:latin typeface="Arial"/>
                <a:cs typeface="Arial"/>
              </a:rPr>
              <a:t> 1</a:t>
            </a:r>
            <a:r>
              <a:rPr sz="900" dirty="0">
                <a:solidFill>
                  <a:srgbClr val="595959"/>
                </a:solidFill>
                <a:latin typeface="Arial"/>
                <a:cs typeface="Arial"/>
              </a:rPr>
              <a:t>.0.0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48400" y="4145117"/>
            <a:ext cx="5725040" cy="9079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47165" algn="r">
              <a:lnSpc>
                <a:spcPct val="100000"/>
              </a:lnSpc>
            </a:pPr>
            <a:r>
              <a:rPr lang="en-US" sz="2400" spc="-15" baseline="1736" dirty="0">
                <a:solidFill>
                  <a:srgbClr val="7F7F7F"/>
                </a:solidFill>
                <a:latin typeface="Arial"/>
                <a:cs typeface="Arial"/>
              </a:rPr>
              <a:t>Chapter</a:t>
            </a:r>
            <a:r>
              <a:rPr sz="2400" baseline="1736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0</a:t>
            </a:r>
            <a:r>
              <a:rPr lang="en-US" sz="1600" b="1" spc="-10" dirty="0">
                <a:latin typeface="Arial"/>
                <a:cs typeface="Arial"/>
              </a:rPr>
              <a:t>1</a:t>
            </a:r>
          </a:p>
          <a:p>
            <a:pPr algn="r">
              <a:lnSpc>
                <a:spcPct val="100000"/>
              </a:lnSpc>
              <a:spcBef>
                <a:spcPts val="23"/>
              </a:spcBef>
            </a:pPr>
            <a:endParaRPr lang="fr-FR" sz="2100" dirty="0">
              <a:latin typeface="Times New Roman"/>
              <a:cs typeface="Times New Roman"/>
            </a:endParaRPr>
          </a:p>
          <a:p>
            <a:pPr marL="12700" algn="r">
              <a:lnSpc>
                <a:spcPct val="100000"/>
              </a:lnSpc>
            </a:pPr>
            <a:r>
              <a:rPr lang="en-US" sz="2200" spc="-15" dirty="0">
                <a:latin typeface="Arial"/>
                <a:cs typeface="Arial"/>
              </a:rPr>
              <a:t>Classes in Python</a:t>
            </a: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91400" y="2456174"/>
            <a:ext cx="4576578" cy="589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560"/>
              </a:lnSpc>
            </a:pPr>
            <a:r>
              <a:rPr lang="en-US" sz="4000" b="1" spc="-25" dirty="0">
                <a:latin typeface="Arial"/>
                <a:cs typeface="Arial"/>
              </a:rPr>
              <a:t>Python 3 Beginner</a:t>
            </a:r>
            <a:endParaRPr sz="4000" dirty="0">
              <a:latin typeface="Arial"/>
              <a:cs typeface="Arial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52400"/>
            <a:ext cx="1922158" cy="861477"/>
          </a:xfrm>
          <a:prstGeom prst="rect">
            <a:avLst/>
          </a:prstGeom>
        </p:spPr>
      </p:pic>
      <p:sp>
        <p:nvSpPr>
          <p:cNvPr id="9" name="Sous-titre 2"/>
          <p:cNvSpPr txBox="1">
            <a:spLocks/>
          </p:cNvSpPr>
          <p:nvPr/>
        </p:nvSpPr>
        <p:spPr>
          <a:xfrm>
            <a:off x="2057400" y="6442654"/>
            <a:ext cx="6105525" cy="29654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fr-FR"/>
            </a:defPPr>
            <a:lvl1pPr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fr-FR" sz="900" dirty="0"/>
              <a:t>37/39 Avenue Ledru Rollin – CS 11237 – 75750 PARIS CEDEX 12  - </a:t>
            </a:r>
            <a:r>
              <a:rPr lang="fr-FR" sz="900" dirty="0">
                <a:hlinkClick r:id="rId5"/>
              </a:rPr>
              <a:t>info@valnaos.com</a:t>
            </a:r>
            <a:r>
              <a:rPr lang="fr-FR" sz="900" dirty="0"/>
              <a:t> – </a:t>
            </a:r>
            <a:r>
              <a:rPr lang="fr-FR" sz="900" dirty="0">
                <a:hlinkClick r:id="rId6"/>
              </a:rPr>
              <a:t>www.valnaos.com</a:t>
            </a:r>
            <a:r>
              <a:rPr lang="fr-FR" sz="900" dirty="0"/>
              <a:t>  Tél : 01 86 95 20 48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198796F5-97FA-41DC-9FA1-5041D407FEA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fr-FR" spc="-5"/>
              <a:t>Cop</a:t>
            </a:r>
            <a:r>
              <a:rPr lang="fr-FR" spc="-10"/>
              <a:t>y</a:t>
            </a:r>
            <a:r>
              <a:rPr lang="fr-FR" spc="-5"/>
              <a:t>r</a:t>
            </a:r>
            <a:r>
              <a:rPr lang="fr-FR"/>
              <a:t>ig</a:t>
            </a:r>
            <a:r>
              <a:rPr lang="fr-FR" spc="-5"/>
              <a:t>h</a:t>
            </a:r>
            <a:r>
              <a:rPr lang="fr-FR"/>
              <a:t>t</a:t>
            </a:r>
            <a:r>
              <a:rPr lang="fr-FR" spc="20"/>
              <a:t> </a:t>
            </a:r>
            <a:r>
              <a:rPr lang="fr-FR"/>
              <a:t>© </a:t>
            </a:r>
            <a:r>
              <a:rPr lang="fr-FR" spc="-5"/>
              <a:t>2020</a:t>
            </a:r>
            <a:r>
              <a:rPr lang="fr-FR"/>
              <a:t>  </a:t>
            </a:r>
            <a:r>
              <a:rPr lang="fr-FR" spc="95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7</a:t>
            </a:fld>
            <a:endParaRPr dirty="0">
              <a:solidFill>
                <a:srgbClr val="000000"/>
              </a:solidFill>
            </a:endParaRPr>
          </a:p>
        </p:txBody>
      </p:sp>
      <p:pic>
        <p:nvPicPr>
          <p:cNvPr id="1026" name="Picture 2" descr="Résultat de recherche d'images pour &quot;altran education services&quot;">
            <a:extLst>
              <a:ext uri="{FF2B5EF4-FFF2-40B4-BE49-F238E27FC236}">
                <a16:creationId xmlns:a16="http://schemas.microsoft.com/office/drawing/2014/main" id="{30F95EBD-0CC1-4C5B-A4D0-476168218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43661" y="253842"/>
            <a:ext cx="1922158" cy="736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8833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Types are classes</a:t>
            </a:r>
            <a:endParaRPr spc="-15"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8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F5E37029-12E9-D343-9AFB-49B5D14992DF}"/>
              </a:ext>
            </a:extLst>
          </p:cNvPr>
          <p:cNvSpPr txBox="1">
            <a:spLocks/>
          </p:cNvSpPr>
          <p:nvPr/>
        </p:nvSpPr>
        <p:spPr>
          <a:xfrm>
            <a:off x="603883" y="1219200"/>
            <a:ext cx="10805163" cy="17851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We've seen a number of types:</a:t>
            </a:r>
          </a:p>
          <a:p>
            <a:pPr marL="2501900" marR="5080" lvl="1" indent="-390525"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Some basic: </a:t>
            </a:r>
            <a:r>
              <a:rPr lang="en" sz="240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</a:p>
          <a:p>
            <a:pPr marL="2501900" marR="5080" lvl="1" indent="-390525"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Some more complex: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" sz="240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dict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datetime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</a:p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To get the type of an object we use the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 built-in function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1039416F-99C1-E045-858A-4CEA767FCE18}"/>
              </a:ext>
            </a:extLst>
          </p:cNvPr>
          <p:cNvSpPr>
            <a:spLocks noGrp="1"/>
          </p:cNvSpPr>
          <p:nvPr/>
        </p:nvSpPr>
        <p:spPr>
          <a:xfrm>
            <a:off x="2286000" y="3114068"/>
            <a:ext cx="9288781" cy="578179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type(3)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0EAE9618-A2F3-B34E-A2DA-ACC017384B2F}"/>
              </a:ext>
            </a:extLst>
          </p:cNvPr>
          <p:cNvSpPr>
            <a:spLocks noGrp="1"/>
          </p:cNvSpPr>
          <p:nvPr/>
        </p:nvSpPr>
        <p:spPr>
          <a:xfrm>
            <a:off x="2286000" y="3733800"/>
            <a:ext cx="9288782" cy="578178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int</a:t>
            </a:r>
            <a:endParaRPr lang="fr-FR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247B84D7-881A-264A-BCF8-A524B26858B3}"/>
              </a:ext>
            </a:extLst>
          </p:cNvPr>
          <p:cNvSpPr>
            <a:spLocks noGrp="1"/>
          </p:cNvSpPr>
          <p:nvPr/>
        </p:nvSpPr>
        <p:spPr>
          <a:xfrm>
            <a:off x="2286000" y="4407689"/>
            <a:ext cx="9288781" cy="578179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print</a:t>
            </a:r>
            <a:r>
              <a:rPr lang="fr-FR" dirty="0"/>
              <a:t>(type(3))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0323847C-E177-DA40-A6AE-239F797ECE6A}"/>
              </a:ext>
            </a:extLst>
          </p:cNvPr>
          <p:cNvSpPr>
            <a:spLocks noGrp="1"/>
          </p:cNvSpPr>
          <p:nvPr/>
        </p:nvSpPr>
        <p:spPr>
          <a:xfrm>
            <a:off x="2286000" y="5027421"/>
            <a:ext cx="9288782" cy="578178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&lt;class '</a:t>
            </a:r>
            <a:r>
              <a:rPr lang="fr-FR" dirty="0" err="1"/>
              <a:t>int</a:t>
            </a:r>
            <a:r>
              <a:rPr lang="fr-FR" dirty="0"/>
              <a:t>'&gt;</a:t>
            </a:r>
          </a:p>
        </p:txBody>
      </p:sp>
      <p:sp>
        <p:nvSpPr>
          <p:cNvPr id="13" name="object 4">
            <a:extLst>
              <a:ext uri="{FF2B5EF4-FFF2-40B4-BE49-F238E27FC236}">
                <a16:creationId xmlns:a16="http://schemas.microsoft.com/office/drawing/2014/main" id="{9550C304-31F7-394F-97C7-B24D167F96D2}"/>
              </a:ext>
            </a:extLst>
          </p:cNvPr>
          <p:cNvSpPr txBox="1">
            <a:spLocks/>
          </p:cNvSpPr>
          <p:nvPr/>
        </p:nvSpPr>
        <p:spPr>
          <a:xfrm>
            <a:off x="603882" y="5825003"/>
            <a:ext cx="10805163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What is this </a:t>
            </a:r>
            <a:r>
              <a:rPr lang="en" sz="2400" kern="0" dirty="0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547228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78" y="216496"/>
            <a:ext cx="16592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1600" spc="-10" dirty="0">
                <a:solidFill>
                  <a:srgbClr val="FFFFFF"/>
                </a:solidFill>
                <a:latin typeface="Arial"/>
                <a:cs typeface="Arial"/>
              </a:rPr>
              <a:t>Python 3 Beginner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2953" y="378886"/>
            <a:ext cx="1062609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4640">
              <a:lnSpc>
                <a:spcPct val="100000"/>
              </a:lnSpc>
            </a:pPr>
            <a:r>
              <a:rPr lang="en-US" spc="-15" dirty="0"/>
              <a:t>Types are classes</a:t>
            </a:r>
            <a:endParaRPr spc="-15"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78BF67D-BD17-4CD4-9C6F-CA2F6A282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363205" y="6629400"/>
            <a:ext cx="157302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4A4A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fr-FR" spc="-5" dirty="0"/>
              <a:t>Cop</a:t>
            </a:r>
            <a:r>
              <a:rPr lang="fr-FR" spc="-10" dirty="0"/>
              <a:t>y</a:t>
            </a:r>
            <a:r>
              <a:rPr lang="fr-FR" spc="-5" dirty="0"/>
              <a:t>r</a:t>
            </a:r>
            <a:r>
              <a:rPr lang="fr-FR" dirty="0"/>
              <a:t>ig</a:t>
            </a:r>
            <a:r>
              <a:rPr lang="fr-FR" spc="-5" dirty="0"/>
              <a:t>h</a:t>
            </a:r>
            <a:r>
              <a:rPr lang="fr-FR" dirty="0"/>
              <a:t>t</a:t>
            </a:r>
            <a:r>
              <a:rPr lang="fr-FR" spc="20" dirty="0"/>
              <a:t> </a:t>
            </a:r>
            <a:r>
              <a:rPr lang="fr-FR" dirty="0"/>
              <a:t>© </a:t>
            </a:r>
            <a:r>
              <a:rPr lang="fr-FR" spc="-5" dirty="0"/>
              <a:t>2020</a:t>
            </a:r>
            <a:r>
              <a:rPr lang="fr-FR" dirty="0"/>
              <a:t>  </a:t>
            </a:r>
            <a:r>
              <a:rPr lang="fr-FR" spc="95" dirty="0"/>
              <a:t> </a:t>
            </a:r>
            <a:fld id="{81D60167-4931-47E6-BA6A-407CBD079E47}" type="slidenum">
              <a:rPr smtClean="0">
                <a:solidFill>
                  <a:srgbClr val="000000"/>
                </a:solidFill>
              </a:rPr>
              <a:pPr marL="12700">
                <a:lnSpc>
                  <a:spcPct val="100000"/>
                </a:lnSpc>
              </a:pPr>
              <a:t>9</a:t>
            </a:fld>
            <a:endParaRPr dirty="0">
              <a:solidFill>
                <a:srgbClr val="000000"/>
              </a:solidFill>
            </a:endParaRP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F5E37029-12E9-D343-9AFB-49B5D14992DF}"/>
              </a:ext>
            </a:extLst>
          </p:cNvPr>
          <p:cNvSpPr txBox="1">
            <a:spLocks/>
          </p:cNvSpPr>
          <p:nvPr/>
        </p:nvSpPr>
        <p:spPr>
          <a:xfrm>
            <a:off x="603883" y="1489374"/>
            <a:ext cx="10805163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Classes have variables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1039416F-99C1-E045-858A-4CEA767FCE18}"/>
              </a:ext>
            </a:extLst>
          </p:cNvPr>
          <p:cNvSpPr>
            <a:spLocks noGrp="1"/>
          </p:cNvSpPr>
          <p:nvPr/>
        </p:nvSpPr>
        <p:spPr>
          <a:xfrm>
            <a:off x="2286000" y="1960673"/>
            <a:ext cx="9288781" cy="578179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datetime.resolution</a:t>
            </a:r>
            <a:r>
              <a:rPr lang="fr-FR" dirty="0"/>
              <a:t>)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0EAE9618-A2F3-B34E-A2DA-ACC017384B2F}"/>
              </a:ext>
            </a:extLst>
          </p:cNvPr>
          <p:cNvSpPr>
            <a:spLocks noGrp="1"/>
          </p:cNvSpPr>
          <p:nvPr/>
        </p:nvSpPr>
        <p:spPr>
          <a:xfrm>
            <a:off x="2286000" y="2580405"/>
            <a:ext cx="9288782" cy="578178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0:00:00.000001</a:t>
            </a:r>
          </a:p>
        </p:txBody>
      </p:sp>
      <p:sp>
        <p:nvSpPr>
          <p:cNvPr id="14" name="object 4">
            <a:extLst>
              <a:ext uri="{FF2B5EF4-FFF2-40B4-BE49-F238E27FC236}">
                <a16:creationId xmlns:a16="http://schemas.microsoft.com/office/drawing/2014/main" id="{A16D9EBD-6626-1F49-90EE-52AC7B107758}"/>
              </a:ext>
            </a:extLst>
          </p:cNvPr>
          <p:cNvSpPr txBox="1">
            <a:spLocks/>
          </p:cNvSpPr>
          <p:nvPr/>
        </p:nvSpPr>
        <p:spPr>
          <a:xfrm>
            <a:off x="603882" y="3262258"/>
            <a:ext cx="10805163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044700" marR="5080" indent="-390525">
              <a:spcBef>
                <a:spcPts val="805"/>
              </a:spcBef>
              <a:buFont typeface="Zapf Dingbats"/>
              <a:buChar char="➠"/>
            </a:pPr>
            <a:r>
              <a:rPr lang="en" sz="2400" kern="0" dirty="0">
                <a:latin typeface="Arial" panose="020B0604020202020204" pitchFamily="34" charset="0"/>
                <a:cs typeface="Arial" panose="020B0604020202020204" pitchFamily="34" charset="0"/>
              </a:rPr>
              <a:t>Classes have functions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B50F2D9D-EBC5-0344-BB4B-33776A6A76E5}"/>
              </a:ext>
            </a:extLst>
          </p:cNvPr>
          <p:cNvSpPr>
            <a:spLocks noGrp="1"/>
          </p:cNvSpPr>
          <p:nvPr/>
        </p:nvSpPr>
        <p:spPr>
          <a:xfrm>
            <a:off x="2285999" y="3733557"/>
            <a:ext cx="9288781" cy="578179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datetime.now</a:t>
            </a:r>
            <a:r>
              <a:rPr lang="fr-FR" dirty="0"/>
              <a:t>)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9571221B-F9EE-A244-BBEB-F48D655A8CC3}"/>
              </a:ext>
            </a:extLst>
          </p:cNvPr>
          <p:cNvSpPr>
            <a:spLocks noGrp="1"/>
          </p:cNvSpPr>
          <p:nvPr/>
        </p:nvSpPr>
        <p:spPr>
          <a:xfrm>
            <a:off x="2285999" y="4353289"/>
            <a:ext cx="9288782" cy="578178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&lt;</a:t>
            </a:r>
            <a:r>
              <a:rPr lang="fr-FR" dirty="0" err="1"/>
              <a:t>function</a:t>
            </a:r>
            <a:r>
              <a:rPr lang="fr-FR" dirty="0"/>
              <a:t> </a:t>
            </a:r>
            <a:r>
              <a:rPr lang="fr-FR" dirty="0" err="1"/>
              <a:t>datetime.now</a:t>
            </a:r>
            <a:r>
              <a:rPr lang="fr-FR" dirty="0"/>
              <a:t>&gt;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CA516E07-1832-2F4E-8EB2-DD122AC20F42}"/>
              </a:ext>
            </a:extLst>
          </p:cNvPr>
          <p:cNvSpPr>
            <a:spLocks noGrp="1"/>
          </p:cNvSpPr>
          <p:nvPr/>
        </p:nvSpPr>
        <p:spPr>
          <a:xfrm>
            <a:off x="2285999" y="5126690"/>
            <a:ext cx="9288781" cy="578179"/>
          </a:xfrm>
          <a:prstGeom prst="rect">
            <a:avLst/>
          </a:prstGeom>
          <a:solidFill>
            <a:srgbClr val="EEF3F9"/>
          </a:solidFill>
          <a:ln w="12700">
            <a:solidFill>
              <a:srgbClr val="BBD2EE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datetime.now</a:t>
            </a:r>
            <a:r>
              <a:rPr lang="fr-FR" dirty="0"/>
              <a:t>())</a:t>
            </a:r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539DB70B-D37D-474A-8A40-44907FF900B1}"/>
              </a:ext>
            </a:extLst>
          </p:cNvPr>
          <p:cNvSpPr>
            <a:spLocks noGrp="1"/>
          </p:cNvSpPr>
          <p:nvPr/>
        </p:nvSpPr>
        <p:spPr>
          <a:xfrm>
            <a:off x="2285999" y="5746422"/>
            <a:ext cx="9288782" cy="578178"/>
          </a:xfrm>
          <a:prstGeom prst="rect">
            <a:avLst/>
          </a:prstGeom>
          <a:solidFill>
            <a:srgbClr val="F9F8DF"/>
          </a:solidFill>
          <a:ln w="12700">
            <a:solidFill>
              <a:srgbClr val="F1ED86"/>
            </a:solidFill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txBody>
          <a:bodyPr wrap="square" lIns="144000" tIns="144000" rIns="144000" bIns="144000">
            <a:noAutofit/>
          </a:bodyPr>
          <a:lstStyle>
            <a:lvl1pPr marL="0">
              <a:defRPr sz="1800" b="0" i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2020-04-25 21:55:25.754109</a:t>
            </a:r>
          </a:p>
        </p:txBody>
      </p:sp>
    </p:spTree>
    <p:extLst>
      <p:ext uri="{BB962C8B-B14F-4D97-AF65-F5344CB8AC3E}">
        <p14:creationId xmlns:p14="http://schemas.microsoft.com/office/powerpoint/2010/main" val="2234773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17553</TotalTime>
  <Words>3604</Words>
  <Application>Microsoft Macintosh PowerPoint</Application>
  <PresentationFormat>Widescreen</PresentationFormat>
  <Paragraphs>824</Paragraphs>
  <Slides>58</Slides>
  <Notes>57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5" baseType="lpstr">
      <vt:lpstr>Zapf Dingbats</vt:lpstr>
      <vt:lpstr>Arial</vt:lpstr>
      <vt:lpstr>Calibri</vt:lpstr>
      <vt:lpstr>Consolas</vt:lpstr>
      <vt:lpstr>Times New Roman</vt:lpstr>
      <vt:lpstr>Wingdings 3</vt:lpstr>
      <vt:lpstr>Office Theme</vt:lpstr>
      <vt:lpstr>PowerPoint Presentation</vt:lpstr>
      <vt:lpstr>What we saw last time</vt:lpstr>
      <vt:lpstr>PowerPoint Presentation</vt:lpstr>
      <vt:lpstr>Where? Who?</vt:lpstr>
      <vt:lpstr>Session Objectives</vt:lpstr>
      <vt:lpstr>Session Syllabus</vt:lpstr>
      <vt:lpstr>PowerPoint Presentation</vt:lpstr>
      <vt:lpstr>Types are classes</vt:lpstr>
      <vt:lpstr>Types are classes</vt:lpstr>
      <vt:lpstr>Types are classes</vt:lpstr>
      <vt:lpstr>Let’s write some code!</vt:lpstr>
      <vt:lpstr>Classes are namespaces</vt:lpstr>
      <vt:lpstr>Classes are namespaces</vt:lpstr>
      <vt:lpstr>Classes are namespaces</vt:lpstr>
      <vt:lpstr>Let’s write some code!</vt:lpstr>
      <vt:lpstr>Classes are types</vt:lpstr>
      <vt:lpstr>Classes are types</vt:lpstr>
      <vt:lpstr>Classes are types</vt:lpstr>
      <vt:lpstr>Classes are types</vt:lpstr>
      <vt:lpstr>Classes are types</vt:lpstr>
      <vt:lpstr>Let’s write some code!</vt:lpstr>
      <vt:lpstr>Chapter Summary</vt:lpstr>
      <vt:lpstr>PowerPoint Presentation</vt:lpstr>
      <vt:lpstr>More on methods</vt:lpstr>
      <vt:lpstr>Initializer special function</vt:lpstr>
      <vt:lpstr>Instance variables</vt:lpstr>
      <vt:lpstr>Instance variables</vt:lpstr>
      <vt:lpstr>(Return to) Conceptual view of a function</vt:lpstr>
      <vt:lpstr>Conceptual view of an object</vt:lpstr>
      <vt:lpstr>Conceptual view of an object</vt:lpstr>
      <vt:lpstr>Objects as higher level structured data</vt:lpstr>
      <vt:lpstr>Objects as higher level structured data</vt:lpstr>
      <vt:lpstr>Let’s write some code!</vt:lpstr>
      <vt:lpstr>Class attributes vs. Instance attributes</vt:lpstr>
      <vt:lpstr>Class attributes vs. Instance attributes</vt:lpstr>
      <vt:lpstr>Class attributes vs. Instance attributes</vt:lpstr>
      <vt:lpstr>Class attributes vs. Instance attributes</vt:lpstr>
      <vt:lpstr>Let’s write some code!</vt:lpstr>
      <vt:lpstr>Chapter Summary</vt:lpstr>
      <vt:lpstr>Workout Time!</vt:lpstr>
      <vt:lpstr>PowerPoint Presentation</vt:lpstr>
      <vt:lpstr>Inheritance</vt:lpstr>
      <vt:lpstr>Inheritance</vt:lpstr>
      <vt:lpstr>Inheritance</vt:lpstr>
      <vt:lpstr>Let’s write some code!</vt:lpstr>
      <vt:lpstr>Annotations</vt:lpstr>
      <vt:lpstr>Annotations</vt:lpstr>
      <vt:lpstr>Annotations</vt:lpstr>
      <vt:lpstr>Special methods</vt:lpstr>
      <vt:lpstr>Special methods</vt:lpstr>
      <vt:lpstr>Special methods</vt:lpstr>
      <vt:lpstr>Special methods</vt:lpstr>
      <vt:lpstr>Let’s write some code!</vt:lpstr>
      <vt:lpstr>Chapter Summary</vt:lpstr>
      <vt:lpstr>Workout Time!</vt:lpstr>
      <vt:lpstr>PowerPoint Presentation</vt:lpstr>
      <vt:lpstr>Workshop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VALERIE MUZIOT</dc:creator>
  <cp:lastModifiedBy>Microsoft Office User</cp:lastModifiedBy>
  <cp:revision>407</cp:revision>
  <cp:lastPrinted>2020-04-20T16:14:50Z</cp:lastPrinted>
  <dcterms:created xsi:type="dcterms:W3CDTF">2018-09-25T13:49:43Z</dcterms:created>
  <dcterms:modified xsi:type="dcterms:W3CDTF">2020-04-26T22:04:53Z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2018-09-25T00:00:00Z</vt:filetime>
  </property>
  <property fmtid="{D5CDD505-2E9C-101B-9397-08002B2CF9AE}" pid="3" name="LastSaved">
    <vt:filetime>2018-09-25T00:00:00Z</vt:filetime>
  </property>
</Properties>
</file>