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61" r:id="rId6"/>
    <p:sldId id="262" r:id="rId7"/>
    <p:sldId id="265" r:id="rId8"/>
    <p:sldId id="267" r:id="rId9"/>
    <p:sldId id="268" r:id="rId10"/>
    <p:sldId id="270" r:id="rId11"/>
    <p:sldId id="271" r:id="rId12"/>
    <p:sldId id="275" r:id="rId13"/>
    <p:sldId id="273" r:id="rId14"/>
    <p:sldId id="274" r:id="rId15"/>
    <p:sldId id="266" r:id="rId16"/>
    <p:sldId id="272" r:id="rId17"/>
    <p:sldId id="264" r:id="rId18"/>
    <p:sldId id="276" r:id="rId19"/>
    <p:sldId id="263"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76" d="100"/>
          <a:sy n="76" d="100"/>
        </p:scale>
        <p:origin x="56"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AE68-CBF2-4308-8CCD-960352DC7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5455-3F84-4A51-BAFC-94E669BED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8DD055-54D2-4620-A196-DB9C0F53D5CF}"/>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5" name="Footer Placeholder 4">
            <a:extLst>
              <a:ext uri="{FF2B5EF4-FFF2-40B4-BE49-F238E27FC236}">
                <a16:creationId xmlns:a16="http://schemas.microsoft.com/office/drawing/2014/main" id="{BDCBB26A-9A3C-43A2-8EAC-D57BD5894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C5A06-E44A-42DC-B6B7-B88B80E323E4}"/>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387039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843D-6A66-498F-BBA1-427F9C344D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B1514-DE82-49AF-B2DF-1910518CE9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6736D-2908-4261-8945-FD25EF22F898}"/>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5" name="Footer Placeholder 4">
            <a:extLst>
              <a:ext uri="{FF2B5EF4-FFF2-40B4-BE49-F238E27FC236}">
                <a16:creationId xmlns:a16="http://schemas.microsoft.com/office/drawing/2014/main" id="{1288C000-D1F2-46B7-A795-645E4DC98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A1591-90EA-4E9D-9C34-02E4E9F19CF8}"/>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250456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CBBFC-0370-4DDD-9B5F-F3D79EA4F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F1835-195A-437D-8596-B06A0699B0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E9D23-71FF-40BC-A481-8CA26E777ED3}"/>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5" name="Footer Placeholder 4">
            <a:extLst>
              <a:ext uri="{FF2B5EF4-FFF2-40B4-BE49-F238E27FC236}">
                <a16:creationId xmlns:a16="http://schemas.microsoft.com/office/drawing/2014/main" id="{B586ADFF-DBF0-4851-AD67-1D0F59DC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56F9A-82FE-431D-9CF6-2F16ECDBE85C}"/>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189950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A48E-0BC4-4643-AB15-014D5925D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735C5-72F4-4331-9B7A-0CD195967B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905F-ABB9-4496-A438-695306E5805E}"/>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5" name="Footer Placeholder 4">
            <a:extLst>
              <a:ext uri="{FF2B5EF4-FFF2-40B4-BE49-F238E27FC236}">
                <a16:creationId xmlns:a16="http://schemas.microsoft.com/office/drawing/2014/main" id="{8F3035CC-5905-4E2A-B846-F1EB63DE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A4889-B9D9-4666-8D2A-6EB011907367}"/>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8042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B044-6E7E-489B-AC2E-020DAD5BB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A1BEB-7A19-4B3A-A3EE-9A91145E0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F0F75A-690F-4AB7-8BA1-9B642B58E58F}"/>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5" name="Footer Placeholder 4">
            <a:extLst>
              <a:ext uri="{FF2B5EF4-FFF2-40B4-BE49-F238E27FC236}">
                <a16:creationId xmlns:a16="http://schemas.microsoft.com/office/drawing/2014/main" id="{8F55CEB6-89FE-4E6F-8EED-21F3B974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DF44B-EE55-4AE8-9CA5-A3AD91E5080B}"/>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403525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D1E0-41DA-4A1F-AB0B-81B5C3C36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30A36-F260-4192-AAB1-D353B483CE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49505-04ED-467C-8DD4-0DCC71CDC0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F94F4D-321E-4712-AB7E-E132DDDF87BE}"/>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6" name="Footer Placeholder 5">
            <a:extLst>
              <a:ext uri="{FF2B5EF4-FFF2-40B4-BE49-F238E27FC236}">
                <a16:creationId xmlns:a16="http://schemas.microsoft.com/office/drawing/2014/main" id="{019AE3E2-7427-49C5-B3CB-890192331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CE843-D3AA-4455-83C2-FA6A235D594E}"/>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118806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C8B3-05B4-4C22-BCF4-71D079DF0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873CA-41E0-484D-A863-61F0EB70D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5E2589-0147-449F-825A-B2715D95DE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968B14-5BC6-4AE6-8EC3-58E88E4D6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C41411-AAE9-4DD6-9B1C-E25BC39061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5BDB5D-88AC-4A36-A6EF-55DACC7DCE34}"/>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8" name="Footer Placeholder 7">
            <a:extLst>
              <a:ext uri="{FF2B5EF4-FFF2-40B4-BE49-F238E27FC236}">
                <a16:creationId xmlns:a16="http://schemas.microsoft.com/office/drawing/2014/main" id="{67A55FBB-44A3-434C-850F-5C7B68F42F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88C25E-779E-4415-BDE3-625E3A30FCB9}"/>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16581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D3F7-9080-4996-9B89-B772CEF32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638AA9-E6B2-43FF-B415-2BBBC64C3B25}"/>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4" name="Footer Placeholder 3">
            <a:extLst>
              <a:ext uri="{FF2B5EF4-FFF2-40B4-BE49-F238E27FC236}">
                <a16:creationId xmlns:a16="http://schemas.microsoft.com/office/drawing/2014/main" id="{A307CCCA-3A58-451F-A148-CE075C61EA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A4AFAC-D014-40F5-A368-5300CFA7A66B}"/>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140883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0946C-2AB7-467B-B673-1A11E3F3ADF0}"/>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3" name="Footer Placeholder 2">
            <a:extLst>
              <a:ext uri="{FF2B5EF4-FFF2-40B4-BE49-F238E27FC236}">
                <a16:creationId xmlns:a16="http://schemas.microsoft.com/office/drawing/2014/main" id="{018EE75D-D899-44C7-BD20-420A2E8355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42CA8-EE2C-4FB6-B36C-4EEE404BC362}"/>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415299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5436-FA7D-4C8A-BFD0-0C5597003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F0DE2D-742B-41DE-8B4C-9F0D160B0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7F9460-58A1-4413-9AA6-C57132DB7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704F6C-1552-4957-B3F2-A224DDBBEB59}"/>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6" name="Footer Placeholder 5">
            <a:extLst>
              <a:ext uri="{FF2B5EF4-FFF2-40B4-BE49-F238E27FC236}">
                <a16:creationId xmlns:a16="http://schemas.microsoft.com/office/drawing/2014/main" id="{40DFAE1B-3203-4B1A-8E4E-3F2D8DE8F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364D3-1034-41AE-8E2C-9A0E9BC9DCEC}"/>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250679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BB52-17D8-4713-AADA-E99C969C5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C3693-B69E-473B-A992-82A189242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9A7D4-4CE7-4551-A9C0-5763CB094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C42C9A-5823-408F-813B-576A7CC30D73}"/>
              </a:ext>
            </a:extLst>
          </p:cNvPr>
          <p:cNvSpPr>
            <a:spLocks noGrp="1"/>
          </p:cNvSpPr>
          <p:nvPr>
            <p:ph type="dt" sz="half" idx="10"/>
          </p:nvPr>
        </p:nvSpPr>
        <p:spPr/>
        <p:txBody>
          <a:bodyPr/>
          <a:lstStyle/>
          <a:p>
            <a:fld id="{5BB4730B-FAC5-4F90-8C0F-53479AE2119C}" type="datetimeFigureOut">
              <a:rPr lang="en-US" smtClean="0"/>
              <a:t>6/18/2018</a:t>
            </a:fld>
            <a:endParaRPr lang="en-US"/>
          </a:p>
        </p:txBody>
      </p:sp>
      <p:sp>
        <p:nvSpPr>
          <p:cNvPr id="6" name="Footer Placeholder 5">
            <a:extLst>
              <a:ext uri="{FF2B5EF4-FFF2-40B4-BE49-F238E27FC236}">
                <a16:creationId xmlns:a16="http://schemas.microsoft.com/office/drawing/2014/main" id="{31CD99D8-2311-4557-B2D8-AFA4DD785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98173-A3E0-469B-B3A9-22F73AD0DF98}"/>
              </a:ext>
            </a:extLst>
          </p:cNvPr>
          <p:cNvSpPr>
            <a:spLocks noGrp="1"/>
          </p:cNvSpPr>
          <p:nvPr>
            <p:ph type="sldNum" sz="quarter" idx="12"/>
          </p:nvPr>
        </p:nvSpPr>
        <p:spPr/>
        <p:txBody>
          <a:bodyPr/>
          <a:lstStyle/>
          <a:p>
            <a:fld id="{40049E60-3077-4F7D-9EA5-E372201E94CA}" type="slidenum">
              <a:rPr lang="en-US" smtClean="0"/>
              <a:t>‹#›</a:t>
            </a:fld>
            <a:endParaRPr lang="en-US"/>
          </a:p>
        </p:txBody>
      </p:sp>
    </p:spTree>
    <p:extLst>
      <p:ext uri="{BB962C8B-B14F-4D97-AF65-F5344CB8AC3E}">
        <p14:creationId xmlns:p14="http://schemas.microsoft.com/office/powerpoint/2010/main" val="422729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35488E-9867-4011-A501-6C9C31B56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56CB9-2E96-403E-83FE-A28FF99AF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81BD1-E1CF-439F-A6C3-E8404B82B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4730B-FAC5-4F90-8C0F-53479AE2119C}" type="datetimeFigureOut">
              <a:rPr lang="en-US" smtClean="0"/>
              <a:t>6/18/2018</a:t>
            </a:fld>
            <a:endParaRPr lang="en-US"/>
          </a:p>
        </p:txBody>
      </p:sp>
      <p:sp>
        <p:nvSpPr>
          <p:cNvPr id="5" name="Footer Placeholder 4">
            <a:extLst>
              <a:ext uri="{FF2B5EF4-FFF2-40B4-BE49-F238E27FC236}">
                <a16:creationId xmlns:a16="http://schemas.microsoft.com/office/drawing/2014/main" id="{77632737-B388-44F0-B9FB-834E41DD7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10BAC-225A-46FB-ACFC-43EF15CDB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49E60-3077-4F7D-9EA5-E372201E94CA}" type="slidenum">
              <a:rPr lang="en-US" smtClean="0"/>
              <a:t>‹#›</a:t>
            </a:fld>
            <a:endParaRPr lang="en-US"/>
          </a:p>
        </p:txBody>
      </p:sp>
    </p:spTree>
    <p:extLst>
      <p:ext uri="{BB962C8B-B14F-4D97-AF65-F5344CB8AC3E}">
        <p14:creationId xmlns:p14="http://schemas.microsoft.com/office/powerpoint/2010/main" val="179434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ropensci/drak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6E9728-2B91-4C38-94DA-DE5DB674AE7F}"/>
              </a:ext>
            </a:extLst>
          </p:cNvPr>
          <p:cNvSpPr>
            <a:spLocks noGrp="1"/>
          </p:cNvSpPr>
          <p:nvPr>
            <p:ph type="subTitle" idx="1"/>
          </p:nvPr>
        </p:nvSpPr>
        <p:spPr>
          <a:xfrm>
            <a:off x="1619098" y="5115719"/>
            <a:ext cx="9144000" cy="1655762"/>
          </a:xfrm>
        </p:spPr>
        <p:txBody>
          <a:bodyPr>
            <a:normAutofit lnSpcReduction="10000"/>
          </a:bodyPr>
          <a:lstStyle/>
          <a:p>
            <a:r>
              <a:rPr lang="en-US" b="1" dirty="0"/>
              <a:t>Make-like declarative workflows with R</a:t>
            </a:r>
          </a:p>
          <a:p>
            <a:endParaRPr lang="en-US" dirty="0"/>
          </a:p>
          <a:p>
            <a:r>
              <a:rPr lang="en-US" dirty="0"/>
              <a:t>Christine Stawitz, University of Washington</a:t>
            </a:r>
          </a:p>
          <a:p>
            <a:r>
              <a:rPr lang="en-US" dirty="0"/>
              <a:t>..with lots of examples/references from Will Landau and Kirill Müller</a:t>
            </a:r>
          </a:p>
        </p:txBody>
      </p:sp>
      <p:pic>
        <p:nvPicPr>
          <p:cNvPr id="5" name="Graphic 4">
            <a:extLst>
              <a:ext uri="{FF2B5EF4-FFF2-40B4-BE49-F238E27FC236}">
                <a16:creationId xmlns:a16="http://schemas.microsoft.com/office/drawing/2014/main" id="{9FF34797-491A-4284-A5E1-04EDC91E04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9537" y="86519"/>
            <a:ext cx="4352925" cy="5029200"/>
          </a:xfrm>
          <a:prstGeom prst="rect">
            <a:avLst/>
          </a:prstGeom>
        </p:spPr>
      </p:pic>
    </p:spTree>
    <p:extLst>
      <p:ext uri="{BB962C8B-B14F-4D97-AF65-F5344CB8AC3E}">
        <p14:creationId xmlns:p14="http://schemas.microsoft.com/office/powerpoint/2010/main" val="418299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err="1">
                <a:latin typeface="Consolas" panose="020B0609020204030204" pitchFamily="49" charset="0"/>
              </a:rPr>
              <a:t>Plan_summaries</a:t>
            </a:r>
            <a:r>
              <a:rPr lang="en-US" dirty="0">
                <a:latin typeface="Consolas" panose="020B0609020204030204" pitchFamily="49" charset="0"/>
              </a:rPr>
              <a:t>()</a:t>
            </a:r>
          </a:p>
        </p:txBody>
      </p:sp>
      <p:sp>
        <p:nvSpPr>
          <p:cNvPr id="5" name="Content Placeholder 4">
            <a:extLst>
              <a:ext uri="{FF2B5EF4-FFF2-40B4-BE49-F238E27FC236}">
                <a16:creationId xmlns:a16="http://schemas.microsoft.com/office/drawing/2014/main" id="{7FCE73EF-4C14-4F3A-9909-4E35D1D0519A}"/>
              </a:ext>
            </a:extLst>
          </p:cNvPr>
          <p:cNvSpPr>
            <a:spLocks noGrp="1"/>
          </p:cNvSpPr>
          <p:nvPr>
            <p:ph idx="1"/>
          </p:nvPr>
        </p:nvSpPr>
        <p:spPr>
          <a:xfrm>
            <a:off x="838200" y="1825625"/>
            <a:ext cx="4757928" cy="4351338"/>
          </a:xfrm>
        </p:spPr>
        <p:txBody>
          <a:bodyPr>
            <a:normAutofit lnSpcReduction="10000"/>
          </a:bodyPr>
          <a:lstStyle/>
          <a:p>
            <a:r>
              <a:rPr lang="en-US" dirty="0"/>
              <a:t>Generate a workflow plan data frame for summarizing multiple analyses of multiple datasets multiple ways</a:t>
            </a:r>
          </a:p>
          <a:p>
            <a:endParaRPr lang="en-US" dirty="0"/>
          </a:p>
          <a:p>
            <a:r>
              <a:rPr lang="en-US" dirty="0"/>
              <a:t>Arguments</a:t>
            </a:r>
          </a:p>
          <a:p>
            <a:pPr lvl="1"/>
            <a:r>
              <a:rPr lang="en-US" dirty="0"/>
              <a:t>Plan</a:t>
            </a:r>
          </a:p>
          <a:p>
            <a:pPr lvl="1"/>
            <a:r>
              <a:rPr lang="en-US" dirty="0"/>
              <a:t>Analyses</a:t>
            </a:r>
          </a:p>
          <a:p>
            <a:pPr lvl="1"/>
            <a:r>
              <a:rPr lang="en-US" dirty="0"/>
              <a:t>Datasets</a:t>
            </a:r>
          </a:p>
          <a:p>
            <a:pPr lvl="1"/>
            <a:r>
              <a:rPr lang="en-US" dirty="0"/>
              <a:t>Gather – brings datasets together</a:t>
            </a:r>
          </a:p>
        </p:txBody>
      </p:sp>
      <p:pic>
        <p:nvPicPr>
          <p:cNvPr id="2" name="Picture 1">
            <a:extLst>
              <a:ext uri="{FF2B5EF4-FFF2-40B4-BE49-F238E27FC236}">
                <a16:creationId xmlns:a16="http://schemas.microsoft.com/office/drawing/2014/main" id="{F286781C-6440-440C-A9A5-F9C8528EA8E0}"/>
              </a:ext>
            </a:extLst>
          </p:cNvPr>
          <p:cNvPicPr>
            <a:picLocks noChangeAspect="1"/>
          </p:cNvPicPr>
          <p:nvPr/>
        </p:nvPicPr>
        <p:blipFill>
          <a:blip r:embed="rId2"/>
          <a:stretch>
            <a:fillRect/>
          </a:stretch>
        </p:blipFill>
        <p:spPr>
          <a:xfrm>
            <a:off x="5362042" y="1825625"/>
            <a:ext cx="6715311" cy="4233778"/>
          </a:xfrm>
          <a:prstGeom prst="rect">
            <a:avLst/>
          </a:prstGeom>
        </p:spPr>
      </p:pic>
    </p:spTree>
    <p:extLst>
      <p:ext uri="{BB962C8B-B14F-4D97-AF65-F5344CB8AC3E}">
        <p14:creationId xmlns:p14="http://schemas.microsoft.com/office/powerpoint/2010/main" val="140389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err="1">
                <a:latin typeface="Consolas" panose="020B0609020204030204" pitchFamily="49" charset="0"/>
              </a:rPr>
              <a:t>Knitr_in</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FCE73EF-4C14-4F3A-9909-4E35D1D0519A}"/>
              </a:ext>
            </a:extLst>
          </p:cNvPr>
          <p:cNvSpPr>
            <a:spLocks noGrp="1"/>
          </p:cNvSpPr>
          <p:nvPr>
            <p:ph idx="1"/>
          </p:nvPr>
        </p:nvSpPr>
        <p:spPr>
          <a:xfrm>
            <a:off x="838200" y="1825625"/>
            <a:ext cx="11290402" cy="4351338"/>
          </a:xfrm>
        </p:spPr>
        <p:txBody>
          <a:bodyPr/>
          <a:lstStyle/>
          <a:p>
            <a:r>
              <a:rPr lang="en-US" dirty="0"/>
              <a:t>Declare the </a:t>
            </a:r>
            <a:r>
              <a:rPr lang="en-US" dirty="0" err="1"/>
              <a:t>knitr</a:t>
            </a:r>
            <a:r>
              <a:rPr lang="en-US" dirty="0"/>
              <a:t>/</a:t>
            </a:r>
            <a:r>
              <a:rPr lang="en-US" dirty="0" err="1"/>
              <a:t>rmarkdown</a:t>
            </a:r>
            <a:r>
              <a:rPr lang="en-US" dirty="0"/>
              <a:t> source files of a workflow plan command.</a:t>
            </a:r>
          </a:p>
        </p:txBody>
      </p:sp>
      <p:pic>
        <p:nvPicPr>
          <p:cNvPr id="3" name="Picture 2">
            <a:extLst>
              <a:ext uri="{FF2B5EF4-FFF2-40B4-BE49-F238E27FC236}">
                <a16:creationId xmlns:a16="http://schemas.microsoft.com/office/drawing/2014/main" id="{0C0DD1F5-F0C7-4E44-BA9E-0DB0D6A2DA2C}"/>
              </a:ext>
            </a:extLst>
          </p:cNvPr>
          <p:cNvPicPr>
            <a:picLocks noChangeAspect="1"/>
          </p:cNvPicPr>
          <p:nvPr/>
        </p:nvPicPr>
        <p:blipFill>
          <a:blip r:embed="rId2"/>
          <a:stretch>
            <a:fillRect/>
          </a:stretch>
        </p:blipFill>
        <p:spPr>
          <a:xfrm>
            <a:off x="1322452" y="2461862"/>
            <a:ext cx="9547096" cy="3850038"/>
          </a:xfrm>
          <a:prstGeom prst="rect">
            <a:avLst/>
          </a:prstGeom>
        </p:spPr>
      </p:pic>
    </p:spTree>
    <p:extLst>
      <p:ext uri="{BB962C8B-B14F-4D97-AF65-F5344CB8AC3E}">
        <p14:creationId xmlns:p14="http://schemas.microsoft.com/office/powerpoint/2010/main" val="409618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err="1">
                <a:latin typeface="Consolas" panose="020B0609020204030204" pitchFamily="49" charset="0"/>
              </a:rPr>
              <a:t>readd</a:t>
            </a:r>
            <a:r>
              <a:rPr lang="en-US" dirty="0">
                <a:latin typeface="Consolas" panose="020B0609020204030204" pitchFamily="49" charset="0"/>
              </a:rPr>
              <a:t>() and </a:t>
            </a:r>
            <a:r>
              <a:rPr lang="en-US" dirty="0" err="1">
                <a:latin typeface="Consolas" panose="020B0609020204030204" pitchFamily="49" charset="0"/>
              </a:rPr>
              <a:t>loadd</a:t>
            </a:r>
            <a:r>
              <a:rPr lang="en-US" dirty="0">
                <a:latin typeface="Consolas" panose="020B0609020204030204" pitchFamily="49" charset="0"/>
              </a:rPr>
              <a:t>()</a:t>
            </a:r>
          </a:p>
        </p:txBody>
      </p:sp>
      <p:sp>
        <p:nvSpPr>
          <p:cNvPr id="5" name="Content Placeholder 4">
            <a:extLst>
              <a:ext uri="{FF2B5EF4-FFF2-40B4-BE49-F238E27FC236}">
                <a16:creationId xmlns:a16="http://schemas.microsoft.com/office/drawing/2014/main" id="{7FCE73EF-4C14-4F3A-9909-4E35D1D0519A}"/>
              </a:ext>
            </a:extLst>
          </p:cNvPr>
          <p:cNvSpPr>
            <a:spLocks noGrp="1"/>
          </p:cNvSpPr>
          <p:nvPr>
            <p:ph idx="1"/>
          </p:nvPr>
        </p:nvSpPr>
        <p:spPr>
          <a:xfrm>
            <a:off x="838200" y="1825625"/>
            <a:ext cx="11290402" cy="4351338"/>
          </a:xfrm>
        </p:spPr>
        <p:txBody>
          <a:bodyPr/>
          <a:lstStyle/>
          <a:p>
            <a:r>
              <a:rPr lang="en-US" dirty="0"/>
              <a:t>Read or load a built target.</a:t>
            </a:r>
          </a:p>
        </p:txBody>
      </p:sp>
      <p:pic>
        <p:nvPicPr>
          <p:cNvPr id="2" name="Picture 1">
            <a:extLst>
              <a:ext uri="{FF2B5EF4-FFF2-40B4-BE49-F238E27FC236}">
                <a16:creationId xmlns:a16="http://schemas.microsoft.com/office/drawing/2014/main" id="{772A0774-494A-4DC9-81F3-FFA94B4EB11E}"/>
              </a:ext>
            </a:extLst>
          </p:cNvPr>
          <p:cNvPicPr>
            <a:picLocks noChangeAspect="1"/>
          </p:cNvPicPr>
          <p:nvPr/>
        </p:nvPicPr>
        <p:blipFill>
          <a:blip r:embed="rId2"/>
          <a:stretch>
            <a:fillRect/>
          </a:stretch>
        </p:blipFill>
        <p:spPr>
          <a:xfrm>
            <a:off x="1790700" y="3071813"/>
            <a:ext cx="8610600" cy="3105150"/>
          </a:xfrm>
          <a:prstGeom prst="rect">
            <a:avLst/>
          </a:prstGeom>
        </p:spPr>
      </p:pic>
    </p:spTree>
    <p:extLst>
      <p:ext uri="{BB962C8B-B14F-4D97-AF65-F5344CB8AC3E}">
        <p14:creationId xmlns:p14="http://schemas.microsoft.com/office/powerpoint/2010/main" val="59481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err="1">
                <a:latin typeface="Consolas" panose="020B0609020204030204" pitchFamily="49" charset="0"/>
              </a:rPr>
              <a:t>drake_config</a:t>
            </a:r>
            <a:r>
              <a:rPr lang="en-US" dirty="0">
                <a:latin typeface="Consolas" panose="020B0609020204030204" pitchFamily="49" charset="0"/>
              </a:rPr>
              <a:t>()</a:t>
            </a:r>
          </a:p>
        </p:txBody>
      </p:sp>
      <p:sp>
        <p:nvSpPr>
          <p:cNvPr id="5" name="Content Placeholder 4">
            <a:extLst>
              <a:ext uri="{FF2B5EF4-FFF2-40B4-BE49-F238E27FC236}">
                <a16:creationId xmlns:a16="http://schemas.microsoft.com/office/drawing/2014/main" id="{7FCE73EF-4C14-4F3A-9909-4E35D1D0519A}"/>
              </a:ext>
            </a:extLst>
          </p:cNvPr>
          <p:cNvSpPr>
            <a:spLocks noGrp="1"/>
          </p:cNvSpPr>
          <p:nvPr>
            <p:ph idx="1"/>
          </p:nvPr>
        </p:nvSpPr>
        <p:spPr/>
        <p:txBody>
          <a:bodyPr/>
          <a:lstStyle/>
          <a:p>
            <a:r>
              <a:rPr lang="en-US" dirty="0"/>
              <a:t>Show an interactive visual network representation of your drake project.</a:t>
            </a:r>
          </a:p>
        </p:txBody>
      </p:sp>
      <p:pic>
        <p:nvPicPr>
          <p:cNvPr id="2" name="Picture 1">
            <a:extLst>
              <a:ext uri="{FF2B5EF4-FFF2-40B4-BE49-F238E27FC236}">
                <a16:creationId xmlns:a16="http://schemas.microsoft.com/office/drawing/2014/main" id="{5CB859AE-D116-4055-B338-4469D5EAEB4C}"/>
              </a:ext>
            </a:extLst>
          </p:cNvPr>
          <p:cNvPicPr>
            <a:picLocks noChangeAspect="1"/>
          </p:cNvPicPr>
          <p:nvPr/>
        </p:nvPicPr>
        <p:blipFill rotWithShape="1">
          <a:blip r:embed="rId2"/>
          <a:srcRect b="43382"/>
          <a:stretch/>
        </p:blipFill>
        <p:spPr>
          <a:xfrm>
            <a:off x="661492" y="3473237"/>
            <a:ext cx="11029950" cy="652539"/>
          </a:xfrm>
          <a:prstGeom prst="rect">
            <a:avLst/>
          </a:prstGeom>
        </p:spPr>
      </p:pic>
      <p:pic>
        <p:nvPicPr>
          <p:cNvPr id="3" name="Picture 2">
            <a:extLst>
              <a:ext uri="{FF2B5EF4-FFF2-40B4-BE49-F238E27FC236}">
                <a16:creationId xmlns:a16="http://schemas.microsoft.com/office/drawing/2014/main" id="{2A33895D-2695-459E-989F-53B7BBAAC559}"/>
              </a:ext>
            </a:extLst>
          </p:cNvPr>
          <p:cNvPicPr>
            <a:picLocks noChangeAspect="1"/>
          </p:cNvPicPr>
          <p:nvPr/>
        </p:nvPicPr>
        <p:blipFill>
          <a:blip r:embed="rId3"/>
          <a:stretch>
            <a:fillRect/>
          </a:stretch>
        </p:blipFill>
        <p:spPr>
          <a:xfrm>
            <a:off x="661492" y="2805916"/>
            <a:ext cx="5467350" cy="409575"/>
          </a:xfrm>
          <a:prstGeom prst="rect">
            <a:avLst/>
          </a:prstGeom>
        </p:spPr>
      </p:pic>
      <p:pic>
        <p:nvPicPr>
          <p:cNvPr id="6" name="Picture 5">
            <a:extLst>
              <a:ext uri="{FF2B5EF4-FFF2-40B4-BE49-F238E27FC236}">
                <a16:creationId xmlns:a16="http://schemas.microsoft.com/office/drawing/2014/main" id="{07CC56D3-023C-4E6F-828C-2E879932C02A}"/>
              </a:ext>
            </a:extLst>
          </p:cNvPr>
          <p:cNvPicPr>
            <a:picLocks noChangeAspect="1"/>
          </p:cNvPicPr>
          <p:nvPr/>
        </p:nvPicPr>
        <p:blipFill rotWithShape="1">
          <a:blip r:embed="rId4"/>
          <a:srcRect r="33280"/>
          <a:stretch/>
        </p:blipFill>
        <p:spPr>
          <a:xfrm>
            <a:off x="2633471" y="2654596"/>
            <a:ext cx="6590995" cy="4149700"/>
          </a:xfrm>
          <a:prstGeom prst="rect">
            <a:avLst/>
          </a:prstGeom>
        </p:spPr>
      </p:pic>
    </p:spTree>
    <p:extLst>
      <p:ext uri="{BB962C8B-B14F-4D97-AF65-F5344CB8AC3E}">
        <p14:creationId xmlns:p14="http://schemas.microsoft.com/office/powerpoint/2010/main" val="27474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a:latin typeface="Consolas" panose="020B0609020204030204" pitchFamily="49" charset="0"/>
              </a:rPr>
              <a:t>make()</a:t>
            </a:r>
          </a:p>
        </p:txBody>
      </p:sp>
      <p:sp>
        <p:nvSpPr>
          <p:cNvPr id="5" name="Content Placeholder 4">
            <a:extLst>
              <a:ext uri="{FF2B5EF4-FFF2-40B4-BE49-F238E27FC236}">
                <a16:creationId xmlns:a16="http://schemas.microsoft.com/office/drawing/2014/main" id="{7FCE73EF-4C14-4F3A-9909-4E35D1D0519A}"/>
              </a:ext>
            </a:extLst>
          </p:cNvPr>
          <p:cNvSpPr>
            <a:spLocks noGrp="1"/>
          </p:cNvSpPr>
          <p:nvPr>
            <p:ph idx="1"/>
          </p:nvPr>
        </p:nvSpPr>
        <p:spPr>
          <a:xfrm>
            <a:off x="838200" y="1825625"/>
            <a:ext cx="11290402" cy="4351338"/>
          </a:xfrm>
        </p:spPr>
        <p:txBody>
          <a:bodyPr>
            <a:normAutofit lnSpcReduction="10000"/>
          </a:bodyPr>
          <a:lstStyle/>
          <a:p>
            <a:r>
              <a:rPr lang="en-US" dirty="0"/>
              <a:t>This is the central, most important function of the drake package. It runs all the steps of your workflow in the correct order, skipping any work that is already up to date.</a:t>
            </a:r>
          </a:p>
          <a:p>
            <a:endParaRPr lang="en-US" dirty="0"/>
          </a:p>
          <a:p>
            <a:r>
              <a:rPr lang="en-US" dirty="0"/>
              <a:t>Arguments</a:t>
            </a:r>
          </a:p>
          <a:p>
            <a:pPr lvl="1"/>
            <a:r>
              <a:rPr lang="en-US" dirty="0"/>
              <a:t>Your </a:t>
            </a:r>
            <a:r>
              <a:rPr lang="en-US" dirty="0" err="1"/>
              <a:t>drake_plan</a:t>
            </a:r>
            <a:r>
              <a:rPr lang="en-US" dirty="0"/>
              <a:t>()</a:t>
            </a:r>
          </a:p>
          <a:p>
            <a:pPr lvl="1"/>
            <a:r>
              <a:rPr lang="en-US" dirty="0"/>
              <a:t>Many options governing how the workflow is run</a:t>
            </a:r>
          </a:p>
          <a:p>
            <a:pPr lvl="2"/>
            <a:r>
              <a:rPr lang="en-US" dirty="0"/>
              <a:t>Parallelism</a:t>
            </a:r>
          </a:p>
          <a:p>
            <a:pPr lvl="2"/>
            <a:r>
              <a:rPr lang="en-US" dirty="0"/>
              <a:t>Logging</a:t>
            </a:r>
          </a:p>
          <a:p>
            <a:pPr lvl="2"/>
            <a:r>
              <a:rPr lang="en-US" dirty="0"/>
              <a:t>Dependencies</a:t>
            </a:r>
          </a:p>
          <a:p>
            <a:pPr lvl="2"/>
            <a:r>
              <a:rPr lang="en-US" dirty="0"/>
              <a:t>…</a:t>
            </a:r>
          </a:p>
        </p:txBody>
      </p:sp>
      <p:pic>
        <p:nvPicPr>
          <p:cNvPr id="6" name="Picture 5">
            <a:extLst>
              <a:ext uri="{FF2B5EF4-FFF2-40B4-BE49-F238E27FC236}">
                <a16:creationId xmlns:a16="http://schemas.microsoft.com/office/drawing/2014/main" id="{7A17630A-6E9A-49AD-949C-DCE6259B2C07}"/>
              </a:ext>
            </a:extLst>
          </p:cNvPr>
          <p:cNvPicPr>
            <a:picLocks noChangeAspect="1"/>
          </p:cNvPicPr>
          <p:nvPr/>
        </p:nvPicPr>
        <p:blipFill rotWithShape="1">
          <a:blip r:embed="rId2"/>
          <a:srcRect t="56506" r="26611" b="2873"/>
          <a:stretch/>
        </p:blipFill>
        <p:spPr>
          <a:xfrm>
            <a:off x="2636596" y="2960827"/>
            <a:ext cx="8094802" cy="468173"/>
          </a:xfrm>
          <a:prstGeom prst="rect">
            <a:avLst/>
          </a:prstGeom>
        </p:spPr>
      </p:pic>
    </p:spTree>
    <p:extLst>
      <p:ext uri="{BB962C8B-B14F-4D97-AF65-F5344CB8AC3E}">
        <p14:creationId xmlns:p14="http://schemas.microsoft.com/office/powerpoint/2010/main" val="177390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8B6A-8F65-410D-8550-40EB30A75FB3}"/>
              </a:ext>
            </a:extLst>
          </p:cNvPr>
          <p:cNvSpPr>
            <a:spLocks noGrp="1"/>
          </p:cNvSpPr>
          <p:nvPr>
            <p:ph type="title"/>
          </p:nvPr>
        </p:nvSpPr>
        <p:spPr/>
        <p:txBody>
          <a:bodyPr/>
          <a:lstStyle/>
          <a:p>
            <a:r>
              <a:rPr lang="en-US" dirty="0"/>
              <a:t>Example #1: main</a:t>
            </a:r>
          </a:p>
        </p:txBody>
      </p:sp>
      <p:sp>
        <p:nvSpPr>
          <p:cNvPr id="3" name="Text Placeholder 2">
            <a:extLst>
              <a:ext uri="{FF2B5EF4-FFF2-40B4-BE49-F238E27FC236}">
                <a16:creationId xmlns:a16="http://schemas.microsoft.com/office/drawing/2014/main" id="{2344B384-A434-4BFE-8956-F452A29970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02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2DDFD7-7BED-43CA-9D02-D8B68293879E}"/>
              </a:ext>
            </a:extLst>
          </p:cNvPr>
          <p:cNvSpPr>
            <a:spLocks noGrp="1"/>
          </p:cNvSpPr>
          <p:nvPr>
            <p:ph type="title"/>
          </p:nvPr>
        </p:nvSpPr>
        <p:spPr/>
        <p:txBody>
          <a:bodyPr/>
          <a:lstStyle/>
          <a:p>
            <a:r>
              <a:rPr lang="en-US" dirty="0"/>
              <a:t>Main example</a:t>
            </a:r>
          </a:p>
        </p:txBody>
      </p:sp>
      <p:sp>
        <p:nvSpPr>
          <p:cNvPr id="5" name="Content Placeholder 4">
            <a:extLst>
              <a:ext uri="{FF2B5EF4-FFF2-40B4-BE49-F238E27FC236}">
                <a16:creationId xmlns:a16="http://schemas.microsoft.com/office/drawing/2014/main" id="{732E811E-369B-4B36-BCA7-7A78CA7B1D6D}"/>
              </a:ext>
            </a:extLst>
          </p:cNvPr>
          <p:cNvSpPr>
            <a:spLocks noGrp="1"/>
          </p:cNvSpPr>
          <p:nvPr>
            <p:ph idx="1"/>
          </p:nvPr>
        </p:nvSpPr>
        <p:spPr/>
        <p:txBody>
          <a:bodyPr/>
          <a:lstStyle/>
          <a:p>
            <a:pPr marL="514350" indent="-514350">
              <a:buAutoNum type="arabicPeriod"/>
            </a:pPr>
            <a:r>
              <a:rPr lang="en-US" dirty="0">
                <a:latin typeface="Consolas" panose="020B0609020204030204" pitchFamily="49" charset="0"/>
              </a:rPr>
              <a:t>drake::</a:t>
            </a:r>
            <a:r>
              <a:rPr lang="en-US" dirty="0" err="1">
                <a:latin typeface="Consolas" panose="020B0609020204030204" pitchFamily="49" charset="0"/>
              </a:rPr>
              <a:t>drake_example</a:t>
            </a:r>
            <a:r>
              <a:rPr lang="en-US" dirty="0">
                <a:latin typeface="Consolas" panose="020B0609020204030204" pitchFamily="49" charset="0"/>
              </a:rPr>
              <a:t>(“main”)</a:t>
            </a:r>
          </a:p>
          <a:p>
            <a:pPr marL="514350" indent="-514350">
              <a:buAutoNum type="arabicPeriod"/>
            </a:pPr>
            <a:r>
              <a:rPr lang="en-US" dirty="0" err="1">
                <a:latin typeface="Consolas" panose="020B0609020204030204" pitchFamily="49" charset="0"/>
              </a:rPr>
              <a:t>setwd</a:t>
            </a:r>
            <a:r>
              <a:rPr lang="en-US" dirty="0">
                <a:latin typeface="Consolas" panose="020B0609020204030204" pitchFamily="49" charset="0"/>
              </a:rPr>
              <a:t>(&lt;“main” directory&gt;)</a:t>
            </a:r>
          </a:p>
          <a:p>
            <a:pPr marL="514350" indent="-514350">
              <a:buAutoNum type="arabicPeriod"/>
            </a:pPr>
            <a:r>
              <a:rPr lang="en-US" dirty="0"/>
              <a:t>Open </a:t>
            </a:r>
            <a:r>
              <a:rPr lang="en-US" dirty="0" err="1"/>
              <a:t>make.R</a:t>
            </a:r>
            <a:r>
              <a:rPr lang="en-US" dirty="0"/>
              <a:t> in “main” directory</a:t>
            </a:r>
          </a:p>
        </p:txBody>
      </p:sp>
    </p:spTree>
    <p:extLst>
      <p:ext uri="{BB962C8B-B14F-4D97-AF65-F5344CB8AC3E}">
        <p14:creationId xmlns:p14="http://schemas.microsoft.com/office/powerpoint/2010/main" val="267623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1F84-AEC6-405E-9B1B-5C720AA81CD9}"/>
              </a:ext>
            </a:extLst>
          </p:cNvPr>
          <p:cNvSpPr>
            <a:spLocks noGrp="1"/>
          </p:cNvSpPr>
          <p:nvPr>
            <p:ph type="title"/>
          </p:nvPr>
        </p:nvSpPr>
        <p:spPr/>
        <p:txBody>
          <a:bodyPr/>
          <a:lstStyle/>
          <a:p>
            <a:r>
              <a:rPr lang="en-US" dirty="0"/>
              <a:t>Example #2: packages</a:t>
            </a:r>
          </a:p>
        </p:txBody>
      </p:sp>
      <p:sp>
        <p:nvSpPr>
          <p:cNvPr id="3" name="Text Placeholder 2">
            <a:extLst>
              <a:ext uri="{FF2B5EF4-FFF2-40B4-BE49-F238E27FC236}">
                <a16:creationId xmlns:a16="http://schemas.microsoft.com/office/drawing/2014/main" id="{361A117E-36DB-4605-A5B3-E5A2F03905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582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4F9FB1-F8A4-4D9C-B8FC-38568505A2C2}"/>
              </a:ext>
            </a:extLst>
          </p:cNvPr>
          <p:cNvSpPr>
            <a:spLocks noGrp="1"/>
          </p:cNvSpPr>
          <p:nvPr>
            <p:ph type="title"/>
          </p:nvPr>
        </p:nvSpPr>
        <p:spPr/>
        <p:txBody>
          <a:bodyPr/>
          <a:lstStyle/>
          <a:p>
            <a:r>
              <a:rPr lang="en-US" dirty="0"/>
              <a:t>Packages example</a:t>
            </a:r>
          </a:p>
        </p:txBody>
      </p:sp>
      <p:sp>
        <p:nvSpPr>
          <p:cNvPr id="5" name="Content Placeholder 4">
            <a:extLst>
              <a:ext uri="{FF2B5EF4-FFF2-40B4-BE49-F238E27FC236}">
                <a16:creationId xmlns:a16="http://schemas.microsoft.com/office/drawing/2014/main" id="{CC1B62DC-F06F-4BAF-93B4-FE8E006FF4BB}"/>
              </a:ext>
            </a:extLst>
          </p:cNvPr>
          <p:cNvSpPr>
            <a:spLocks noGrp="1"/>
          </p:cNvSpPr>
          <p:nvPr>
            <p:ph idx="1"/>
          </p:nvPr>
        </p:nvSpPr>
        <p:spPr/>
        <p:txBody>
          <a:bodyPr/>
          <a:lstStyle/>
          <a:p>
            <a:pPr marL="514350" indent="-514350">
              <a:buAutoNum type="arabicPeriod"/>
            </a:pPr>
            <a:r>
              <a:rPr lang="en-US" dirty="0">
                <a:latin typeface="Consolas" panose="020B0609020204030204" pitchFamily="49" charset="0"/>
              </a:rPr>
              <a:t>drake::</a:t>
            </a:r>
            <a:r>
              <a:rPr lang="en-US" dirty="0" err="1">
                <a:latin typeface="Consolas" panose="020B0609020204030204" pitchFamily="49" charset="0"/>
              </a:rPr>
              <a:t>drake_example</a:t>
            </a:r>
            <a:r>
              <a:rPr lang="en-US" dirty="0">
                <a:latin typeface="Consolas" panose="020B0609020204030204" pitchFamily="49" charset="0"/>
              </a:rPr>
              <a:t>(“packages”)</a:t>
            </a:r>
          </a:p>
          <a:p>
            <a:pPr marL="514350" indent="-514350">
              <a:buAutoNum type="arabicPeriod"/>
            </a:pPr>
            <a:r>
              <a:rPr lang="en-US" dirty="0" err="1">
                <a:latin typeface="Consolas" panose="020B0609020204030204" pitchFamily="49" charset="0"/>
              </a:rPr>
              <a:t>setwd</a:t>
            </a:r>
            <a:r>
              <a:rPr lang="en-US" dirty="0">
                <a:latin typeface="Consolas" panose="020B0609020204030204" pitchFamily="49" charset="0"/>
              </a:rPr>
              <a:t>(&lt;“packages” directory&gt;)</a:t>
            </a:r>
          </a:p>
          <a:p>
            <a:pPr marL="514350" indent="-514350">
              <a:buAutoNum type="arabicPeriod"/>
            </a:pPr>
            <a:r>
              <a:rPr lang="en-US" dirty="0"/>
              <a:t>Copy “interactive-</a:t>
            </a:r>
            <a:r>
              <a:rPr lang="en-US" dirty="0" err="1"/>
              <a:t>tutorial_partsremoved.R</a:t>
            </a:r>
            <a:r>
              <a:rPr lang="en-US" dirty="0"/>
              <a:t>” into the “packages” directory</a:t>
            </a:r>
          </a:p>
          <a:p>
            <a:pPr marL="514350" indent="-514350">
              <a:buAutoNum type="arabicPeriod"/>
            </a:pPr>
            <a:r>
              <a:rPr lang="en-US" dirty="0"/>
              <a:t>Work through steps in comments</a:t>
            </a:r>
          </a:p>
        </p:txBody>
      </p:sp>
    </p:spTree>
    <p:extLst>
      <p:ext uri="{BB962C8B-B14F-4D97-AF65-F5344CB8AC3E}">
        <p14:creationId xmlns:p14="http://schemas.microsoft.com/office/powerpoint/2010/main" val="169532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8A65-BF22-488D-82C4-5FF09D763C81}"/>
              </a:ext>
            </a:extLst>
          </p:cNvPr>
          <p:cNvSpPr>
            <a:spLocks noGrp="1"/>
          </p:cNvSpPr>
          <p:nvPr>
            <p:ph type="title"/>
          </p:nvPr>
        </p:nvSpPr>
        <p:spPr/>
        <p:txBody>
          <a:bodyPr/>
          <a:lstStyle/>
          <a:p>
            <a:r>
              <a:rPr lang="en-US" dirty="0"/>
              <a:t>Advanced drake</a:t>
            </a:r>
          </a:p>
        </p:txBody>
      </p:sp>
      <p:sp>
        <p:nvSpPr>
          <p:cNvPr id="3" name="Content Placeholder 2">
            <a:extLst>
              <a:ext uri="{FF2B5EF4-FFF2-40B4-BE49-F238E27FC236}">
                <a16:creationId xmlns:a16="http://schemas.microsoft.com/office/drawing/2014/main" id="{8DBE8C5D-B0A3-4C34-AB52-07D60D5E5A8B}"/>
              </a:ext>
            </a:extLst>
          </p:cNvPr>
          <p:cNvSpPr>
            <a:spLocks noGrp="1"/>
          </p:cNvSpPr>
          <p:nvPr>
            <p:ph idx="1"/>
          </p:nvPr>
        </p:nvSpPr>
        <p:spPr/>
        <p:txBody>
          <a:bodyPr/>
          <a:lstStyle/>
          <a:p>
            <a:r>
              <a:rPr lang="en-US" dirty="0"/>
              <a:t>Impose timeouts and retries when using make()</a:t>
            </a:r>
          </a:p>
          <a:p>
            <a:r>
              <a:rPr lang="en-US" dirty="0"/>
              <a:t>Tidy evaluation using </a:t>
            </a:r>
            <a:r>
              <a:rPr lang="en-US" dirty="0" err="1"/>
              <a:t>quasiquotation</a:t>
            </a:r>
            <a:endParaRPr lang="en-US" dirty="0"/>
          </a:p>
          <a:p>
            <a:r>
              <a:rPr lang="en-US" dirty="0"/>
              <a:t>Parallelism &amp; high performance computing</a:t>
            </a:r>
          </a:p>
          <a:p>
            <a:endParaRPr lang="en-US" dirty="0"/>
          </a:p>
        </p:txBody>
      </p:sp>
    </p:spTree>
    <p:extLst>
      <p:ext uri="{BB962C8B-B14F-4D97-AF65-F5344CB8AC3E}">
        <p14:creationId xmlns:p14="http://schemas.microsoft.com/office/powerpoint/2010/main" val="112080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FA73-6BB9-44F4-A902-97F2B240C359}"/>
              </a:ext>
            </a:extLst>
          </p:cNvPr>
          <p:cNvSpPr>
            <a:spLocks noGrp="1"/>
          </p:cNvSpPr>
          <p:nvPr>
            <p:ph type="title"/>
          </p:nvPr>
        </p:nvSpPr>
        <p:spPr/>
        <p:txBody>
          <a:bodyPr/>
          <a:lstStyle/>
          <a:p>
            <a:r>
              <a:rPr lang="en-US" dirty="0"/>
              <a:t>What is drake?</a:t>
            </a:r>
          </a:p>
        </p:txBody>
      </p:sp>
      <p:sp>
        <p:nvSpPr>
          <p:cNvPr id="3" name="Content Placeholder 2">
            <a:extLst>
              <a:ext uri="{FF2B5EF4-FFF2-40B4-BE49-F238E27FC236}">
                <a16:creationId xmlns:a16="http://schemas.microsoft.com/office/drawing/2014/main" id="{383ECD07-C06A-4139-883B-A43A4E778594}"/>
              </a:ext>
            </a:extLst>
          </p:cNvPr>
          <p:cNvSpPr>
            <a:spLocks noGrp="1"/>
          </p:cNvSpPr>
          <p:nvPr>
            <p:ph idx="1"/>
          </p:nvPr>
        </p:nvSpPr>
        <p:spPr/>
        <p:txBody>
          <a:bodyPr>
            <a:normAutofit lnSpcReduction="10000"/>
          </a:bodyPr>
          <a:lstStyle/>
          <a:p>
            <a:pPr marL="0" indent="0">
              <a:buNone/>
            </a:pPr>
            <a:r>
              <a:rPr lang="en-US" sz="4000" dirty="0"/>
              <a:t>“workflow manager for data-driven tasks”</a:t>
            </a:r>
          </a:p>
          <a:p>
            <a:pPr marL="0" indent="0">
              <a:buNone/>
            </a:pPr>
            <a:r>
              <a:rPr lang="en-US" sz="4000" dirty="0"/>
              <a:t>						</a:t>
            </a:r>
            <a:r>
              <a:rPr lang="en-US" sz="2000" dirty="0"/>
              <a:t> – Will Landau</a:t>
            </a:r>
          </a:p>
          <a:p>
            <a:pPr marL="0" indent="0">
              <a:buNone/>
            </a:pPr>
            <a:endParaRPr lang="en-US" sz="4000" dirty="0"/>
          </a:p>
          <a:p>
            <a:pPr marL="0" indent="0" algn="ctr">
              <a:buNone/>
            </a:pPr>
            <a:r>
              <a:rPr lang="en-US" sz="4000" dirty="0"/>
              <a:t>Keeps track of dependencies and only re-runs parts that have changed</a:t>
            </a:r>
          </a:p>
          <a:p>
            <a:pPr marL="0" indent="0">
              <a:buNone/>
            </a:pPr>
            <a:endParaRPr lang="en-US" sz="4000" dirty="0"/>
          </a:p>
          <a:p>
            <a:pPr marL="0" indent="0" algn="r">
              <a:buNone/>
            </a:pPr>
            <a:r>
              <a:rPr lang="en-US" sz="4000" dirty="0"/>
              <a:t>..a </a:t>
            </a:r>
            <a:r>
              <a:rPr lang="en-US" sz="4000" dirty="0" err="1"/>
              <a:t>makefile</a:t>
            </a:r>
            <a:r>
              <a:rPr lang="en-US" sz="4000" dirty="0"/>
              <a:t> for R</a:t>
            </a:r>
          </a:p>
        </p:txBody>
      </p:sp>
    </p:spTree>
    <p:extLst>
      <p:ext uri="{BB962C8B-B14F-4D97-AF65-F5344CB8AC3E}">
        <p14:creationId xmlns:p14="http://schemas.microsoft.com/office/powerpoint/2010/main" val="345593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B33E-E54C-4E66-B537-9AD76EEAB79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70CE477-965F-49B6-BB5B-978E9F855C12}"/>
              </a:ext>
            </a:extLst>
          </p:cNvPr>
          <p:cNvSpPr>
            <a:spLocks noGrp="1"/>
          </p:cNvSpPr>
          <p:nvPr>
            <p:ph idx="1"/>
          </p:nvPr>
        </p:nvSpPr>
        <p:spPr/>
        <p:txBody>
          <a:bodyPr/>
          <a:lstStyle/>
          <a:p>
            <a:r>
              <a:rPr lang="en-US" dirty="0">
                <a:hlinkClick r:id="rId2"/>
              </a:rPr>
              <a:t>https://github.com/ropensci/drake</a:t>
            </a:r>
            <a:endParaRPr lang="en-US" dirty="0"/>
          </a:p>
          <a:p>
            <a:endParaRPr lang="en-US" dirty="0"/>
          </a:p>
          <a:p>
            <a:r>
              <a:rPr lang="en-US" dirty="0"/>
              <a:t>Tutorials:</a:t>
            </a:r>
          </a:p>
          <a:p>
            <a:r>
              <a:rPr lang="en-US" dirty="0"/>
              <a:t>Kirill Muller’s drake workshop: https://github.com/krlmlr/drake-sib-zurich</a:t>
            </a:r>
          </a:p>
          <a:p>
            <a:endParaRPr lang="en-US" dirty="0"/>
          </a:p>
        </p:txBody>
      </p:sp>
    </p:spTree>
    <p:extLst>
      <p:ext uri="{BB962C8B-B14F-4D97-AF65-F5344CB8AC3E}">
        <p14:creationId xmlns:p14="http://schemas.microsoft.com/office/powerpoint/2010/main" val="26479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34C0-66E3-40AE-94C3-DC8A3E037BE2}"/>
              </a:ext>
            </a:extLst>
          </p:cNvPr>
          <p:cNvSpPr>
            <a:spLocks noGrp="1"/>
          </p:cNvSpPr>
          <p:nvPr>
            <p:ph type="title"/>
          </p:nvPr>
        </p:nvSpPr>
        <p:spPr/>
        <p:txBody>
          <a:bodyPr/>
          <a:lstStyle/>
          <a:p>
            <a:r>
              <a:rPr lang="en-US" dirty="0"/>
              <a:t>Why drake?</a:t>
            </a:r>
          </a:p>
        </p:txBody>
      </p:sp>
      <p:sp>
        <p:nvSpPr>
          <p:cNvPr id="4" name="Text Placeholder 3">
            <a:extLst>
              <a:ext uri="{FF2B5EF4-FFF2-40B4-BE49-F238E27FC236}">
                <a16:creationId xmlns:a16="http://schemas.microsoft.com/office/drawing/2014/main" id="{1B894518-0A97-4151-954F-C15D0F1DA7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055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9214BF-D582-47D9-8071-E14DF8F79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202" y="917609"/>
            <a:ext cx="7195596" cy="5846029"/>
          </a:xfrm>
        </p:spPr>
      </p:pic>
      <p:sp>
        <p:nvSpPr>
          <p:cNvPr id="6" name="TextBox 5">
            <a:extLst>
              <a:ext uri="{FF2B5EF4-FFF2-40B4-BE49-F238E27FC236}">
                <a16:creationId xmlns:a16="http://schemas.microsoft.com/office/drawing/2014/main" id="{35904956-8320-485E-9811-5497721FB655}"/>
              </a:ext>
            </a:extLst>
          </p:cNvPr>
          <p:cNvSpPr txBox="1"/>
          <p:nvPr/>
        </p:nvSpPr>
        <p:spPr>
          <a:xfrm>
            <a:off x="9824225" y="6488668"/>
            <a:ext cx="2436541" cy="369332"/>
          </a:xfrm>
          <a:prstGeom prst="rect">
            <a:avLst/>
          </a:prstGeom>
          <a:noFill/>
        </p:spPr>
        <p:txBody>
          <a:bodyPr wrap="square" rtlCol="0">
            <a:spAutoFit/>
          </a:bodyPr>
          <a:lstStyle/>
          <a:p>
            <a:r>
              <a:rPr lang="en-US" i="1" dirty="0"/>
              <a:t>https://xkcd.com/1205/</a:t>
            </a:r>
          </a:p>
        </p:txBody>
      </p:sp>
      <p:sp>
        <p:nvSpPr>
          <p:cNvPr id="7" name="TextBox 6">
            <a:extLst>
              <a:ext uri="{FF2B5EF4-FFF2-40B4-BE49-F238E27FC236}">
                <a16:creationId xmlns:a16="http://schemas.microsoft.com/office/drawing/2014/main" id="{F3E393FD-CDF7-40A2-8FB6-E9DC50D68B76}"/>
              </a:ext>
            </a:extLst>
          </p:cNvPr>
          <p:cNvSpPr txBox="1"/>
          <p:nvPr/>
        </p:nvSpPr>
        <p:spPr>
          <a:xfrm>
            <a:off x="139391" y="44605"/>
            <a:ext cx="9684834" cy="1015663"/>
          </a:xfrm>
          <a:prstGeom prst="rect">
            <a:avLst/>
          </a:prstGeom>
          <a:noFill/>
        </p:spPr>
        <p:txBody>
          <a:bodyPr wrap="square" rtlCol="0">
            <a:spAutoFit/>
          </a:bodyPr>
          <a:lstStyle/>
          <a:p>
            <a:r>
              <a:rPr lang="en-US" sz="6000" dirty="0">
                <a:solidFill>
                  <a:schemeClr val="accent2"/>
                </a:solidFill>
              </a:rPr>
              <a:t>Saves you time</a:t>
            </a:r>
          </a:p>
        </p:txBody>
      </p:sp>
    </p:spTree>
    <p:extLst>
      <p:ext uri="{BB962C8B-B14F-4D97-AF65-F5344CB8AC3E}">
        <p14:creationId xmlns:p14="http://schemas.microsoft.com/office/powerpoint/2010/main" val="24993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3C7C-DF4F-4CB9-A971-EBD0941AAE18}"/>
              </a:ext>
            </a:extLst>
          </p:cNvPr>
          <p:cNvSpPr>
            <a:spLocks noGrp="1"/>
          </p:cNvSpPr>
          <p:nvPr>
            <p:ph type="title"/>
          </p:nvPr>
        </p:nvSpPr>
        <p:spPr/>
        <p:txBody>
          <a:bodyPr>
            <a:normAutofit/>
          </a:bodyPr>
          <a:lstStyle/>
          <a:p>
            <a:pPr algn="r"/>
            <a:r>
              <a:rPr lang="en-US" sz="6000" b="1" dirty="0">
                <a:solidFill>
                  <a:schemeClr val="accent1"/>
                </a:solidFill>
              </a:rPr>
              <a:t>Increases reproducibility</a:t>
            </a:r>
          </a:p>
        </p:txBody>
      </p:sp>
      <p:pic>
        <p:nvPicPr>
          <p:cNvPr id="1026" name="Picture 2" descr="Future Self">
            <a:extLst>
              <a:ext uri="{FF2B5EF4-FFF2-40B4-BE49-F238E27FC236}">
                <a16:creationId xmlns:a16="http://schemas.microsoft.com/office/drawing/2014/main" id="{D2DEC751-3D17-4D12-A796-C2F3E7DE2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009"/>
            <a:ext cx="3781737" cy="6239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430145-869A-4412-BB2D-2332CD7C36F6}"/>
              </a:ext>
            </a:extLst>
          </p:cNvPr>
          <p:cNvSpPr txBox="1"/>
          <p:nvPr/>
        </p:nvSpPr>
        <p:spPr>
          <a:xfrm>
            <a:off x="9824225" y="6488668"/>
            <a:ext cx="2436541" cy="369332"/>
          </a:xfrm>
          <a:prstGeom prst="rect">
            <a:avLst/>
          </a:prstGeom>
          <a:noFill/>
        </p:spPr>
        <p:txBody>
          <a:bodyPr wrap="square" rtlCol="0">
            <a:spAutoFit/>
          </a:bodyPr>
          <a:lstStyle/>
          <a:p>
            <a:r>
              <a:rPr lang="en-US" i="1" dirty="0"/>
              <a:t>https://xkcd.com/1421/</a:t>
            </a:r>
          </a:p>
        </p:txBody>
      </p:sp>
    </p:spTree>
    <p:extLst>
      <p:ext uri="{BB962C8B-B14F-4D97-AF65-F5344CB8AC3E}">
        <p14:creationId xmlns:p14="http://schemas.microsoft.com/office/powerpoint/2010/main" val="5963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8A65-BF22-488D-82C4-5FF09D763C81}"/>
              </a:ext>
            </a:extLst>
          </p:cNvPr>
          <p:cNvSpPr>
            <a:spLocks noGrp="1"/>
          </p:cNvSpPr>
          <p:nvPr>
            <p:ph type="title"/>
          </p:nvPr>
        </p:nvSpPr>
        <p:spPr/>
        <p:txBody>
          <a:bodyPr/>
          <a:lstStyle/>
          <a:p>
            <a:r>
              <a:rPr lang="en-US" dirty="0"/>
              <a:t>How it works: in a nutshell	</a:t>
            </a:r>
          </a:p>
        </p:txBody>
      </p:sp>
      <p:sp>
        <p:nvSpPr>
          <p:cNvPr id="3" name="Content Placeholder 2">
            <a:extLst>
              <a:ext uri="{FF2B5EF4-FFF2-40B4-BE49-F238E27FC236}">
                <a16:creationId xmlns:a16="http://schemas.microsoft.com/office/drawing/2014/main" id="{8DBE8C5D-B0A3-4C34-AB52-07D60D5E5A8B}"/>
              </a:ext>
            </a:extLst>
          </p:cNvPr>
          <p:cNvSpPr>
            <a:spLocks noGrp="1"/>
          </p:cNvSpPr>
          <p:nvPr>
            <p:ph idx="1"/>
          </p:nvPr>
        </p:nvSpPr>
        <p:spPr>
          <a:xfrm>
            <a:off x="6096000" y="1831432"/>
            <a:ext cx="5580278" cy="4825846"/>
          </a:xfrm>
        </p:spPr>
        <p:txBody>
          <a:bodyPr>
            <a:normAutofit/>
          </a:bodyPr>
          <a:lstStyle/>
          <a:p>
            <a:r>
              <a:rPr lang="en-US" dirty="0"/>
              <a:t>Encompass the steps of your analysis in a </a:t>
            </a:r>
            <a:r>
              <a:rPr lang="en-US" dirty="0" err="1">
                <a:latin typeface="Consolas" panose="020B0609020204030204" pitchFamily="49" charset="0"/>
              </a:rPr>
              <a:t>drake_plan</a:t>
            </a:r>
            <a:r>
              <a:rPr lang="en-US" dirty="0">
                <a:latin typeface="Consolas" panose="020B0609020204030204" pitchFamily="49" charset="0"/>
              </a:rPr>
              <a:t>() </a:t>
            </a:r>
            <a:r>
              <a:rPr lang="en-US" dirty="0"/>
              <a:t>function</a:t>
            </a:r>
          </a:p>
          <a:p>
            <a:r>
              <a:rPr lang="en-US" dirty="0"/>
              <a:t>Set triggers for how frequently you want to refresh steps of the plan</a:t>
            </a:r>
          </a:p>
          <a:p>
            <a:r>
              <a:rPr lang="en-US" dirty="0"/>
              <a:t>Set output to be in a dynamic </a:t>
            </a:r>
            <a:r>
              <a:rPr lang="en-US" dirty="0" err="1">
                <a:latin typeface="Consolas" panose="020B0609020204030204" pitchFamily="49" charset="0"/>
              </a:rPr>
              <a:t>knitr</a:t>
            </a:r>
            <a:r>
              <a:rPr lang="en-US" dirty="0"/>
              <a:t> report</a:t>
            </a:r>
          </a:p>
          <a:p>
            <a:r>
              <a:rPr lang="en-US" dirty="0"/>
              <a:t>Run </a:t>
            </a:r>
            <a:r>
              <a:rPr lang="en-US" dirty="0">
                <a:latin typeface="Consolas" panose="020B0609020204030204" pitchFamily="49" charset="0"/>
              </a:rPr>
              <a:t>make()</a:t>
            </a:r>
            <a:r>
              <a:rPr lang="en-US" dirty="0"/>
              <a:t> to do analysis</a:t>
            </a:r>
          </a:p>
          <a:p>
            <a:endParaRPr lang="en-US" dirty="0"/>
          </a:p>
          <a:p>
            <a:endParaRPr lang="en-US" dirty="0"/>
          </a:p>
        </p:txBody>
      </p:sp>
      <p:pic>
        <p:nvPicPr>
          <p:cNvPr id="2050" name="Picture 2" descr="tidydag">
            <a:extLst>
              <a:ext uri="{FF2B5EF4-FFF2-40B4-BE49-F238E27FC236}">
                <a16:creationId xmlns:a16="http://schemas.microsoft.com/office/drawing/2014/main" id="{65DBA33E-0442-41AB-9734-5B3F66D88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57" y="1902638"/>
            <a:ext cx="5427065" cy="305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7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DBF035-1410-4C1E-971F-3DCF7EB811CF}"/>
              </a:ext>
            </a:extLst>
          </p:cNvPr>
          <p:cNvSpPr>
            <a:spLocks noGrp="1"/>
          </p:cNvSpPr>
          <p:nvPr>
            <p:ph type="title"/>
          </p:nvPr>
        </p:nvSpPr>
        <p:spPr/>
        <p:txBody>
          <a:bodyPr/>
          <a:lstStyle/>
          <a:p>
            <a:r>
              <a:rPr lang="en-US" dirty="0"/>
              <a:t>Key functions</a:t>
            </a:r>
          </a:p>
        </p:txBody>
      </p:sp>
      <p:sp>
        <p:nvSpPr>
          <p:cNvPr id="5" name="Text Placeholder 4">
            <a:extLst>
              <a:ext uri="{FF2B5EF4-FFF2-40B4-BE49-F238E27FC236}">
                <a16:creationId xmlns:a16="http://schemas.microsoft.com/office/drawing/2014/main" id="{0011D014-257A-491D-A34D-3A1CB2147D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503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err="1">
                <a:latin typeface="Consolas" panose="020B0609020204030204" pitchFamily="49" charset="0"/>
              </a:rPr>
              <a:t>drake_plan</a:t>
            </a:r>
            <a:r>
              <a:rPr lang="en-US" dirty="0">
                <a:latin typeface="Consolas" panose="020B0609020204030204" pitchFamily="49" charset="0"/>
              </a:rPr>
              <a:t>()</a:t>
            </a:r>
          </a:p>
        </p:txBody>
      </p:sp>
      <p:sp>
        <p:nvSpPr>
          <p:cNvPr id="5" name="Content Placeholder 4">
            <a:extLst>
              <a:ext uri="{FF2B5EF4-FFF2-40B4-BE49-F238E27FC236}">
                <a16:creationId xmlns:a16="http://schemas.microsoft.com/office/drawing/2014/main" id="{7FCE73EF-4C14-4F3A-9909-4E35D1D0519A}"/>
              </a:ext>
            </a:extLst>
          </p:cNvPr>
          <p:cNvSpPr>
            <a:spLocks noGrp="1"/>
          </p:cNvSpPr>
          <p:nvPr>
            <p:ph idx="1"/>
          </p:nvPr>
        </p:nvSpPr>
        <p:spPr>
          <a:xfrm>
            <a:off x="838200" y="1825625"/>
            <a:ext cx="5467350" cy="4351338"/>
          </a:xfrm>
        </p:spPr>
        <p:txBody>
          <a:bodyPr/>
          <a:lstStyle/>
          <a:p>
            <a:r>
              <a:rPr lang="en-US" dirty="0"/>
              <a:t>Create a workflow plan data frame for the plan argument of make().</a:t>
            </a:r>
          </a:p>
          <a:p>
            <a:endParaRPr lang="en-US" dirty="0"/>
          </a:p>
          <a:p>
            <a:r>
              <a:rPr lang="en-US" dirty="0"/>
              <a:t>Arguments:</a:t>
            </a:r>
          </a:p>
          <a:p>
            <a:pPr lvl="1"/>
            <a:r>
              <a:rPr lang="en-US" dirty="0"/>
              <a:t>rows of data frame (targets)</a:t>
            </a:r>
          </a:p>
          <a:p>
            <a:pPr lvl="1"/>
            <a:r>
              <a:rPr lang="en-US" dirty="0" err="1">
                <a:latin typeface="Consolas" panose="020B0609020204030204" pitchFamily="49" charset="0"/>
              </a:rPr>
              <a:t>tidy_evaluation</a:t>
            </a:r>
            <a:r>
              <a:rPr lang="en-US" dirty="0"/>
              <a:t> (T/F)</a:t>
            </a:r>
          </a:p>
        </p:txBody>
      </p:sp>
      <p:pic>
        <p:nvPicPr>
          <p:cNvPr id="7" name="Picture 6">
            <a:extLst>
              <a:ext uri="{FF2B5EF4-FFF2-40B4-BE49-F238E27FC236}">
                <a16:creationId xmlns:a16="http://schemas.microsoft.com/office/drawing/2014/main" id="{F244F07C-8964-49D0-92D7-79D4CBB7EAE2}"/>
              </a:ext>
            </a:extLst>
          </p:cNvPr>
          <p:cNvPicPr>
            <a:picLocks noChangeAspect="1"/>
          </p:cNvPicPr>
          <p:nvPr/>
        </p:nvPicPr>
        <p:blipFill>
          <a:blip r:embed="rId2"/>
          <a:stretch>
            <a:fillRect/>
          </a:stretch>
        </p:blipFill>
        <p:spPr>
          <a:xfrm>
            <a:off x="6524930" y="1141781"/>
            <a:ext cx="5467350" cy="5562600"/>
          </a:xfrm>
          <a:prstGeom prst="rect">
            <a:avLst/>
          </a:prstGeom>
        </p:spPr>
      </p:pic>
    </p:spTree>
    <p:extLst>
      <p:ext uri="{BB962C8B-B14F-4D97-AF65-F5344CB8AC3E}">
        <p14:creationId xmlns:p14="http://schemas.microsoft.com/office/powerpoint/2010/main" val="171909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F03C7-47C2-4DEC-93C7-108FB4CA467B}"/>
              </a:ext>
            </a:extLst>
          </p:cNvPr>
          <p:cNvSpPr>
            <a:spLocks noGrp="1"/>
          </p:cNvSpPr>
          <p:nvPr>
            <p:ph type="title"/>
          </p:nvPr>
        </p:nvSpPr>
        <p:spPr/>
        <p:txBody>
          <a:bodyPr/>
          <a:lstStyle/>
          <a:p>
            <a:r>
              <a:rPr lang="en-US" dirty="0" err="1">
                <a:latin typeface="Consolas" panose="020B0609020204030204" pitchFamily="49" charset="0"/>
              </a:rPr>
              <a:t>Plan_analyses</a:t>
            </a:r>
            <a:r>
              <a:rPr lang="en-US" dirty="0">
                <a:latin typeface="Consolas" panose="020B0609020204030204" pitchFamily="49" charset="0"/>
              </a:rPr>
              <a:t>()</a:t>
            </a:r>
          </a:p>
        </p:txBody>
      </p:sp>
      <p:graphicFrame>
        <p:nvGraphicFramePr>
          <p:cNvPr id="2" name="Content Placeholder 1">
            <a:extLst>
              <a:ext uri="{FF2B5EF4-FFF2-40B4-BE49-F238E27FC236}">
                <a16:creationId xmlns:a16="http://schemas.microsoft.com/office/drawing/2014/main" id="{1D718D40-BF3B-4830-B709-B4E5DF6E7B8D}"/>
              </a:ext>
            </a:extLst>
          </p:cNvPr>
          <p:cNvGraphicFramePr>
            <a:graphicFrameLocks noGrp="1"/>
          </p:cNvGraphicFramePr>
          <p:nvPr>
            <p:ph idx="1"/>
            <p:extLst>
              <p:ext uri="{D42A27DB-BD31-4B8C-83A1-F6EECF244321}">
                <p14:modId xmlns:p14="http://schemas.microsoft.com/office/powerpoint/2010/main" val="511267467"/>
              </p:ext>
            </p:extLst>
          </p:nvPr>
        </p:nvGraphicFramePr>
        <p:xfrm>
          <a:off x="838200" y="3681254"/>
          <a:ext cx="10515600" cy="365760"/>
        </p:xfrm>
        <a:graphic>
          <a:graphicData uri="http://schemas.openxmlformats.org/drawingml/2006/table">
            <a:tbl>
              <a:tblPr/>
              <a:tblGrid>
                <a:gridCol w="10515600">
                  <a:extLst>
                    <a:ext uri="{9D8B030D-6E8A-4147-A177-3AD203B41FA5}">
                      <a16:colId xmlns:a16="http://schemas.microsoft.com/office/drawing/2014/main" val="3061551371"/>
                    </a:ext>
                  </a:extLst>
                </a:gridCol>
              </a:tblGrid>
              <a:tr h="0">
                <a:tc>
                  <a:txBody>
                    <a:bodyPr/>
                    <a:lstStyle/>
                    <a:p>
                      <a:pPr fontAlgn="t"/>
                      <a:endParaRPr lang="en-US"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4010617774"/>
                  </a:ext>
                </a:extLst>
              </a:tr>
            </a:tbl>
          </a:graphicData>
        </a:graphic>
      </p:graphicFrame>
      <p:sp>
        <p:nvSpPr>
          <p:cNvPr id="3" name="TextBox 2">
            <a:extLst>
              <a:ext uri="{FF2B5EF4-FFF2-40B4-BE49-F238E27FC236}">
                <a16:creationId xmlns:a16="http://schemas.microsoft.com/office/drawing/2014/main" id="{37187A3A-DD48-43D7-A7E0-05EE583BCA7F}"/>
              </a:ext>
            </a:extLst>
          </p:cNvPr>
          <p:cNvSpPr txBox="1"/>
          <p:nvPr/>
        </p:nvSpPr>
        <p:spPr>
          <a:xfrm>
            <a:off x="735980" y="1690688"/>
            <a:ext cx="3748238"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a:effectLst/>
              </a:rPr>
              <a:t>Generate a workflow plan data frame to analyze multiple datasets using multiple methods of analysis.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effectLst/>
              </a:rPr>
              <a:t>Arguments:</a:t>
            </a:r>
          </a:p>
          <a:p>
            <a:pPr marL="742950" lvl="1" indent="-285750">
              <a:buFont typeface="Arial" panose="020B0604020202020204" pitchFamily="34" charset="0"/>
              <a:buChar char="•"/>
            </a:pPr>
            <a:r>
              <a:rPr lang="en-US" sz="2800" dirty="0">
                <a:effectLst/>
              </a:rPr>
              <a:t>Data</a:t>
            </a:r>
          </a:p>
          <a:p>
            <a:pPr marL="742950" lvl="1" indent="-285750">
              <a:buFont typeface="Arial" panose="020B0604020202020204" pitchFamily="34" charset="0"/>
              <a:buChar char="•"/>
            </a:pPr>
            <a:r>
              <a:rPr lang="en-US" sz="2800" dirty="0"/>
              <a:t>Methods </a:t>
            </a:r>
            <a:endParaRPr lang="en-US" sz="2800" dirty="0">
              <a:effectLst/>
            </a:endParaRPr>
          </a:p>
          <a:p>
            <a:endParaRPr lang="en-US" dirty="0"/>
          </a:p>
        </p:txBody>
      </p:sp>
      <p:pic>
        <p:nvPicPr>
          <p:cNvPr id="6" name="Picture 5">
            <a:extLst>
              <a:ext uri="{FF2B5EF4-FFF2-40B4-BE49-F238E27FC236}">
                <a16:creationId xmlns:a16="http://schemas.microsoft.com/office/drawing/2014/main" id="{85F9DEA7-470A-4B55-8CE6-2ECDD309AEA1}"/>
              </a:ext>
            </a:extLst>
          </p:cNvPr>
          <p:cNvPicPr>
            <a:picLocks noChangeAspect="1"/>
          </p:cNvPicPr>
          <p:nvPr/>
        </p:nvPicPr>
        <p:blipFill rotWithShape="1">
          <a:blip r:embed="rId2"/>
          <a:srcRect r="8290"/>
          <a:stretch/>
        </p:blipFill>
        <p:spPr>
          <a:xfrm>
            <a:off x="4587921" y="1937570"/>
            <a:ext cx="7409617" cy="4043324"/>
          </a:xfrm>
          <a:prstGeom prst="rect">
            <a:avLst/>
          </a:prstGeom>
        </p:spPr>
      </p:pic>
    </p:spTree>
    <p:extLst>
      <p:ext uri="{BB962C8B-B14F-4D97-AF65-F5344CB8AC3E}">
        <p14:creationId xmlns:p14="http://schemas.microsoft.com/office/powerpoint/2010/main" val="2778745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10288</TotalTime>
  <Words>409</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PowerPoint Presentation</vt:lpstr>
      <vt:lpstr>What is drake?</vt:lpstr>
      <vt:lpstr>Why drake?</vt:lpstr>
      <vt:lpstr>PowerPoint Presentation</vt:lpstr>
      <vt:lpstr>Increases reproducibility</vt:lpstr>
      <vt:lpstr>How it works: in a nutshell </vt:lpstr>
      <vt:lpstr>Key functions</vt:lpstr>
      <vt:lpstr>drake_plan()</vt:lpstr>
      <vt:lpstr>Plan_analyses()</vt:lpstr>
      <vt:lpstr>Plan_summaries()</vt:lpstr>
      <vt:lpstr>Knitr_in</vt:lpstr>
      <vt:lpstr>readd() and loadd()</vt:lpstr>
      <vt:lpstr>drake_config()</vt:lpstr>
      <vt:lpstr>make()</vt:lpstr>
      <vt:lpstr>Example #1: main</vt:lpstr>
      <vt:lpstr>Main example</vt:lpstr>
      <vt:lpstr>Example #2: packages</vt:lpstr>
      <vt:lpstr>Packages example</vt:lpstr>
      <vt:lpstr>Advanced drake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Stawitz</dc:creator>
  <cp:lastModifiedBy>Christine Stawitz</cp:lastModifiedBy>
  <cp:revision>23</cp:revision>
  <dcterms:created xsi:type="dcterms:W3CDTF">2018-06-18T17:49:16Z</dcterms:created>
  <dcterms:modified xsi:type="dcterms:W3CDTF">2018-06-25T21:17:42Z</dcterms:modified>
</cp:coreProperties>
</file>