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7545B-EEDA-D14A-AC7C-E4C26296CE48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7FD6-8880-1E42-AF3C-24EB0BE4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"10A", "18E", "1D", "38A", "45D", "48B", "50E", "57B", "58C", "63E", "67A", </a:t>
            </a:r>
          </a:p>
          <a:p>
            <a:r>
              <a:rPr lang="ro-RO" dirty="0" smtClean="0"/>
              <a:t>                      "6D", "74C", "8C",</a:t>
            </a:r>
          </a:p>
          <a:p>
            <a:r>
              <a:rPr lang="ro-RO" dirty="0" smtClean="0"/>
              <a:t> "14E", "15A", "20B", "24C", "29D", "34E", "35A", "39B", "42C", "44D", </a:t>
            </a:r>
          </a:p>
          <a:p>
            <a:r>
              <a:rPr lang="ro-RO" dirty="0" smtClean="0"/>
              <a:t>                      "52E", "53A", "55B", "60C")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07FD6-8880-1E42-AF3C-24EB0BE4E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48F4-478A-AD4E-B893-C78327622D8B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C944-BD83-6B40-8EC1-CAC202F5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585" y="0"/>
            <a:ext cx="7059642" cy="5528962"/>
            <a:chOff x="18585" y="0"/>
            <a:chExt cx="7059642" cy="5528962"/>
          </a:xfrm>
        </p:grpSpPr>
        <p:grpSp>
          <p:nvGrpSpPr>
            <p:cNvPr id="10" name="Group 9"/>
            <p:cNvGrpSpPr/>
            <p:nvPr/>
          </p:nvGrpSpPr>
          <p:grpSpPr>
            <a:xfrm>
              <a:off x="18585" y="0"/>
              <a:ext cx="7059642" cy="5528962"/>
              <a:chOff x="18585" y="0"/>
              <a:chExt cx="8763372" cy="6899835"/>
            </a:xfrm>
          </p:grpSpPr>
          <p:pic>
            <p:nvPicPr>
              <p:cNvPr id="6" name="Picture 5" descr="Family day 1 bar plo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8654957" cy="6687921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264093" y="1457086"/>
                <a:ext cx="1037726" cy="4609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5400000" flipH="1" flipV="1">
                <a:off x="-771359" y="2385340"/>
                <a:ext cx="18876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35945" y="6515747"/>
                <a:ext cx="1068343" cy="384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773333" y="1455862"/>
              <a:ext cx="220679" cy="2129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7176" y="152930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88075" y="609600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day 1 bar plot </a:t>
            </a:r>
            <a:r>
              <a:rPr lang="en-US" dirty="0" err="1" smtClean="0"/>
              <a:t>total.pdf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4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2728" y="648866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 shed non shed subset </a:t>
            </a:r>
            <a:r>
              <a:rPr lang="en-US" dirty="0" err="1" smtClean="0"/>
              <a:t>total.pdf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88901"/>
            <a:ext cx="9144001" cy="6399767"/>
            <a:chOff x="14254" y="76581"/>
            <a:chExt cx="7131614" cy="5512910"/>
          </a:xfrm>
        </p:grpSpPr>
        <p:grpSp>
          <p:nvGrpSpPr>
            <p:cNvPr id="8" name="Group 7"/>
            <p:cNvGrpSpPr/>
            <p:nvPr/>
          </p:nvGrpSpPr>
          <p:grpSpPr>
            <a:xfrm>
              <a:off x="14254" y="76581"/>
              <a:ext cx="7131614" cy="5512910"/>
              <a:chOff x="14254" y="76581"/>
              <a:chExt cx="7131614" cy="5512910"/>
            </a:xfrm>
          </p:grpSpPr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96" t="1412" r="13"/>
              <a:stretch/>
            </p:blipFill>
            <p:spPr>
              <a:xfrm>
                <a:off x="14254" y="76581"/>
                <a:ext cx="7131614" cy="534709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923192" y="1084521"/>
                <a:ext cx="8359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Family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68603" y="5281714"/>
                <a:ext cx="8606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Sample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-369036" y="2577353"/>
                <a:ext cx="11753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Proportion</a:t>
                </a:r>
                <a:endParaRPr lang="en-US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2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4171" y="-1"/>
            <a:ext cx="5893296" cy="4792133"/>
            <a:chOff x="84171" y="0"/>
            <a:chExt cx="4334140" cy="3362898"/>
          </a:xfrm>
        </p:grpSpPr>
        <p:pic>
          <p:nvPicPr>
            <p:cNvPr id="2" name="Picture 1" descr="Phylum bar plot day 1 by total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3067" y="5994400"/>
            <a:ext cx="33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phylum by total all day  1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28933" y="0"/>
            <a:ext cx="26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OTU level bray </a:t>
            </a:r>
            <a:r>
              <a:rPr lang="en-US" dirty="0" err="1" smtClean="0"/>
              <a:t>curtis</a:t>
            </a:r>
            <a:r>
              <a:rPr lang="en-US" dirty="0" smtClean="0"/>
              <a:t> </a:t>
            </a:r>
            <a:r>
              <a:rPr lang="en-US" dirty="0" err="1" smtClean="0"/>
              <a:t>nmds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8460" y="406400"/>
            <a:ext cx="4253040" cy="3276600"/>
            <a:chOff x="128460" y="406400"/>
            <a:chExt cx="4253040" cy="3276600"/>
          </a:xfrm>
        </p:grpSpPr>
        <p:pic>
          <p:nvPicPr>
            <p:cNvPr id="2" name="Picture 1" descr="OTU_NMDS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5" t="5926" r="10243" b="2221"/>
            <a:stretch/>
          </p:blipFill>
          <p:spPr>
            <a:xfrm>
              <a:off x="293395" y="406400"/>
              <a:ext cx="4088105" cy="310991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273210" y="1140794"/>
              <a:ext cx="1013459" cy="21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2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046" y="3485805"/>
              <a:ext cx="1079888" cy="1971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NMDS 1</a:t>
              </a:r>
              <a:endParaRPr lang="en-US" sz="10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126153" y="536386"/>
              <a:ext cx="1106280" cy="676638"/>
              <a:chOff x="4332653" y="1653986"/>
              <a:chExt cx="1106280" cy="67663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359045" y="1653986"/>
                <a:ext cx="10798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Presence of O157</a:t>
                </a:r>
                <a:endParaRPr lang="en-US" sz="8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332653" y="1800381"/>
                <a:ext cx="869108" cy="530243"/>
                <a:chOff x="4434253" y="1825781"/>
                <a:chExt cx="869108" cy="530243"/>
              </a:xfrm>
            </p:grpSpPr>
            <p:pic>
              <p:nvPicPr>
                <p:cNvPr id="8" name="Picture 7" descr="OTU_NMDS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941" t="49161" r="4024" b="45645"/>
                <a:stretch/>
              </p:blipFill>
              <p:spPr>
                <a:xfrm>
                  <a:off x="4434253" y="1851181"/>
                  <a:ext cx="634287" cy="504843"/>
                </a:xfrm>
                <a:prstGeom prst="rect">
                  <a:avLst/>
                </a:prstGeom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4681987" y="2103844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Present</a:t>
                  </a:r>
                  <a:endParaRPr lang="en-US" sz="10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675742" y="1825781"/>
                  <a:ext cx="621374" cy="1971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Absent</a:t>
                  </a:r>
                  <a:endParaRPr lang="en-US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897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9300" y="5397500"/>
            <a:ext cx="646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2 3.6</a:t>
            </a:r>
          </a:p>
          <a:p>
            <a:r>
              <a:rPr lang="en-US" dirty="0" smtClean="0"/>
              <a:t>1 6.2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37608" y="1447800"/>
            <a:ext cx="3001092" cy="4302667"/>
            <a:chOff x="1837608" y="1447800"/>
            <a:chExt cx="3001092" cy="4302667"/>
          </a:xfrm>
        </p:grpSpPr>
        <p:pic>
          <p:nvPicPr>
            <p:cNvPr id="2" name="Picture 1" descr="UWunifrac_pathotyp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" t="2135" r="12048" b="2221"/>
            <a:stretch/>
          </p:blipFill>
          <p:spPr>
            <a:xfrm>
              <a:off x="2057400" y="1447800"/>
              <a:ext cx="2781300" cy="403499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1453989" y="29769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2 (3.6%)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77989" y="5504246"/>
              <a:ext cx="10134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Axis 1 (6.2%)</a:t>
              </a:r>
              <a:endParaRPr lang="en-US" sz="1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70962" y="4762956"/>
              <a:ext cx="1266466" cy="634544"/>
              <a:chOff x="3875267" y="1488314"/>
              <a:chExt cx="1266466" cy="6345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75267" y="1534714"/>
                <a:ext cx="1266466" cy="588144"/>
                <a:chOff x="5316000" y="2093914"/>
                <a:chExt cx="1580533" cy="788102"/>
              </a:xfrm>
            </p:grpSpPr>
            <p:pic>
              <p:nvPicPr>
                <p:cNvPr id="3" name="Picture 2" descr="UWunifrac_pathotype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754" t="48569" r="5136" b="47289"/>
                <a:stretch/>
              </p:blipFill>
              <p:spPr>
                <a:xfrm>
                  <a:off x="5362345" y="2377430"/>
                  <a:ext cx="749300" cy="495300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316000" y="2093914"/>
                  <a:ext cx="1580533" cy="288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Presence of O157</a:t>
                  </a:r>
                  <a:endParaRPr lang="en-US" sz="800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653643" y="2307230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Absent</a:t>
                  </a:r>
                  <a:endParaRPr lang="en-US" sz="8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666342" y="2593325"/>
                  <a:ext cx="621374" cy="28869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Present</a:t>
                  </a:r>
                  <a:endParaRPr lang="en-US" sz="800" dirty="0"/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3937803" y="1488314"/>
                <a:ext cx="812800" cy="624714"/>
              </a:xfrm>
              <a:prstGeom prst="rect">
                <a:avLst/>
              </a:prstGeom>
              <a:noFill/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655733" y="1032933"/>
            <a:ext cx="323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Unweighted</a:t>
            </a:r>
            <a:r>
              <a:rPr lang="en-US" dirty="0" smtClean="0"/>
              <a:t> </a:t>
            </a:r>
            <a:r>
              <a:rPr lang="en-US" dirty="0" err="1" smtClean="0"/>
              <a:t>unifrac</a:t>
            </a:r>
            <a:r>
              <a:rPr lang="en-US" dirty="0" smtClean="0"/>
              <a:t> at OTU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70696" y="88901"/>
            <a:ext cx="9214697" cy="6219972"/>
            <a:chOff x="-70696" y="88901"/>
            <a:chExt cx="9214697" cy="6219972"/>
          </a:xfrm>
        </p:grpSpPr>
        <p:grpSp>
          <p:nvGrpSpPr>
            <p:cNvPr id="18" name="Group 17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2" name="Picture 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3" name="Picture 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5" name="Picture 4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6" name="Picture 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7" name="Picture 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8" name="Picture 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5" name="Picture 14" descr="Family shed non shed subset total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60400" y="5832541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(+)</a:t>
                </a:r>
                <a:endParaRPr lang="en-US" sz="2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79901" y="5848386"/>
                <a:ext cx="3403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O157 (-)</a:t>
                </a:r>
                <a:endParaRPr lang="en-US" sz="2000" dirty="0"/>
              </a:p>
            </p:txBody>
          </p:sp>
        </p:grpSp>
        <p:pic>
          <p:nvPicPr>
            <p:cNvPr id="19" name="Picture 18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555618" y="2770106"/>
              <a:ext cx="1364469" cy="3946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Proportion</a:t>
              </a:r>
              <a:endParaRPr lang="en-US" sz="1400" dirty="0"/>
            </a:p>
          </p:txBody>
        </p:sp>
        <p:pic>
          <p:nvPicPr>
            <p:cNvPr id="21" name="Picture 20" descr="Family shed non shed subset total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Family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78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176" y="3401816"/>
            <a:ext cx="6174909" cy="3269918"/>
            <a:chOff x="-56822" y="88901"/>
            <a:chExt cx="9200823" cy="6219972"/>
          </a:xfrm>
        </p:grpSpPr>
        <p:grpSp>
          <p:nvGrpSpPr>
            <p:cNvPr id="3" name="Group 2"/>
            <p:cNvGrpSpPr/>
            <p:nvPr/>
          </p:nvGrpSpPr>
          <p:grpSpPr>
            <a:xfrm>
              <a:off x="660400" y="88901"/>
              <a:ext cx="7023101" cy="6219972"/>
              <a:chOff x="660400" y="88901"/>
              <a:chExt cx="7023101" cy="621997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60400" y="88901"/>
                <a:ext cx="3403600" cy="6207272"/>
                <a:chOff x="660400" y="88901"/>
                <a:chExt cx="3403600" cy="6207272"/>
              </a:xfrm>
            </p:grpSpPr>
            <p:pic>
              <p:nvPicPr>
                <p:cNvPr id="16" name="Picture 15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32" t="1412" r="91445"/>
                <a:stretch/>
              </p:blipFill>
              <p:spPr>
                <a:xfrm>
                  <a:off x="6604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7" name="Picture 16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35" t="1412" r="81002"/>
                <a:stretch/>
              </p:blipFill>
              <p:spPr>
                <a:xfrm>
                  <a:off x="889000" y="88901"/>
                  <a:ext cx="482600" cy="6207272"/>
                </a:xfrm>
                <a:prstGeom prst="rect">
                  <a:avLst/>
                </a:prstGeom>
              </p:spPr>
            </p:pic>
            <p:pic>
              <p:nvPicPr>
                <p:cNvPr id="18" name="Picture 17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03" t="1412" r="64775"/>
                <a:stretch/>
              </p:blipFill>
              <p:spPr>
                <a:xfrm>
                  <a:off x="1371600" y="88901"/>
                  <a:ext cx="254000" cy="6207272"/>
                </a:xfrm>
                <a:prstGeom prst="rect">
                  <a:avLst/>
                </a:prstGeom>
              </p:spPr>
            </p:pic>
            <p:pic>
              <p:nvPicPr>
                <p:cNvPr id="19" name="Picture 1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128" t="1412" r="48687"/>
                <a:stretch/>
              </p:blipFill>
              <p:spPr>
                <a:xfrm>
                  <a:off x="1625600" y="88901"/>
                  <a:ext cx="736600" cy="6207272"/>
                </a:xfrm>
                <a:prstGeom prst="rect">
                  <a:avLst/>
                </a:prstGeom>
              </p:spPr>
            </p:pic>
            <p:pic>
              <p:nvPicPr>
                <p:cNvPr id="20" name="Picture 1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216" t="1412" r="35280"/>
                <a:stretch/>
              </p:blipFill>
              <p:spPr>
                <a:xfrm>
                  <a:off x="2362200" y="88901"/>
                  <a:ext cx="495300" cy="6207272"/>
                </a:xfrm>
                <a:prstGeom prst="rect">
                  <a:avLst/>
                </a:prstGeom>
              </p:spPr>
            </p:pic>
            <p:pic>
              <p:nvPicPr>
                <p:cNvPr id="21" name="Picture 2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260" t="1412" r="19334"/>
                <a:stretch/>
              </p:blipFill>
              <p:spPr>
                <a:xfrm>
                  <a:off x="2857500" y="88901"/>
                  <a:ext cx="1206500" cy="6207272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6" t="1412" r="86366"/>
              <a:stretch/>
            </p:blipFill>
            <p:spPr>
              <a:xfrm>
                <a:off x="4301067" y="88901"/>
                <a:ext cx="474134" cy="6207272"/>
              </a:xfrm>
              <a:prstGeom prst="rect">
                <a:avLst/>
              </a:prstGeom>
            </p:spPr>
          </p:pic>
          <p:pic>
            <p:nvPicPr>
              <p:cNvPr id="10" name="Picture 9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03" t="1412" r="67550"/>
              <a:stretch/>
            </p:blipFill>
            <p:spPr>
              <a:xfrm>
                <a:off x="4775201" y="88901"/>
                <a:ext cx="1219200" cy="6207272"/>
              </a:xfrm>
              <a:prstGeom prst="rect">
                <a:avLst/>
              </a:prstGeom>
            </p:spPr>
          </p:pic>
          <p:pic>
            <p:nvPicPr>
              <p:cNvPr id="11" name="Picture 10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26" t="1412" r="56731"/>
              <a:stretch/>
            </p:blipFill>
            <p:spPr>
              <a:xfrm>
                <a:off x="6007101" y="101601"/>
                <a:ext cx="723901" cy="6207272"/>
              </a:xfrm>
              <a:prstGeom prst="rect">
                <a:avLst/>
              </a:prstGeom>
            </p:spPr>
          </p:pic>
          <p:pic>
            <p:nvPicPr>
              <p:cNvPr id="12" name="Picture 11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19" t="1412" r="40879"/>
              <a:stretch/>
            </p:blipFill>
            <p:spPr>
              <a:xfrm>
                <a:off x="6731002" y="101601"/>
                <a:ext cx="711198" cy="6207272"/>
              </a:xfrm>
              <a:prstGeom prst="rect">
                <a:avLst/>
              </a:prstGeom>
            </p:spPr>
          </p:pic>
          <p:pic>
            <p:nvPicPr>
              <p:cNvPr id="13" name="Picture 12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02" t="1412" r="32599"/>
              <a:stretch/>
            </p:blipFill>
            <p:spPr>
              <a:xfrm>
                <a:off x="7467600" y="101601"/>
                <a:ext cx="215899" cy="620727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60400" y="5832542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(+)</a:t>
                </a:r>
                <a:endParaRPr lang="en-US" sz="1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79901" y="5848385"/>
                <a:ext cx="3403600" cy="413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O157 (-)</a:t>
                </a:r>
                <a:endParaRPr lang="en-US" sz="1000" dirty="0"/>
              </a:p>
            </p:txBody>
          </p:sp>
        </p:grpSp>
        <p:pic>
          <p:nvPicPr>
            <p:cNvPr id="4" name="Picture 3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" t="1412" r="94644"/>
            <a:stretch/>
          </p:blipFill>
          <p:spPr>
            <a:xfrm>
              <a:off x="321734" y="88901"/>
              <a:ext cx="304799" cy="62072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-717966" y="2621631"/>
              <a:ext cx="1689166" cy="3668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pic>
          <p:nvPicPr>
            <p:cNvPr id="6" name="Picture 5" descr="Family shed non shed subset total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71" t="1412" r="13"/>
            <a:stretch/>
          </p:blipFill>
          <p:spPr>
            <a:xfrm>
              <a:off x="7576312" y="88901"/>
              <a:ext cx="1567689" cy="62072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76312" y="1258987"/>
              <a:ext cx="1071872" cy="4287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Family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0011" y="-23386"/>
            <a:ext cx="4512044" cy="3443342"/>
            <a:chOff x="16082" y="0"/>
            <a:chExt cx="7129785" cy="5688475"/>
          </a:xfrm>
        </p:grpSpPr>
        <p:grpSp>
          <p:nvGrpSpPr>
            <p:cNvPr id="31" name="Group 30"/>
            <p:cNvGrpSpPr/>
            <p:nvPr/>
          </p:nvGrpSpPr>
          <p:grpSpPr>
            <a:xfrm>
              <a:off x="16082" y="0"/>
              <a:ext cx="7129785" cy="5688475"/>
              <a:chOff x="16082" y="0"/>
              <a:chExt cx="7129785" cy="5688475"/>
            </a:xfrm>
          </p:grpSpPr>
          <p:pic>
            <p:nvPicPr>
              <p:cNvPr id="34" name="Picture 33" descr="Family shed non shed subset total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" y="0"/>
                <a:ext cx="7018867" cy="5423670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923192" y="1077282"/>
                <a:ext cx="835978" cy="370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768603" y="5281713"/>
                <a:ext cx="1297390" cy="4067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Sample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-433654" y="2382841"/>
                <a:ext cx="1175386" cy="275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06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31876" y="1459453"/>
              <a:ext cx="45719" cy="1443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00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5760" y="0"/>
            <a:ext cx="9122344" cy="6868513"/>
            <a:chOff x="5760" y="0"/>
            <a:chExt cx="9122344" cy="6868513"/>
          </a:xfrm>
        </p:grpSpPr>
        <p:grpSp>
          <p:nvGrpSpPr>
            <p:cNvPr id="2" name="Group 1"/>
            <p:cNvGrpSpPr/>
            <p:nvPr/>
          </p:nvGrpSpPr>
          <p:grpSpPr>
            <a:xfrm>
              <a:off x="5760" y="3554213"/>
              <a:ext cx="6157973" cy="3274055"/>
              <a:chOff x="-31588" y="88901"/>
              <a:chExt cx="9175589" cy="622784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60400" y="88901"/>
                <a:ext cx="7023101" cy="6227842"/>
                <a:chOff x="660400" y="88901"/>
                <a:chExt cx="7023101" cy="622784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660400" y="88901"/>
                  <a:ext cx="3403600" cy="6207272"/>
                  <a:chOff x="660400" y="88901"/>
                  <a:chExt cx="3403600" cy="6207272"/>
                </a:xfrm>
              </p:grpSpPr>
              <p:pic>
                <p:nvPicPr>
                  <p:cNvPr id="16" name="Picture 15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32" t="1412" r="91445"/>
                  <a:stretch/>
                </p:blipFill>
                <p:spPr>
                  <a:xfrm>
                    <a:off x="6604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635" t="1412" r="81002"/>
                  <a:stretch/>
                </p:blipFill>
                <p:spPr>
                  <a:xfrm>
                    <a:off x="889000" y="88901"/>
                    <a:ext cx="482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403" t="1412" r="64775"/>
                  <a:stretch/>
                </p:blipFill>
                <p:spPr>
                  <a:xfrm>
                    <a:off x="1371600" y="88901"/>
                    <a:ext cx="2540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3128" t="1412" r="48687"/>
                  <a:stretch/>
                </p:blipFill>
                <p:spPr>
                  <a:xfrm>
                    <a:off x="1625600" y="88901"/>
                    <a:ext cx="7366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9216" t="1412" r="35280"/>
                  <a:stretch/>
                </p:blipFill>
                <p:spPr>
                  <a:xfrm>
                    <a:off x="2362200" y="88901"/>
                    <a:ext cx="495300" cy="6207272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 descr="Family shed non shed subset total.pdf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7260" t="1412" r="19334"/>
                  <a:stretch/>
                </p:blipFill>
                <p:spPr>
                  <a:xfrm>
                    <a:off x="2857500" y="88901"/>
                    <a:ext cx="1206500" cy="620727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Picture 8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66" t="1412" r="86366"/>
                <a:stretch/>
              </p:blipFill>
              <p:spPr>
                <a:xfrm>
                  <a:off x="4301067" y="88901"/>
                  <a:ext cx="474134" cy="6207272"/>
                </a:xfrm>
                <a:prstGeom prst="rect">
                  <a:avLst/>
                </a:prstGeom>
              </p:spPr>
            </p:pic>
            <p:pic>
              <p:nvPicPr>
                <p:cNvPr id="10" name="Picture 9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903" t="1412" r="67550"/>
                <a:stretch/>
              </p:blipFill>
              <p:spPr>
                <a:xfrm>
                  <a:off x="4775201" y="88901"/>
                  <a:ext cx="1219200" cy="620727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226" t="1412" r="56731"/>
                <a:stretch/>
              </p:blipFill>
              <p:spPr>
                <a:xfrm>
                  <a:off x="6007101" y="101601"/>
                  <a:ext cx="723901" cy="6207272"/>
                </a:xfrm>
                <a:prstGeom prst="rect">
                  <a:avLst/>
                </a:prstGeom>
              </p:spPr>
            </p:pic>
            <p:pic>
              <p:nvPicPr>
                <p:cNvPr id="12" name="Picture 11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19" t="1412" r="40879"/>
                <a:stretch/>
              </p:blipFill>
              <p:spPr>
                <a:xfrm>
                  <a:off x="6731002" y="101601"/>
                  <a:ext cx="711198" cy="6207272"/>
                </a:xfrm>
                <a:prstGeom prst="rect">
                  <a:avLst/>
                </a:prstGeom>
              </p:spPr>
            </p:pic>
            <p:pic>
              <p:nvPicPr>
                <p:cNvPr id="13" name="Picture 12" descr="Family shed non shed subset total.pdf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002" t="1412" r="32599"/>
                <a:stretch/>
              </p:blipFill>
              <p:spPr>
                <a:xfrm>
                  <a:off x="7467600" y="101601"/>
                  <a:ext cx="215899" cy="6207272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660400" y="5832542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(+) Samples</a:t>
                  </a:r>
                  <a:endParaRPr lang="en-US" sz="1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279901" y="5848386"/>
                  <a:ext cx="3403600" cy="4683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O157 (-) Samples</a:t>
                  </a:r>
                  <a:endParaRPr lang="en-US" sz="1000" dirty="0"/>
                </a:p>
              </p:txBody>
            </p:sp>
          </p:grpSp>
          <p:pic>
            <p:nvPicPr>
              <p:cNvPr id="4" name="Picture 3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" t="1412" r="94644"/>
              <a:stretch/>
            </p:blipFill>
            <p:spPr>
              <a:xfrm>
                <a:off x="321734" y="88901"/>
                <a:ext cx="304799" cy="6207272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6200000">
                <a:off x="-692732" y="2621631"/>
                <a:ext cx="1689166" cy="366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Proportion</a:t>
                </a:r>
                <a:endParaRPr lang="en-US" sz="1000" dirty="0"/>
              </a:p>
            </p:txBody>
          </p:sp>
          <p:pic>
            <p:nvPicPr>
              <p:cNvPr id="6" name="Picture 5" descr="Family shed non shed subset total.pdf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1" t="1412" r="13"/>
              <a:stretch/>
            </p:blipFill>
            <p:spPr>
              <a:xfrm>
                <a:off x="7576312" y="88901"/>
                <a:ext cx="1567689" cy="6207272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576312" y="1258987"/>
                <a:ext cx="1071872" cy="4287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Family</a:t>
                </a:r>
                <a:endParaRPr lang="en-US" sz="1000" dirty="0"/>
              </a:p>
            </p:txBody>
          </p:sp>
        </p:grpSp>
        <p:pic>
          <p:nvPicPr>
            <p:cNvPr id="22" name="Picture 21" descr="Phylum bar plot day 1 by total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45" y="0"/>
              <a:ext cx="4174066" cy="322541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 rot="16200000">
              <a:off x="-236726" y="1343246"/>
              <a:ext cx="8880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Proportion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3133" y="3116677"/>
              <a:ext cx="15361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All Samples, Day 1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0799" y="1098994"/>
              <a:ext cx="4993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Phylum</a:t>
              </a:r>
              <a:endParaRPr lang="en-US" sz="800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502231" y="190484"/>
              <a:ext cx="4199142" cy="3041374"/>
              <a:chOff x="33068" y="406400"/>
              <a:chExt cx="4348432" cy="3319140"/>
            </a:xfrm>
          </p:grpSpPr>
          <p:pic>
            <p:nvPicPr>
              <p:cNvPr id="27" name="Picture 26" descr="OTU_NMDS_pathotype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5" t="5926" r="10243" b="2221"/>
              <a:stretch/>
            </p:blipFill>
            <p:spPr>
              <a:xfrm>
                <a:off x="293395" y="406400"/>
                <a:ext cx="4088105" cy="3109919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6200000">
                <a:off x="-362110" y="1413702"/>
                <a:ext cx="1013459" cy="2231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2</a:t>
                </a:r>
                <a:endParaRPr lang="en-US" sz="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40813" y="3490420"/>
                <a:ext cx="559058" cy="2351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NMDS 1</a:t>
                </a:r>
                <a:endParaRPr lang="en-US" sz="800" dirty="0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3011814" y="467086"/>
                <a:ext cx="1288846" cy="745938"/>
                <a:chOff x="4218314" y="1584686"/>
                <a:chExt cx="1288846" cy="745938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218314" y="1584686"/>
                  <a:ext cx="1288846" cy="2687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Presence of O157</a:t>
                  </a:r>
                  <a:endParaRPr lang="en-US" sz="1000" dirty="0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332653" y="1800381"/>
                  <a:ext cx="869108" cy="530243"/>
                  <a:chOff x="4434253" y="1825781"/>
                  <a:chExt cx="869108" cy="530243"/>
                </a:xfrm>
              </p:grpSpPr>
              <p:pic>
                <p:nvPicPr>
                  <p:cNvPr id="33" name="Picture 32" descr="OTU_NMDS_pathotype.pdf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9941" t="49161" r="4024" b="45645"/>
                  <a:stretch/>
                </p:blipFill>
                <p:spPr>
                  <a:xfrm>
                    <a:off x="4434253" y="1851181"/>
                    <a:ext cx="634287" cy="504843"/>
                  </a:xfrm>
                  <a:prstGeom prst="rect">
                    <a:avLst/>
                  </a:prstGeom>
                </p:spPr>
              </p:pic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681987" y="2103844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Present</a:t>
                    </a:r>
                    <a:endParaRPr lang="en-US" sz="10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75742" y="1825781"/>
                    <a:ext cx="621374" cy="1971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/>
                      <a:t>Absent</a:t>
                    </a:r>
                    <a:endParaRPr lang="en-US" sz="1000" dirty="0"/>
                  </a:p>
                </p:txBody>
              </p:sp>
            </p:grpSp>
          </p:grpSp>
        </p:grpSp>
        <p:grpSp>
          <p:nvGrpSpPr>
            <p:cNvPr id="36" name="Group 35"/>
            <p:cNvGrpSpPr/>
            <p:nvPr/>
          </p:nvGrpSpPr>
          <p:grpSpPr>
            <a:xfrm>
              <a:off x="6127013" y="3347764"/>
              <a:ext cx="3001091" cy="3520749"/>
              <a:chOff x="1837609" y="1447800"/>
              <a:chExt cx="3001091" cy="4302667"/>
            </a:xfrm>
          </p:grpSpPr>
          <p:pic>
            <p:nvPicPr>
              <p:cNvPr id="37" name="Picture 36" descr="UWunifrac_pathotype.pdf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6" t="2135" r="12048" b="2221"/>
              <a:stretch/>
            </p:blipFill>
            <p:spPr>
              <a:xfrm>
                <a:off x="2057400" y="1447800"/>
                <a:ext cx="2781300" cy="4034992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 rot="16200000">
                <a:off x="1352206" y="2875162"/>
                <a:ext cx="12170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2 (3.6%)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77989" y="5504246"/>
                <a:ext cx="101345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Axis 1 (6.2%)</a:t>
                </a:r>
                <a:endParaRPr lang="en-US" sz="1000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137098" y="4736919"/>
                <a:ext cx="1266466" cy="666270"/>
                <a:chOff x="3841403" y="1462277"/>
                <a:chExt cx="1266466" cy="66627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841403" y="1462277"/>
                  <a:ext cx="1266466" cy="653636"/>
                  <a:chOff x="5273736" y="1996866"/>
                  <a:chExt cx="1580533" cy="875864"/>
                </a:xfrm>
              </p:grpSpPr>
              <p:pic>
                <p:nvPicPr>
                  <p:cNvPr id="43" name="Picture 42" descr="UWunifrac_pathotype.pdf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754" t="48569" r="5136" b="47289"/>
                  <a:stretch/>
                </p:blipFill>
                <p:spPr>
                  <a:xfrm>
                    <a:off x="5362345" y="2377430"/>
                    <a:ext cx="749300" cy="495300"/>
                  </a:xfrm>
                  <a:prstGeom prst="rect">
                    <a:avLst/>
                  </a:prstGeom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273736" y="1996866"/>
                    <a:ext cx="1580533" cy="288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Presence of O157</a:t>
                    </a:r>
                    <a:endParaRPr lang="en-US" sz="80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48360" y="2244843"/>
                    <a:ext cx="621374" cy="35280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Absent</a:t>
                    </a:r>
                    <a:endParaRPr lang="en-US" sz="80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655776" y="2517073"/>
                    <a:ext cx="621374" cy="2886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Present</a:t>
                    </a:r>
                    <a:endParaRPr lang="en-US" sz="800" dirty="0"/>
                  </a:p>
                </p:txBody>
              </p: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3899706" y="1503833"/>
                  <a:ext cx="812800" cy="624714"/>
                </a:xfrm>
                <a:prstGeom prst="rect">
                  <a:avLst/>
                </a:prstGeom>
                <a:noFill/>
                <a:ln w="31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33867" y="15240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98" y="3408493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42477" y="152400"/>
              <a:ext cx="2525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26134" y="3409738"/>
              <a:ext cx="2655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79139" y="4362989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95089" y="4376743"/>
              <a:ext cx="45719" cy="1433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50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201" y="147820"/>
            <a:ext cx="4696612" cy="5760017"/>
            <a:chOff x="1691201" y="147820"/>
            <a:chExt cx="4696612" cy="5760017"/>
          </a:xfrm>
        </p:grpSpPr>
        <p:grpSp>
          <p:nvGrpSpPr>
            <p:cNvPr id="4" name="Group 3"/>
            <p:cNvGrpSpPr/>
            <p:nvPr/>
          </p:nvGrpSpPr>
          <p:grpSpPr>
            <a:xfrm>
              <a:off x="1828800" y="185920"/>
              <a:ext cx="4559013" cy="5721917"/>
              <a:chOff x="1828800" y="185920"/>
              <a:chExt cx="4559013" cy="5721917"/>
            </a:xfrm>
          </p:grpSpPr>
          <p:pic>
            <p:nvPicPr>
              <p:cNvPr id="2" name="Picture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85920"/>
                <a:ext cx="4559013" cy="2950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" name="Picture 2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0496"/>
                <a:ext cx="4559013" cy="27873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1691201" y="147820"/>
              <a:ext cx="27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201" y="3069881"/>
              <a:ext cx="2565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B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39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320</Words>
  <Application>Microsoft Macintosh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Stenkamp-Strahm</dc:creator>
  <cp:lastModifiedBy>Chloe Stenkamp-Strahm</cp:lastModifiedBy>
  <cp:revision>15</cp:revision>
  <dcterms:created xsi:type="dcterms:W3CDTF">2017-06-26T15:55:16Z</dcterms:created>
  <dcterms:modified xsi:type="dcterms:W3CDTF">2017-06-29T15:25:13Z</dcterms:modified>
</cp:coreProperties>
</file>