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2" r:id="rId4"/>
    <p:sldId id="263" r:id="rId5"/>
    <p:sldId id="264" r:id="rId6"/>
    <p:sldId id="259" r:id="rId7"/>
    <p:sldId id="260" r:id="rId8"/>
    <p:sldId id="261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50" d="100"/>
          <a:sy n="50" d="100"/>
        </p:scale>
        <p:origin x="-2672" y="-4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F7545B-EEDA-D14A-AC7C-E4C26296CE48}" type="datetimeFigureOut">
              <a:rPr lang="en-US" smtClean="0"/>
              <a:t>7/2/17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107FD6-8880-1E42-AF3C-24EB0BE4E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502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 smtClean="0"/>
              <a:t>"10A", "18E", "1D", "38A", "45D", "48B", "50E", "57B", "58C", "63E", "67A", </a:t>
            </a:r>
          </a:p>
          <a:p>
            <a:r>
              <a:rPr lang="ro-RO" dirty="0" smtClean="0"/>
              <a:t>                      "6D", "74C", "8C",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107FD6-8880-1E42-AF3C-24EB0BE4E80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3252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 smtClean="0"/>
              <a:t>"10A", "18E", "1D", "38A", "45D", "48B", "50E", "57B", "58C", "63E", "67A", </a:t>
            </a:r>
          </a:p>
          <a:p>
            <a:r>
              <a:rPr lang="ro-RO" dirty="0" smtClean="0"/>
              <a:t>                      "6D", "74C", "8C",</a:t>
            </a:r>
          </a:p>
          <a:p>
            <a:r>
              <a:rPr lang="ro-RO" dirty="0" smtClean="0"/>
              <a:t> "14E", "15A", "20B", "24C", "29D", "34E", "35A", "39B", "42C", "44D", </a:t>
            </a:r>
          </a:p>
          <a:p>
            <a:r>
              <a:rPr lang="ro-RO" dirty="0" smtClean="0"/>
              <a:t>                      "52E", "53A", "55B", "60C")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107FD6-8880-1E42-AF3C-24EB0BE4E80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020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48F4-478A-AD4E-B893-C78327622D8B}" type="datetimeFigureOut">
              <a:rPr lang="en-US" smtClean="0"/>
              <a:t>7/2/17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AC944-BD83-6B40-8EC1-CAC202F5F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539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48F4-478A-AD4E-B893-C78327622D8B}" type="datetimeFigureOut">
              <a:rPr lang="en-US" smtClean="0"/>
              <a:t>7/2/17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AC944-BD83-6B40-8EC1-CAC202F5F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067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48F4-478A-AD4E-B893-C78327622D8B}" type="datetimeFigureOut">
              <a:rPr lang="en-US" smtClean="0"/>
              <a:t>7/2/17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AC944-BD83-6B40-8EC1-CAC202F5F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116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48F4-478A-AD4E-B893-C78327622D8B}" type="datetimeFigureOut">
              <a:rPr lang="en-US" smtClean="0"/>
              <a:t>7/2/17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AC944-BD83-6B40-8EC1-CAC202F5F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361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48F4-478A-AD4E-B893-C78327622D8B}" type="datetimeFigureOut">
              <a:rPr lang="en-US" smtClean="0"/>
              <a:t>7/2/17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AC944-BD83-6B40-8EC1-CAC202F5F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538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48F4-478A-AD4E-B893-C78327622D8B}" type="datetimeFigureOut">
              <a:rPr lang="en-US" smtClean="0"/>
              <a:t>7/2/17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AC944-BD83-6B40-8EC1-CAC202F5F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26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48F4-478A-AD4E-B893-C78327622D8B}" type="datetimeFigureOut">
              <a:rPr lang="en-US" smtClean="0"/>
              <a:t>7/2/17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AC944-BD83-6B40-8EC1-CAC202F5F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163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48F4-478A-AD4E-B893-C78327622D8B}" type="datetimeFigureOut">
              <a:rPr lang="en-US" smtClean="0"/>
              <a:t>7/2/17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AC944-BD83-6B40-8EC1-CAC202F5F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207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48F4-478A-AD4E-B893-C78327622D8B}" type="datetimeFigureOut">
              <a:rPr lang="en-US" smtClean="0"/>
              <a:t>7/2/17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AC944-BD83-6B40-8EC1-CAC202F5F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923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48F4-478A-AD4E-B893-C78327622D8B}" type="datetimeFigureOut">
              <a:rPr lang="en-US" smtClean="0"/>
              <a:t>7/2/17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AC944-BD83-6B40-8EC1-CAC202F5F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767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48F4-478A-AD4E-B893-C78327622D8B}" type="datetimeFigureOut">
              <a:rPr lang="en-US" smtClean="0"/>
              <a:t>7/2/17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AC944-BD83-6B40-8EC1-CAC202F5F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129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6C48F4-478A-AD4E-B893-C78327622D8B}" type="datetimeFigureOut">
              <a:rPr lang="en-US" smtClean="0"/>
              <a:t>7/2/17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3AC944-BD83-6B40-8EC1-CAC202F5F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208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emf"/><Relationship Id="rId5" Type="http://schemas.openxmlformats.org/officeDocument/2006/relationships/image" Target="../media/image5.em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8585" y="0"/>
            <a:ext cx="7059642" cy="5528962"/>
            <a:chOff x="18585" y="0"/>
            <a:chExt cx="7059642" cy="5528962"/>
          </a:xfrm>
        </p:grpSpPr>
        <p:grpSp>
          <p:nvGrpSpPr>
            <p:cNvPr id="10" name="Group 9"/>
            <p:cNvGrpSpPr/>
            <p:nvPr/>
          </p:nvGrpSpPr>
          <p:grpSpPr>
            <a:xfrm>
              <a:off x="18585" y="0"/>
              <a:ext cx="7059642" cy="5528962"/>
              <a:chOff x="18585" y="0"/>
              <a:chExt cx="8763372" cy="6899835"/>
            </a:xfrm>
          </p:grpSpPr>
          <p:pic>
            <p:nvPicPr>
              <p:cNvPr id="6" name="Picture 5" descr="Family day 1 bar plot total.pdf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7000" y="0"/>
                <a:ext cx="8654957" cy="6687921"/>
              </a:xfrm>
              <a:prstGeom prst="rect">
                <a:avLst/>
              </a:prstGeom>
            </p:spPr>
          </p:pic>
          <p:sp>
            <p:nvSpPr>
              <p:cNvPr id="7" name="TextBox 6"/>
              <p:cNvSpPr txBox="1"/>
              <p:nvPr/>
            </p:nvSpPr>
            <p:spPr>
              <a:xfrm>
                <a:off x="7264093" y="1457086"/>
                <a:ext cx="1037726" cy="46090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Family</a:t>
                </a:r>
                <a:endParaRPr lang="en-US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 rot="5400000" flipH="1" flipV="1">
                <a:off x="-771359" y="2385340"/>
                <a:ext cx="1887666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Proportion</a:t>
                </a:r>
                <a:endParaRPr lang="en-US" sz="1400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3435945" y="6515747"/>
                <a:ext cx="1068343" cy="38408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Sample</a:t>
                </a:r>
                <a:endParaRPr lang="en-US" sz="1400" dirty="0"/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6773333" y="1455862"/>
              <a:ext cx="220679" cy="2129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057176" y="1529303"/>
              <a:ext cx="45719" cy="14433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5588075" y="6096000"/>
            <a:ext cx="2980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family day 1 bar plot </a:t>
            </a:r>
            <a:r>
              <a:rPr lang="en-US" dirty="0" err="1" smtClean="0"/>
              <a:t>total.pdf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043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189562" y="1024956"/>
            <a:ext cx="9447298" cy="4425296"/>
            <a:chOff x="-189562" y="1024956"/>
            <a:chExt cx="9447298" cy="4425296"/>
          </a:xfrm>
        </p:grpSpPr>
        <p:sp>
          <p:nvSpPr>
            <p:cNvPr id="8" name="Title 1"/>
            <p:cNvSpPr txBox="1">
              <a:spLocks/>
            </p:cNvSpPr>
            <p:nvPr/>
          </p:nvSpPr>
          <p:spPr>
            <a:xfrm>
              <a:off x="-189562" y="2754787"/>
              <a:ext cx="4151409" cy="92178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400" b="1" dirty="0" smtClean="0"/>
                <a:t>Fecal Alpha (α) Diversity</a:t>
              </a:r>
            </a:p>
            <a:p>
              <a:r>
                <a:rPr lang="en-US" sz="1800" dirty="0" smtClean="0"/>
                <a:t>Richness/</a:t>
              </a:r>
              <a:r>
                <a:rPr lang="en-US" sz="1800" dirty="0" err="1" smtClean="0"/>
                <a:t>Shannons</a:t>
              </a:r>
              <a:r>
                <a:rPr lang="en-US" sz="1800" dirty="0" smtClean="0"/>
                <a:t>/Evenness</a:t>
              </a:r>
              <a:br>
                <a:rPr lang="en-US" sz="1800" dirty="0" smtClean="0"/>
              </a:br>
              <a:r>
                <a:rPr lang="en-US" sz="1800" dirty="0" smtClean="0"/>
                <a:t>(Exposure)</a:t>
              </a:r>
              <a:endParaRPr lang="en-US" sz="1800" dirty="0"/>
            </a:p>
          </p:txBody>
        </p:sp>
        <p:sp>
          <p:nvSpPr>
            <p:cNvPr id="9" name="Title 1"/>
            <p:cNvSpPr txBox="1">
              <a:spLocks/>
            </p:cNvSpPr>
            <p:nvPr/>
          </p:nvSpPr>
          <p:spPr>
            <a:xfrm>
              <a:off x="4958803" y="2754787"/>
              <a:ext cx="4298933" cy="92178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400" b="1" dirty="0" err="1" smtClean="0"/>
                <a:t>E.coli</a:t>
              </a:r>
              <a:r>
                <a:rPr lang="en-US" sz="2400" b="1" dirty="0" smtClean="0"/>
                <a:t> O157 Outcome</a:t>
              </a:r>
            </a:p>
            <a:p>
              <a:r>
                <a:rPr lang="en-US" sz="1800" dirty="0" err="1" smtClean="0"/>
                <a:t>Pathotype</a:t>
              </a:r>
              <a:r>
                <a:rPr lang="en-US" sz="1800" dirty="0" smtClean="0"/>
                <a:t>/Pattern/</a:t>
              </a:r>
              <a:r>
                <a:rPr lang="en-US" sz="1800" dirty="0" err="1" smtClean="0"/>
                <a:t>Ever,Never</a:t>
              </a:r>
              <a:r>
                <a:rPr lang="en-US" sz="1800" dirty="0" smtClean="0"/>
                <a:t/>
              </a:r>
              <a:br>
                <a:rPr lang="en-US" sz="1800" dirty="0" smtClean="0"/>
              </a:br>
              <a:r>
                <a:rPr lang="en-US" sz="1800" dirty="0" smtClean="0"/>
                <a:t>(Disease)</a:t>
              </a:r>
              <a:endParaRPr lang="en-US" sz="1800" dirty="0"/>
            </a:p>
          </p:txBody>
        </p:sp>
        <p:sp>
          <p:nvSpPr>
            <p:cNvPr id="10" name="Title 1"/>
            <p:cNvSpPr txBox="1">
              <a:spLocks/>
            </p:cNvSpPr>
            <p:nvPr/>
          </p:nvSpPr>
          <p:spPr>
            <a:xfrm>
              <a:off x="0" y="1024956"/>
              <a:ext cx="3446653" cy="92178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400" dirty="0" smtClean="0"/>
                <a:t>Parity</a:t>
              </a:r>
              <a:br>
                <a:rPr lang="en-US" sz="2400" dirty="0" smtClean="0"/>
              </a:br>
              <a:endParaRPr lang="en-US" sz="2400" dirty="0"/>
            </a:p>
          </p:txBody>
        </p:sp>
        <p:sp>
          <p:nvSpPr>
            <p:cNvPr id="11" name="Title 1"/>
            <p:cNvSpPr txBox="1">
              <a:spLocks/>
            </p:cNvSpPr>
            <p:nvPr/>
          </p:nvSpPr>
          <p:spPr>
            <a:xfrm>
              <a:off x="3285521" y="1237286"/>
              <a:ext cx="3446653" cy="92178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60000" lnSpcReduction="20000"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4000" dirty="0" smtClean="0"/>
                <a:t>Farm</a:t>
              </a:r>
            </a:p>
            <a:p>
              <a:r>
                <a:rPr lang="en-US" sz="4000" dirty="0" smtClean="0"/>
                <a:t>(TMR, environment, </a:t>
              </a:r>
              <a:r>
                <a:rPr lang="en-US" sz="4000" dirty="0" err="1" smtClean="0"/>
                <a:t>etc</a:t>
              </a:r>
              <a:r>
                <a:rPr lang="en-US" sz="4000" dirty="0" smtClean="0"/>
                <a:t>)</a:t>
              </a:r>
            </a:p>
            <a:p>
              <a:endParaRPr lang="en-US" sz="4000" dirty="0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6064197" y="2035491"/>
              <a:ext cx="540728" cy="624872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H="1">
              <a:off x="3139214" y="1992543"/>
              <a:ext cx="848903" cy="624872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3560389" y="3139850"/>
              <a:ext cx="1993778" cy="0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H="1">
              <a:off x="1619342" y="1575874"/>
              <a:ext cx="2" cy="1084489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1799517" y="1575874"/>
              <a:ext cx="4114819" cy="1041541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itle 1"/>
            <p:cNvSpPr txBox="1">
              <a:spLocks/>
            </p:cNvSpPr>
            <p:nvPr/>
          </p:nvSpPr>
          <p:spPr>
            <a:xfrm>
              <a:off x="5008848" y="4210611"/>
              <a:ext cx="3446653" cy="92178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400" dirty="0" smtClean="0"/>
                <a:t>Days in Milk</a:t>
              </a:r>
              <a:br>
                <a:rPr lang="en-US" sz="2400" dirty="0" smtClean="0"/>
              </a:br>
              <a:endParaRPr lang="en-US" sz="2400" dirty="0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H="1" flipV="1">
              <a:off x="2900300" y="3676577"/>
              <a:ext cx="3014036" cy="721637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V="1">
              <a:off x="6576369" y="3676576"/>
              <a:ext cx="0" cy="684458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itle 1"/>
            <p:cNvSpPr txBox="1">
              <a:spLocks/>
            </p:cNvSpPr>
            <p:nvPr/>
          </p:nvSpPr>
          <p:spPr>
            <a:xfrm>
              <a:off x="37818" y="4528463"/>
              <a:ext cx="3446653" cy="92178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400" dirty="0" smtClean="0"/>
                <a:t>Disease</a:t>
              </a:r>
              <a:br>
                <a:rPr lang="en-US" sz="2400" dirty="0" smtClean="0"/>
              </a:br>
              <a:endParaRPr lang="en-US" sz="2400" dirty="0"/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flipV="1">
              <a:off x="1886143" y="3790324"/>
              <a:ext cx="0" cy="681265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V="1">
              <a:off x="2060683" y="3600745"/>
              <a:ext cx="3739917" cy="883136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1619342" y="3790324"/>
              <a:ext cx="0" cy="738140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prstDash val="dash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V="1">
              <a:off x="2278014" y="3841541"/>
              <a:ext cx="3276153" cy="813697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prstDash val="dash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34612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228600"/>
            <a:ext cx="3048000" cy="6629400"/>
            <a:chOff x="0" y="228600"/>
            <a:chExt cx="3589864" cy="7373038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228600"/>
              <a:ext cx="3454400" cy="2417725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732" y="2718783"/>
              <a:ext cx="3454400" cy="2417725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732" y="5136508"/>
              <a:ext cx="3522132" cy="246513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004396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956055" y="228600"/>
            <a:ext cx="8187945" cy="6399860"/>
            <a:chOff x="956055" y="228600"/>
            <a:chExt cx="8187945" cy="639986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2"/>
            <a:srcRect r="13889"/>
            <a:stretch/>
          </p:blipFill>
          <p:spPr>
            <a:xfrm>
              <a:off x="1270000" y="228600"/>
              <a:ext cx="7874000" cy="6399860"/>
            </a:xfrm>
            <a:prstGeom prst="rect">
              <a:avLst/>
            </a:prstGeom>
          </p:spPr>
        </p:pic>
        <p:grpSp>
          <p:nvGrpSpPr>
            <p:cNvPr id="8" name="Group 7"/>
            <p:cNvGrpSpPr/>
            <p:nvPr/>
          </p:nvGrpSpPr>
          <p:grpSpPr>
            <a:xfrm>
              <a:off x="7759700" y="4646083"/>
              <a:ext cx="1270000" cy="1303867"/>
              <a:chOff x="6407150" y="2698750"/>
              <a:chExt cx="1270000" cy="1303867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6407150" y="2698750"/>
                <a:ext cx="1270000" cy="1303867"/>
                <a:chOff x="6407150" y="2698750"/>
                <a:chExt cx="1270000" cy="1303867"/>
              </a:xfrm>
            </p:grpSpPr>
            <p:pic>
              <p:nvPicPr>
                <p:cNvPr id="3" name="Picture 2"/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86111" t="36911" b="42716"/>
                <a:stretch/>
              </p:blipFill>
              <p:spPr>
                <a:xfrm>
                  <a:off x="6407150" y="2698750"/>
                  <a:ext cx="1270000" cy="1303867"/>
                </a:xfrm>
                <a:prstGeom prst="rect">
                  <a:avLst/>
                </a:prstGeom>
              </p:spPr>
            </p:pic>
            <p:pic>
              <p:nvPicPr>
                <p:cNvPr id="4" name="Picture 3"/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86111" t="50008" b="46519"/>
                <a:stretch/>
              </p:blipFill>
              <p:spPr>
                <a:xfrm>
                  <a:off x="6407150" y="3321049"/>
                  <a:ext cx="1270000" cy="222251"/>
                </a:xfrm>
                <a:prstGeom prst="rect">
                  <a:avLst/>
                </a:prstGeom>
              </p:spPr>
            </p:pic>
            <p:pic>
              <p:nvPicPr>
                <p:cNvPr id="5" name="Picture 4"/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86111" t="46833" b="49794"/>
                <a:stretch/>
              </p:blipFill>
              <p:spPr>
                <a:xfrm>
                  <a:off x="6407150" y="3545417"/>
                  <a:ext cx="1270000" cy="215901"/>
                </a:xfrm>
                <a:prstGeom prst="rect">
                  <a:avLst/>
                </a:prstGeom>
              </p:spPr>
            </p:pic>
          </p:grpSp>
          <p:sp>
            <p:nvSpPr>
              <p:cNvPr id="7" name="TextBox 6"/>
              <p:cNvSpPr txBox="1"/>
              <p:nvPr/>
            </p:nvSpPr>
            <p:spPr>
              <a:xfrm>
                <a:off x="6927850" y="3073400"/>
                <a:ext cx="82550" cy="105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endParaRPr lang="en-US" sz="500" dirty="0"/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 rot="16200000">
              <a:off x="490465" y="1496662"/>
              <a:ext cx="117740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Pattern (Cow level)</a:t>
              </a:r>
              <a:endParaRPr lang="en-US" sz="1000" dirty="0"/>
            </a:p>
          </p:txBody>
        </p:sp>
        <p:sp>
          <p:nvSpPr>
            <p:cNvPr id="10" name="TextBox 9"/>
            <p:cNvSpPr txBox="1"/>
            <p:nvPr/>
          </p:nvSpPr>
          <p:spPr>
            <a:xfrm rot="16200000">
              <a:off x="328851" y="3806522"/>
              <a:ext cx="150063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Ever </a:t>
              </a:r>
              <a:r>
                <a:rPr lang="en-US" sz="1000" dirty="0" err="1" smtClean="0"/>
                <a:t>vs</a:t>
              </a:r>
              <a:r>
                <a:rPr lang="en-US" sz="1000" dirty="0" smtClean="0"/>
                <a:t> Never (Cow level)</a:t>
              </a:r>
              <a:endParaRPr lang="en-US" sz="1000" dirty="0"/>
            </a:p>
          </p:txBody>
        </p:sp>
        <p:sp>
          <p:nvSpPr>
            <p:cNvPr id="11" name="TextBox 10"/>
            <p:cNvSpPr txBox="1"/>
            <p:nvPr/>
          </p:nvSpPr>
          <p:spPr>
            <a:xfrm rot="16200000">
              <a:off x="336145" y="5282857"/>
              <a:ext cx="148604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 smtClean="0"/>
                <a:t>Pathotype</a:t>
              </a:r>
              <a:r>
                <a:rPr lang="en-US" sz="1000" dirty="0" smtClean="0"/>
                <a:t> (Sample level)</a:t>
              </a:r>
              <a:endParaRPr lang="en-US" sz="1000" dirty="0"/>
            </a:p>
          </p:txBody>
        </p:sp>
        <p:sp>
          <p:nvSpPr>
            <p:cNvPr id="13" name="Left Bracket 12"/>
            <p:cNvSpPr/>
            <p:nvPr/>
          </p:nvSpPr>
          <p:spPr>
            <a:xfrm>
              <a:off x="1388533" y="550333"/>
              <a:ext cx="84667" cy="2472267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5" name="Left Bracket 14"/>
            <p:cNvSpPr/>
            <p:nvPr/>
          </p:nvSpPr>
          <p:spPr>
            <a:xfrm>
              <a:off x="1396996" y="3505200"/>
              <a:ext cx="84667" cy="1005416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6" name="Left Bracket 15"/>
            <p:cNvSpPr/>
            <p:nvPr/>
          </p:nvSpPr>
          <p:spPr>
            <a:xfrm>
              <a:off x="1388533" y="4944534"/>
              <a:ext cx="84667" cy="1005416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>
                <a:ln>
                  <a:solidFill>
                    <a:schemeClr val="tx1"/>
                  </a:solidFill>
                </a:ln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18995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445442" y="33866"/>
            <a:ext cx="8647743" cy="6417734"/>
            <a:chOff x="445442" y="33866"/>
            <a:chExt cx="8647743" cy="6417734"/>
          </a:xfrm>
        </p:grpSpPr>
        <p:grpSp>
          <p:nvGrpSpPr>
            <p:cNvPr id="28" name="Group 27"/>
            <p:cNvGrpSpPr/>
            <p:nvPr/>
          </p:nvGrpSpPr>
          <p:grpSpPr>
            <a:xfrm>
              <a:off x="782134" y="33866"/>
              <a:ext cx="8311051" cy="6417734"/>
              <a:chOff x="782134" y="33866"/>
              <a:chExt cx="8311051" cy="6417734"/>
            </a:xfrm>
          </p:grpSpPr>
          <p:grpSp>
            <p:nvGrpSpPr>
              <p:cNvPr id="26" name="Group 25"/>
              <p:cNvGrpSpPr/>
              <p:nvPr/>
            </p:nvGrpSpPr>
            <p:grpSpPr>
              <a:xfrm>
                <a:off x="782134" y="33866"/>
                <a:ext cx="8311051" cy="6417734"/>
                <a:chOff x="37082" y="33866"/>
                <a:chExt cx="9002220" cy="6858000"/>
              </a:xfrm>
            </p:grpSpPr>
            <p:pic>
              <p:nvPicPr>
                <p:cNvPr id="25" name="Picture 24"/>
                <p:cNvPicPr>
                  <a:picLocks noChangeAspect="1"/>
                </p:cNvPicPr>
                <p:nvPr/>
              </p:nvPicPr>
              <p:blipFill rotWithShape="1">
                <a:blip r:embed="rId2"/>
                <a:srcRect r="13802"/>
                <a:stretch/>
              </p:blipFill>
              <p:spPr>
                <a:xfrm>
                  <a:off x="1478569" y="33866"/>
                  <a:ext cx="7560733" cy="6858000"/>
                </a:xfrm>
                <a:prstGeom prst="rect">
                  <a:avLst/>
                </a:prstGeom>
              </p:spPr>
            </p:pic>
            <p:pic>
              <p:nvPicPr>
                <p:cNvPr id="3" name="Picture 2"/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84653" t="40988" b="45679"/>
                <a:stretch/>
              </p:blipFill>
              <p:spPr>
                <a:xfrm>
                  <a:off x="7540943" y="5429957"/>
                  <a:ext cx="1346125" cy="914400"/>
                </a:xfrm>
                <a:prstGeom prst="rect">
                  <a:avLst/>
                </a:prstGeom>
              </p:spPr>
            </p:pic>
            <p:grpSp>
              <p:nvGrpSpPr>
                <p:cNvPr id="14" name="Group 13"/>
                <p:cNvGrpSpPr/>
                <p:nvPr/>
              </p:nvGrpSpPr>
              <p:grpSpPr>
                <a:xfrm>
                  <a:off x="43453" y="205601"/>
                  <a:ext cx="1838841" cy="2971800"/>
                  <a:chOff x="43453" y="231001"/>
                  <a:chExt cx="1838841" cy="2971800"/>
                </a:xfrm>
              </p:grpSpPr>
              <p:sp>
                <p:nvSpPr>
                  <p:cNvPr id="5" name="TextBox 4"/>
                  <p:cNvSpPr txBox="1"/>
                  <p:nvPr/>
                </p:nvSpPr>
                <p:spPr>
                  <a:xfrm>
                    <a:off x="1320800" y="231001"/>
                    <a:ext cx="558642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dirty="0" smtClean="0"/>
                      <a:t>Crude</a:t>
                    </a:r>
                    <a:endParaRPr lang="en-US" sz="1200" dirty="0"/>
                  </a:p>
                </p:txBody>
              </p:sp>
              <p:sp>
                <p:nvSpPr>
                  <p:cNvPr id="7" name="TextBox 6"/>
                  <p:cNvSpPr txBox="1"/>
                  <p:nvPr/>
                </p:nvSpPr>
                <p:spPr>
                  <a:xfrm>
                    <a:off x="1320800" y="598100"/>
                    <a:ext cx="556563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dirty="0" smtClean="0"/>
                      <a:t>Parity</a:t>
                    </a:r>
                    <a:endParaRPr lang="en-US" sz="1200" dirty="0"/>
                  </a:p>
                </p:txBody>
              </p:sp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1030779" y="1002099"/>
                    <a:ext cx="851515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dirty="0" smtClean="0"/>
                      <a:t>Treatment</a:t>
                    </a:r>
                    <a:endParaRPr lang="en-US" sz="1200" dirty="0"/>
                  </a:p>
                </p:txBody>
              </p:sp>
              <p:sp>
                <p:nvSpPr>
                  <p:cNvPr id="9" name="TextBox 8"/>
                  <p:cNvSpPr txBox="1"/>
                  <p:nvPr/>
                </p:nvSpPr>
                <p:spPr>
                  <a:xfrm>
                    <a:off x="1358900" y="1377096"/>
                    <a:ext cx="505667" cy="276999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dirty="0" smtClean="0"/>
                      <a:t>Farm</a:t>
                    </a:r>
                    <a:endParaRPr lang="en-US" sz="1200" dirty="0"/>
                  </a:p>
                </p:txBody>
              </p:sp>
              <p:sp>
                <p:nvSpPr>
                  <p:cNvPr id="10" name="TextBox 9"/>
                  <p:cNvSpPr txBox="1"/>
                  <p:nvPr/>
                </p:nvSpPr>
                <p:spPr>
                  <a:xfrm>
                    <a:off x="498862" y="1710390"/>
                    <a:ext cx="1364476" cy="276999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dirty="0" smtClean="0"/>
                      <a:t>Treatment + Parity</a:t>
                    </a:r>
                    <a:endParaRPr lang="en-US" sz="1200" dirty="0"/>
                  </a:p>
                </p:txBody>
              </p:sp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517818" y="2139789"/>
                    <a:ext cx="1314257" cy="276999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dirty="0" smtClean="0"/>
                      <a:t>Treatment + Farm</a:t>
                    </a:r>
                    <a:endParaRPr lang="en-US" sz="1200" dirty="0"/>
                  </a:p>
                </p:txBody>
              </p:sp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804103" y="2556488"/>
                    <a:ext cx="1015272" cy="276999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dirty="0" smtClean="0"/>
                      <a:t>Parity + Farm</a:t>
                    </a:r>
                    <a:endParaRPr lang="en-US" sz="1200" dirty="0"/>
                  </a:p>
                </p:txBody>
              </p:sp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43453" y="2925802"/>
                    <a:ext cx="1826141" cy="276999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dirty="0" smtClean="0"/>
                      <a:t>Parity + Farm + Treatment</a:t>
                    </a:r>
                    <a:endParaRPr lang="en-US" sz="1200" dirty="0"/>
                  </a:p>
                </p:txBody>
              </p:sp>
            </p:grpSp>
            <p:grpSp>
              <p:nvGrpSpPr>
                <p:cNvPr id="15" name="Group 14"/>
                <p:cNvGrpSpPr/>
                <p:nvPr/>
              </p:nvGrpSpPr>
              <p:grpSpPr>
                <a:xfrm>
                  <a:off x="37082" y="3256002"/>
                  <a:ext cx="1838841" cy="2971800"/>
                  <a:chOff x="43453" y="231001"/>
                  <a:chExt cx="1838841" cy="2971800"/>
                </a:xfrm>
              </p:grpSpPr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1320800" y="231001"/>
                    <a:ext cx="558642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dirty="0" smtClean="0"/>
                      <a:t>Crude</a:t>
                    </a:r>
                    <a:endParaRPr lang="en-US" sz="1200" dirty="0"/>
                  </a:p>
                </p:txBody>
              </p:sp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1320800" y="598100"/>
                    <a:ext cx="556563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dirty="0" smtClean="0"/>
                      <a:t>Parity</a:t>
                    </a:r>
                    <a:endParaRPr lang="en-US" sz="1200" dirty="0"/>
                  </a:p>
                </p:txBody>
              </p:sp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1030779" y="1002099"/>
                    <a:ext cx="851515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dirty="0" smtClean="0"/>
                      <a:t>Treatment</a:t>
                    </a:r>
                    <a:endParaRPr lang="en-US" sz="1200" dirty="0"/>
                  </a:p>
                </p:txBody>
              </p:sp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1358900" y="1377096"/>
                    <a:ext cx="505667" cy="276999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dirty="0" smtClean="0"/>
                      <a:t>Farm</a:t>
                    </a:r>
                    <a:endParaRPr lang="en-US" sz="1200" dirty="0"/>
                  </a:p>
                </p:txBody>
              </p:sp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498862" y="1710390"/>
                    <a:ext cx="1364476" cy="276999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dirty="0" smtClean="0"/>
                      <a:t>Treatment + Parity</a:t>
                    </a:r>
                    <a:endParaRPr lang="en-US" sz="1200" dirty="0"/>
                  </a:p>
                </p:txBody>
              </p:sp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517818" y="2139789"/>
                    <a:ext cx="1314257" cy="276999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dirty="0" smtClean="0"/>
                      <a:t>Treatment + Farm</a:t>
                    </a:r>
                    <a:endParaRPr lang="en-US" sz="1200" dirty="0"/>
                  </a:p>
                </p:txBody>
              </p:sp>
              <p:sp>
                <p:nvSpPr>
                  <p:cNvPr id="22" name="TextBox 21"/>
                  <p:cNvSpPr txBox="1"/>
                  <p:nvPr/>
                </p:nvSpPr>
                <p:spPr>
                  <a:xfrm>
                    <a:off x="804103" y="2556488"/>
                    <a:ext cx="1015272" cy="276999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dirty="0" smtClean="0"/>
                      <a:t>Parity + Farm</a:t>
                    </a:r>
                    <a:endParaRPr lang="en-US" sz="1200" dirty="0"/>
                  </a:p>
                </p:txBody>
              </p:sp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43453" y="2925802"/>
                    <a:ext cx="1826141" cy="276999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dirty="0" smtClean="0"/>
                      <a:t>Parity + Farm + Treatment</a:t>
                    </a:r>
                    <a:endParaRPr lang="en-US" sz="1200" dirty="0"/>
                  </a:p>
                </p:txBody>
              </p:sp>
            </p:grpSp>
          </p:grpSp>
          <p:sp>
            <p:nvSpPr>
              <p:cNvPr id="27" name="TextBox 26"/>
              <p:cNvSpPr txBox="1"/>
              <p:nvPr/>
            </p:nvSpPr>
            <p:spPr>
              <a:xfrm>
                <a:off x="7972744" y="5105844"/>
                <a:ext cx="646556" cy="276999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Pattern </a:t>
                </a:r>
                <a:endParaRPr lang="en-US" sz="1200" dirty="0"/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 rot="16200000">
              <a:off x="-2258193" y="2866273"/>
              <a:ext cx="57766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Adjustment  Variables in Richness Models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59404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32728" y="6488668"/>
            <a:ext cx="3711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family shed non shed subset </a:t>
            </a:r>
            <a:r>
              <a:rPr lang="en-US" dirty="0" err="1" smtClean="0"/>
              <a:t>total.pdf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0" y="88901"/>
            <a:ext cx="9144001" cy="6399767"/>
            <a:chOff x="14254" y="76581"/>
            <a:chExt cx="7131614" cy="5512910"/>
          </a:xfrm>
        </p:grpSpPr>
        <p:grpSp>
          <p:nvGrpSpPr>
            <p:cNvPr id="8" name="Group 7"/>
            <p:cNvGrpSpPr/>
            <p:nvPr/>
          </p:nvGrpSpPr>
          <p:grpSpPr>
            <a:xfrm>
              <a:off x="14254" y="76581"/>
              <a:ext cx="7131614" cy="5512910"/>
              <a:chOff x="14254" y="76581"/>
              <a:chExt cx="7131614" cy="5512910"/>
            </a:xfrm>
          </p:grpSpPr>
          <p:pic>
            <p:nvPicPr>
              <p:cNvPr id="4" name="Picture 3" descr="Family shed non shed subset total.pdf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1596" t="1412" r="13"/>
              <a:stretch/>
            </p:blipFill>
            <p:spPr>
              <a:xfrm>
                <a:off x="14254" y="76581"/>
                <a:ext cx="7131614" cy="5347090"/>
              </a:xfrm>
              <a:prstGeom prst="rect">
                <a:avLst/>
              </a:prstGeom>
            </p:spPr>
          </p:pic>
          <p:sp>
            <p:nvSpPr>
              <p:cNvPr id="5" name="TextBox 4"/>
              <p:cNvSpPr txBox="1"/>
              <p:nvPr/>
            </p:nvSpPr>
            <p:spPr>
              <a:xfrm>
                <a:off x="5923192" y="1084521"/>
                <a:ext cx="83597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Family</a:t>
                </a:r>
                <a:endParaRPr lang="en-US" dirty="0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2768603" y="5281714"/>
                <a:ext cx="860641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Sample</a:t>
                </a:r>
                <a:endParaRPr lang="en-US" sz="1400" dirty="0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 rot="16200000">
                <a:off x="-369036" y="2577353"/>
                <a:ext cx="1175386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Proportion</a:t>
                </a:r>
                <a:endParaRPr lang="en-US" sz="1400" dirty="0"/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6120676" y="1459453"/>
              <a:ext cx="45719" cy="14433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831876" y="1459453"/>
              <a:ext cx="45719" cy="14433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06213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84171" y="-1"/>
            <a:ext cx="5893296" cy="4792133"/>
            <a:chOff x="84171" y="0"/>
            <a:chExt cx="4334140" cy="3362898"/>
          </a:xfrm>
        </p:grpSpPr>
        <p:pic>
          <p:nvPicPr>
            <p:cNvPr id="2" name="Picture 1" descr="Phylum bar plot day 1 by total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4245" y="0"/>
              <a:ext cx="4174066" cy="3225414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 rot="16200000">
              <a:off x="-236726" y="1343246"/>
              <a:ext cx="888016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Proportion</a:t>
              </a:r>
              <a:endParaRPr lang="en-US" sz="1000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363133" y="3116677"/>
              <a:ext cx="1536178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/>
                <a:t>All Samples, Day 1</a:t>
              </a:r>
              <a:endParaRPr lang="en-US" sz="1000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860799" y="1098994"/>
              <a:ext cx="499357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/>
                <a:t>Phylum</a:t>
              </a:r>
              <a:endParaRPr lang="en-US" sz="800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063067" y="5994400"/>
            <a:ext cx="3355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phylum by total all day  1 samples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790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128933" y="0"/>
            <a:ext cx="2699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OTU level bray </a:t>
            </a:r>
            <a:r>
              <a:rPr lang="en-US" dirty="0" err="1" smtClean="0"/>
              <a:t>curtis</a:t>
            </a:r>
            <a:r>
              <a:rPr lang="en-US" dirty="0" smtClean="0"/>
              <a:t> </a:t>
            </a:r>
            <a:r>
              <a:rPr lang="en-US" dirty="0" err="1" smtClean="0"/>
              <a:t>nmds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128460" y="406400"/>
            <a:ext cx="4253040" cy="3276600"/>
            <a:chOff x="128460" y="406400"/>
            <a:chExt cx="4253040" cy="3276600"/>
          </a:xfrm>
        </p:grpSpPr>
        <p:pic>
          <p:nvPicPr>
            <p:cNvPr id="2" name="Picture 1" descr="OTU_NMDS_pathotype.pdf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95" t="5926" r="10243" b="2221"/>
            <a:stretch/>
          </p:blipFill>
          <p:spPr>
            <a:xfrm>
              <a:off x="293395" y="406400"/>
              <a:ext cx="4088105" cy="3109919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 rot="16200000">
              <a:off x="-273210" y="1140794"/>
              <a:ext cx="1013459" cy="2101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NMDS 2</a:t>
              </a:r>
              <a:endParaRPr lang="en-US" sz="10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70046" y="3485805"/>
              <a:ext cx="1079888" cy="19719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NMDS 1</a:t>
              </a:r>
              <a:endParaRPr lang="en-US" sz="1000" dirty="0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3126153" y="536386"/>
              <a:ext cx="1106280" cy="676638"/>
              <a:chOff x="4332653" y="1653986"/>
              <a:chExt cx="1106280" cy="676638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4359045" y="1653986"/>
                <a:ext cx="1079888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smtClean="0"/>
                  <a:t>Presence of O157</a:t>
                </a:r>
                <a:endParaRPr lang="en-US" sz="800" dirty="0"/>
              </a:p>
            </p:txBody>
          </p:sp>
          <p:grpSp>
            <p:nvGrpSpPr>
              <p:cNvPr id="12" name="Group 11"/>
              <p:cNvGrpSpPr/>
              <p:nvPr/>
            </p:nvGrpSpPr>
            <p:grpSpPr>
              <a:xfrm>
                <a:off x="4332653" y="1800381"/>
                <a:ext cx="869108" cy="530243"/>
                <a:chOff x="4434253" y="1825781"/>
                <a:chExt cx="869108" cy="530243"/>
              </a:xfrm>
            </p:grpSpPr>
            <p:pic>
              <p:nvPicPr>
                <p:cNvPr id="8" name="Picture 7" descr="OTU_NMDS_pathotype.pdf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9941" t="49161" r="4024" b="45645"/>
                <a:stretch/>
              </p:blipFill>
              <p:spPr>
                <a:xfrm>
                  <a:off x="4434253" y="1851181"/>
                  <a:ext cx="634287" cy="504843"/>
                </a:xfrm>
                <a:prstGeom prst="rect">
                  <a:avLst/>
                </a:prstGeom>
              </p:spPr>
            </p:pic>
            <p:sp>
              <p:nvSpPr>
                <p:cNvPr id="9" name="TextBox 8"/>
                <p:cNvSpPr txBox="1"/>
                <p:nvPr/>
              </p:nvSpPr>
              <p:spPr>
                <a:xfrm>
                  <a:off x="4681987" y="2103844"/>
                  <a:ext cx="621374" cy="19719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Present</a:t>
                  </a:r>
                  <a:endParaRPr lang="en-US" sz="1000" dirty="0"/>
                </a:p>
              </p:txBody>
            </p:sp>
            <p:sp>
              <p:nvSpPr>
                <p:cNvPr id="10" name="TextBox 9"/>
                <p:cNvSpPr txBox="1"/>
                <p:nvPr/>
              </p:nvSpPr>
              <p:spPr>
                <a:xfrm>
                  <a:off x="4675742" y="1825781"/>
                  <a:ext cx="621374" cy="19719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Absent</a:t>
                  </a:r>
                  <a:endParaRPr lang="en-US" sz="1000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878978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69300" y="5397500"/>
            <a:ext cx="6461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2 3.6</a:t>
            </a:r>
          </a:p>
          <a:p>
            <a:r>
              <a:rPr lang="en-US" dirty="0" smtClean="0"/>
              <a:t>1 6.2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837608" y="1447800"/>
            <a:ext cx="3001092" cy="4302667"/>
            <a:chOff x="1837608" y="1447800"/>
            <a:chExt cx="3001092" cy="4302667"/>
          </a:xfrm>
        </p:grpSpPr>
        <p:pic>
          <p:nvPicPr>
            <p:cNvPr id="2" name="Picture 1" descr="UWunifrac_pathotype.pdf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36" t="2135" r="12048" b="2221"/>
            <a:stretch/>
          </p:blipFill>
          <p:spPr>
            <a:xfrm>
              <a:off x="2057400" y="1447800"/>
              <a:ext cx="2781300" cy="4034992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 rot="16200000">
              <a:off x="1453989" y="2976946"/>
              <a:ext cx="1013459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Axis 2 (3.6%)</a:t>
              </a:r>
              <a:endParaRPr lang="en-US" sz="10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977989" y="5504246"/>
              <a:ext cx="1013459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Axis 1 (6.2%)</a:t>
              </a:r>
              <a:endParaRPr lang="en-US" sz="1000" dirty="0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2170962" y="4762956"/>
              <a:ext cx="1266466" cy="634544"/>
              <a:chOff x="3875267" y="1488314"/>
              <a:chExt cx="1266466" cy="634544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3875267" y="1534714"/>
                <a:ext cx="1266466" cy="588144"/>
                <a:chOff x="5316000" y="2093914"/>
                <a:chExt cx="1580533" cy="788102"/>
              </a:xfrm>
            </p:grpSpPr>
            <p:pic>
              <p:nvPicPr>
                <p:cNvPr id="3" name="Picture 2" descr="UWunifrac_pathotype.pdf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6754" t="48569" r="5136" b="47289"/>
                <a:stretch/>
              </p:blipFill>
              <p:spPr>
                <a:xfrm>
                  <a:off x="5362345" y="2377430"/>
                  <a:ext cx="749300" cy="495300"/>
                </a:xfrm>
                <a:prstGeom prst="rect">
                  <a:avLst/>
                </a:prstGeom>
              </p:spPr>
            </p:pic>
            <p:sp>
              <p:nvSpPr>
                <p:cNvPr id="7" name="TextBox 6"/>
                <p:cNvSpPr txBox="1"/>
                <p:nvPr/>
              </p:nvSpPr>
              <p:spPr>
                <a:xfrm>
                  <a:off x="5316000" y="2093914"/>
                  <a:ext cx="1580533" cy="28869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 smtClean="0"/>
                    <a:t>Presence of O157</a:t>
                  </a:r>
                  <a:endParaRPr lang="en-US" sz="800" dirty="0"/>
                </a:p>
              </p:txBody>
            </p:sp>
            <p:sp>
              <p:nvSpPr>
                <p:cNvPr id="8" name="TextBox 7"/>
                <p:cNvSpPr txBox="1"/>
                <p:nvPr/>
              </p:nvSpPr>
              <p:spPr>
                <a:xfrm>
                  <a:off x="5653643" y="2307230"/>
                  <a:ext cx="621374" cy="28869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 smtClean="0"/>
                    <a:t>Absent</a:t>
                  </a:r>
                  <a:endParaRPr lang="en-US" sz="800" dirty="0"/>
                </a:p>
              </p:txBody>
            </p:sp>
            <p:sp>
              <p:nvSpPr>
                <p:cNvPr id="9" name="TextBox 8"/>
                <p:cNvSpPr txBox="1"/>
                <p:nvPr/>
              </p:nvSpPr>
              <p:spPr>
                <a:xfrm>
                  <a:off x="5666342" y="2593325"/>
                  <a:ext cx="621374" cy="28869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 smtClean="0"/>
                    <a:t>Present</a:t>
                  </a:r>
                  <a:endParaRPr lang="en-US" sz="800" dirty="0"/>
                </a:p>
              </p:txBody>
            </p:sp>
          </p:grpSp>
          <p:sp>
            <p:nvSpPr>
              <p:cNvPr id="11" name="Rectangle 10"/>
              <p:cNvSpPr/>
              <p:nvPr/>
            </p:nvSpPr>
            <p:spPr>
              <a:xfrm>
                <a:off x="3937803" y="1488314"/>
                <a:ext cx="812800" cy="624714"/>
              </a:xfrm>
              <a:prstGeom prst="rect">
                <a:avLst/>
              </a:prstGeom>
              <a:noFill/>
              <a:ln w="3175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4" name="TextBox 13"/>
          <p:cNvSpPr txBox="1"/>
          <p:nvPr/>
        </p:nvSpPr>
        <p:spPr>
          <a:xfrm>
            <a:off x="5655733" y="1032933"/>
            <a:ext cx="3234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Unweighted</a:t>
            </a:r>
            <a:r>
              <a:rPr lang="en-US" dirty="0" smtClean="0"/>
              <a:t> </a:t>
            </a:r>
            <a:r>
              <a:rPr lang="en-US" dirty="0" err="1" smtClean="0"/>
              <a:t>unifrac</a:t>
            </a:r>
            <a:r>
              <a:rPr lang="en-US" dirty="0" smtClean="0"/>
              <a:t> at OTU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999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-70696" y="88901"/>
            <a:ext cx="9214697" cy="6219972"/>
            <a:chOff x="-70696" y="88901"/>
            <a:chExt cx="9214697" cy="6219972"/>
          </a:xfrm>
        </p:grpSpPr>
        <p:grpSp>
          <p:nvGrpSpPr>
            <p:cNvPr id="18" name="Group 17"/>
            <p:cNvGrpSpPr/>
            <p:nvPr/>
          </p:nvGrpSpPr>
          <p:grpSpPr>
            <a:xfrm>
              <a:off x="660400" y="88901"/>
              <a:ext cx="7023101" cy="6219972"/>
              <a:chOff x="660400" y="88901"/>
              <a:chExt cx="7023101" cy="6219972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660400" y="88901"/>
                <a:ext cx="3403600" cy="6207272"/>
                <a:chOff x="660400" y="88901"/>
                <a:chExt cx="3403600" cy="6207272"/>
              </a:xfrm>
            </p:grpSpPr>
            <p:pic>
              <p:nvPicPr>
                <p:cNvPr id="2" name="Picture 1" descr="Family shed non shed subset total.pdf"/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732" t="1412" r="91445"/>
                <a:stretch/>
              </p:blipFill>
              <p:spPr>
                <a:xfrm>
                  <a:off x="660400" y="88901"/>
                  <a:ext cx="254000" cy="6207272"/>
                </a:xfrm>
                <a:prstGeom prst="rect">
                  <a:avLst/>
                </a:prstGeom>
              </p:spPr>
            </p:pic>
            <p:pic>
              <p:nvPicPr>
                <p:cNvPr id="3" name="Picture 2" descr="Family shed non shed subset total.pdf"/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3635" t="1412" r="81002"/>
                <a:stretch/>
              </p:blipFill>
              <p:spPr>
                <a:xfrm>
                  <a:off x="889000" y="88901"/>
                  <a:ext cx="482600" cy="6207272"/>
                </a:xfrm>
                <a:prstGeom prst="rect">
                  <a:avLst/>
                </a:prstGeom>
              </p:spPr>
            </p:pic>
            <p:pic>
              <p:nvPicPr>
                <p:cNvPr id="5" name="Picture 4" descr="Family shed non shed subset total.pdf"/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2403" t="1412" r="64775"/>
                <a:stretch/>
              </p:blipFill>
              <p:spPr>
                <a:xfrm>
                  <a:off x="1371600" y="88901"/>
                  <a:ext cx="254000" cy="6207272"/>
                </a:xfrm>
                <a:prstGeom prst="rect">
                  <a:avLst/>
                </a:prstGeom>
              </p:spPr>
            </p:pic>
            <p:pic>
              <p:nvPicPr>
                <p:cNvPr id="6" name="Picture 5" descr="Family shed non shed subset total.pdf"/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3128" t="1412" r="48687"/>
                <a:stretch/>
              </p:blipFill>
              <p:spPr>
                <a:xfrm>
                  <a:off x="1625600" y="88901"/>
                  <a:ext cx="736600" cy="6207272"/>
                </a:xfrm>
                <a:prstGeom prst="rect">
                  <a:avLst/>
                </a:prstGeom>
              </p:spPr>
            </p:pic>
            <p:pic>
              <p:nvPicPr>
                <p:cNvPr id="7" name="Picture 6" descr="Family shed non shed subset total.pdf"/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9216" t="1412" r="35280"/>
                <a:stretch/>
              </p:blipFill>
              <p:spPr>
                <a:xfrm>
                  <a:off x="2362200" y="88901"/>
                  <a:ext cx="495300" cy="6207272"/>
                </a:xfrm>
                <a:prstGeom prst="rect">
                  <a:avLst/>
                </a:prstGeom>
              </p:spPr>
            </p:pic>
            <p:pic>
              <p:nvPicPr>
                <p:cNvPr id="8" name="Picture 7" descr="Family shed non shed subset total.pdf"/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67260" t="1412" r="19334"/>
                <a:stretch/>
              </p:blipFill>
              <p:spPr>
                <a:xfrm>
                  <a:off x="2857500" y="88901"/>
                  <a:ext cx="1206500" cy="6207272"/>
                </a:xfrm>
                <a:prstGeom prst="rect">
                  <a:avLst/>
                </a:prstGeom>
              </p:spPr>
            </p:pic>
          </p:grpSp>
          <p:pic>
            <p:nvPicPr>
              <p:cNvPr id="10" name="Picture 9" descr="Family shed non shed subset total.pdf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366" t="1412" r="86366"/>
              <a:stretch/>
            </p:blipFill>
            <p:spPr>
              <a:xfrm>
                <a:off x="4301067" y="88901"/>
                <a:ext cx="474134" cy="6207272"/>
              </a:xfrm>
              <a:prstGeom prst="rect">
                <a:avLst/>
              </a:prstGeom>
            </p:spPr>
          </p:pic>
          <p:pic>
            <p:nvPicPr>
              <p:cNvPr id="11" name="Picture 10" descr="Family shed non shed subset total.pdf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903" t="1412" r="67550"/>
              <a:stretch/>
            </p:blipFill>
            <p:spPr>
              <a:xfrm>
                <a:off x="4775201" y="88901"/>
                <a:ext cx="1219200" cy="6207272"/>
              </a:xfrm>
              <a:prstGeom prst="rect">
                <a:avLst/>
              </a:prstGeom>
            </p:spPr>
          </p:pic>
          <p:pic>
            <p:nvPicPr>
              <p:cNvPr id="12" name="Picture 11" descr="Family shed non shed subset total.pdf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5226" t="1412" r="56731"/>
              <a:stretch/>
            </p:blipFill>
            <p:spPr>
              <a:xfrm>
                <a:off x="6007101" y="101601"/>
                <a:ext cx="723901" cy="6207272"/>
              </a:xfrm>
              <a:prstGeom prst="rect">
                <a:avLst/>
              </a:prstGeom>
            </p:spPr>
          </p:pic>
          <p:pic>
            <p:nvPicPr>
              <p:cNvPr id="13" name="Picture 12" descr="Family shed non shed subset total.pdf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1219" t="1412" r="40879"/>
              <a:stretch/>
            </p:blipFill>
            <p:spPr>
              <a:xfrm>
                <a:off x="6731002" y="101601"/>
                <a:ext cx="711198" cy="6207272"/>
              </a:xfrm>
              <a:prstGeom prst="rect">
                <a:avLst/>
              </a:prstGeom>
            </p:spPr>
          </p:pic>
          <p:pic>
            <p:nvPicPr>
              <p:cNvPr id="15" name="Picture 14" descr="Family shed non shed subset total.pdf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5002" t="1412" r="32599"/>
              <a:stretch/>
            </p:blipFill>
            <p:spPr>
              <a:xfrm>
                <a:off x="7467600" y="101601"/>
                <a:ext cx="215899" cy="6207272"/>
              </a:xfrm>
              <a:prstGeom prst="rect">
                <a:avLst/>
              </a:prstGeom>
            </p:spPr>
          </p:pic>
          <p:sp>
            <p:nvSpPr>
              <p:cNvPr id="16" name="TextBox 15"/>
              <p:cNvSpPr txBox="1"/>
              <p:nvPr/>
            </p:nvSpPr>
            <p:spPr>
              <a:xfrm>
                <a:off x="660400" y="5832541"/>
                <a:ext cx="3403600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smtClean="0"/>
                  <a:t>O157 (+)</a:t>
                </a:r>
                <a:endParaRPr lang="en-US" sz="2000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4279901" y="5848386"/>
                <a:ext cx="3403600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smtClean="0"/>
                  <a:t>O157 (-)</a:t>
                </a:r>
                <a:endParaRPr lang="en-US" sz="2000" dirty="0"/>
              </a:p>
            </p:txBody>
          </p:sp>
        </p:grpSp>
        <p:pic>
          <p:nvPicPr>
            <p:cNvPr id="19" name="Picture 18" descr="Family shed non shed subset total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70" t="1412" r="94644"/>
            <a:stretch/>
          </p:blipFill>
          <p:spPr>
            <a:xfrm>
              <a:off x="321734" y="88901"/>
              <a:ext cx="304799" cy="6207272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 rot="16200000">
              <a:off x="-555618" y="2770106"/>
              <a:ext cx="1364469" cy="39462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Proportion</a:t>
              </a:r>
              <a:endParaRPr lang="en-US" sz="1400" dirty="0"/>
            </a:p>
          </p:txBody>
        </p:sp>
        <p:pic>
          <p:nvPicPr>
            <p:cNvPr id="21" name="Picture 20" descr="Family shed non shed subset total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571" t="1412" r="13"/>
            <a:stretch/>
          </p:blipFill>
          <p:spPr>
            <a:xfrm>
              <a:off x="7576312" y="88901"/>
              <a:ext cx="1567689" cy="6207272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7576312" y="1258987"/>
              <a:ext cx="1071872" cy="42874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Family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30781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1176" y="3401816"/>
            <a:ext cx="6174909" cy="3269918"/>
            <a:chOff x="-56822" y="88901"/>
            <a:chExt cx="9200823" cy="6219972"/>
          </a:xfrm>
        </p:grpSpPr>
        <p:grpSp>
          <p:nvGrpSpPr>
            <p:cNvPr id="3" name="Group 2"/>
            <p:cNvGrpSpPr/>
            <p:nvPr/>
          </p:nvGrpSpPr>
          <p:grpSpPr>
            <a:xfrm>
              <a:off x="660400" y="88901"/>
              <a:ext cx="7023101" cy="6219972"/>
              <a:chOff x="660400" y="88901"/>
              <a:chExt cx="7023101" cy="6219972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660400" y="88901"/>
                <a:ext cx="3403600" cy="6207272"/>
                <a:chOff x="660400" y="88901"/>
                <a:chExt cx="3403600" cy="6207272"/>
              </a:xfrm>
            </p:grpSpPr>
            <p:pic>
              <p:nvPicPr>
                <p:cNvPr id="16" name="Picture 15" descr="Family shed non shed subset total.pdf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732" t="1412" r="91445"/>
                <a:stretch/>
              </p:blipFill>
              <p:spPr>
                <a:xfrm>
                  <a:off x="660400" y="88901"/>
                  <a:ext cx="254000" cy="6207272"/>
                </a:xfrm>
                <a:prstGeom prst="rect">
                  <a:avLst/>
                </a:prstGeom>
              </p:spPr>
            </p:pic>
            <p:pic>
              <p:nvPicPr>
                <p:cNvPr id="17" name="Picture 16" descr="Family shed non shed subset total.pdf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3635" t="1412" r="81002"/>
                <a:stretch/>
              </p:blipFill>
              <p:spPr>
                <a:xfrm>
                  <a:off x="889000" y="88901"/>
                  <a:ext cx="482600" cy="6207272"/>
                </a:xfrm>
                <a:prstGeom prst="rect">
                  <a:avLst/>
                </a:prstGeom>
              </p:spPr>
            </p:pic>
            <p:pic>
              <p:nvPicPr>
                <p:cNvPr id="18" name="Picture 17" descr="Family shed non shed subset total.pdf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2403" t="1412" r="64775"/>
                <a:stretch/>
              </p:blipFill>
              <p:spPr>
                <a:xfrm>
                  <a:off x="1371600" y="88901"/>
                  <a:ext cx="254000" cy="6207272"/>
                </a:xfrm>
                <a:prstGeom prst="rect">
                  <a:avLst/>
                </a:prstGeom>
              </p:spPr>
            </p:pic>
            <p:pic>
              <p:nvPicPr>
                <p:cNvPr id="19" name="Picture 18" descr="Family shed non shed subset total.pdf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3128" t="1412" r="48687"/>
                <a:stretch/>
              </p:blipFill>
              <p:spPr>
                <a:xfrm>
                  <a:off x="1625600" y="88901"/>
                  <a:ext cx="736600" cy="6207272"/>
                </a:xfrm>
                <a:prstGeom prst="rect">
                  <a:avLst/>
                </a:prstGeom>
              </p:spPr>
            </p:pic>
            <p:pic>
              <p:nvPicPr>
                <p:cNvPr id="20" name="Picture 19" descr="Family shed non shed subset total.pdf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9216" t="1412" r="35280"/>
                <a:stretch/>
              </p:blipFill>
              <p:spPr>
                <a:xfrm>
                  <a:off x="2362200" y="88901"/>
                  <a:ext cx="495300" cy="6207272"/>
                </a:xfrm>
                <a:prstGeom prst="rect">
                  <a:avLst/>
                </a:prstGeom>
              </p:spPr>
            </p:pic>
            <p:pic>
              <p:nvPicPr>
                <p:cNvPr id="21" name="Picture 20" descr="Family shed non shed subset total.pdf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67260" t="1412" r="19334"/>
                <a:stretch/>
              </p:blipFill>
              <p:spPr>
                <a:xfrm>
                  <a:off x="2857500" y="88901"/>
                  <a:ext cx="1206500" cy="6207272"/>
                </a:xfrm>
                <a:prstGeom prst="rect">
                  <a:avLst/>
                </a:prstGeom>
              </p:spPr>
            </p:pic>
          </p:grpSp>
          <p:pic>
            <p:nvPicPr>
              <p:cNvPr id="9" name="Picture 8" descr="Family shed non shed subset total.pdf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366" t="1412" r="86366"/>
              <a:stretch/>
            </p:blipFill>
            <p:spPr>
              <a:xfrm>
                <a:off x="4301067" y="88901"/>
                <a:ext cx="474134" cy="6207272"/>
              </a:xfrm>
              <a:prstGeom prst="rect">
                <a:avLst/>
              </a:prstGeom>
            </p:spPr>
          </p:pic>
          <p:pic>
            <p:nvPicPr>
              <p:cNvPr id="10" name="Picture 9" descr="Family shed non shed subset total.pdf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903" t="1412" r="67550"/>
              <a:stretch/>
            </p:blipFill>
            <p:spPr>
              <a:xfrm>
                <a:off x="4775201" y="88901"/>
                <a:ext cx="1219200" cy="6207272"/>
              </a:xfrm>
              <a:prstGeom prst="rect">
                <a:avLst/>
              </a:prstGeom>
            </p:spPr>
          </p:pic>
          <p:pic>
            <p:nvPicPr>
              <p:cNvPr id="11" name="Picture 10" descr="Family shed non shed subset total.pdf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5226" t="1412" r="56731"/>
              <a:stretch/>
            </p:blipFill>
            <p:spPr>
              <a:xfrm>
                <a:off x="6007101" y="101601"/>
                <a:ext cx="723901" cy="6207272"/>
              </a:xfrm>
              <a:prstGeom prst="rect">
                <a:avLst/>
              </a:prstGeom>
            </p:spPr>
          </p:pic>
          <p:pic>
            <p:nvPicPr>
              <p:cNvPr id="12" name="Picture 11" descr="Family shed non shed subset total.pdf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1219" t="1412" r="40879"/>
              <a:stretch/>
            </p:blipFill>
            <p:spPr>
              <a:xfrm>
                <a:off x="6731002" y="101601"/>
                <a:ext cx="711198" cy="6207272"/>
              </a:xfrm>
              <a:prstGeom prst="rect">
                <a:avLst/>
              </a:prstGeom>
            </p:spPr>
          </p:pic>
          <p:pic>
            <p:nvPicPr>
              <p:cNvPr id="13" name="Picture 12" descr="Family shed non shed subset total.pdf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5002" t="1412" r="32599"/>
              <a:stretch/>
            </p:blipFill>
            <p:spPr>
              <a:xfrm>
                <a:off x="7467600" y="101601"/>
                <a:ext cx="215899" cy="6207272"/>
              </a:xfrm>
              <a:prstGeom prst="rect">
                <a:avLst/>
              </a:prstGeom>
            </p:spPr>
          </p:pic>
          <p:sp>
            <p:nvSpPr>
              <p:cNvPr id="14" name="TextBox 13"/>
              <p:cNvSpPr txBox="1"/>
              <p:nvPr/>
            </p:nvSpPr>
            <p:spPr>
              <a:xfrm>
                <a:off x="660400" y="5832542"/>
                <a:ext cx="3403600" cy="4136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 smtClean="0"/>
                  <a:t>O157 (+)</a:t>
                </a:r>
                <a:endParaRPr lang="en-US" sz="1000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4279901" y="5848385"/>
                <a:ext cx="3403600" cy="4136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 smtClean="0"/>
                  <a:t>O157 (-)</a:t>
                </a:r>
                <a:endParaRPr lang="en-US" sz="1000" dirty="0"/>
              </a:p>
            </p:txBody>
          </p:sp>
        </p:grpSp>
        <p:pic>
          <p:nvPicPr>
            <p:cNvPr id="4" name="Picture 3" descr="Family shed non shed subset total.pdf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70" t="1412" r="94644"/>
            <a:stretch/>
          </p:blipFill>
          <p:spPr>
            <a:xfrm>
              <a:off x="321734" y="88901"/>
              <a:ext cx="304799" cy="6207272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 rot="16200000">
              <a:off x="-717966" y="2621631"/>
              <a:ext cx="1689166" cy="36687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Proportion</a:t>
              </a:r>
              <a:endParaRPr lang="en-US" sz="1000" dirty="0"/>
            </a:p>
          </p:txBody>
        </p:sp>
        <p:pic>
          <p:nvPicPr>
            <p:cNvPr id="6" name="Picture 5" descr="Family shed non shed subset total.pdf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571" t="1412" r="13"/>
            <a:stretch/>
          </p:blipFill>
          <p:spPr>
            <a:xfrm>
              <a:off x="7576312" y="88901"/>
              <a:ext cx="1567689" cy="6207272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7576312" y="1258987"/>
              <a:ext cx="1071872" cy="42874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Family</a:t>
              </a:r>
              <a:endParaRPr lang="en-US" sz="1000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740011" y="-23386"/>
            <a:ext cx="4512044" cy="3443342"/>
            <a:chOff x="16082" y="0"/>
            <a:chExt cx="7129785" cy="5688475"/>
          </a:xfrm>
        </p:grpSpPr>
        <p:grpSp>
          <p:nvGrpSpPr>
            <p:cNvPr id="31" name="Group 30"/>
            <p:cNvGrpSpPr/>
            <p:nvPr/>
          </p:nvGrpSpPr>
          <p:grpSpPr>
            <a:xfrm>
              <a:off x="16082" y="0"/>
              <a:ext cx="7129785" cy="5688475"/>
              <a:chOff x="16082" y="0"/>
              <a:chExt cx="7129785" cy="5688475"/>
            </a:xfrm>
          </p:grpSpPr>
          <p:pic>
            <p:nvPicPr>
              <p:cNvPr id="34" name="Picture 33" descr="Family shed non shed subset total.pdf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7000" y="0"/>
                <a:ext cx="7018867" cy="5423670"/>
              </a:xfrm>
              <a:prstGeom prst="rect">
                <a:avLst/>
              </a:prstGeom>
            </p:spPr>
          </p:pic>
          <p:sp>
            <p:nvSpPr>
              <p:cNvPr id="35" name="TextBox 34"/>
              <p:cNvSpPr txBox="1"/>
              <p:nvPr/>
            </p:nvSpPr>
            <p:spPr>
              <a:xfrm>
                <a:off x="5923192" y="1077282"/>
                <a:ext cx="835978" cy="37090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Family</a:t>
                </a:r>
                <a:endParaRPr lang="en-US" sz="1000" dirty="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2768603" y="5281713"/>
                <a:ext cx="1297390" cy="40676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Sample</a:t>
                </a:r>
                <a:endParaRPr lang="en-US" sz="1000" dirty="0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 rot="16200000">
                <a:off x="-433654" y="2382841"/>
                <a:ext cx="1175386" cy="27591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Proportion</a:t>
                </a:r>
                <a:endParaRPr lang="en-US" sz="1000" dirty="0"/>
              </a:p>
            </p:txBody>
          </p:sp>
        </p:grpSp>
        <p:sp>
          <p:nvSpPr>
            <p:cNvPr id="32" name="TextBox 31"/>
            <p:cNvSpPr txBox="1"/>
            <p:nvPr/>
          </p:nvSpPr>
          <p:spPr>
            <a:xfrm>
              <a:off x="6120676" y="1459453"/>
              <a:ext cx="45719" cy="14433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831876" y="1459453"/>
              <a:ext cx="45719" cy="14433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10097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/>
          <p:cNvGrpSpPr/>
          <p:nvPr/>
        </p:nvGrpSpPr>
        <p:grpSpPr>
          <a:xfrm>
            <a:off x="5760" y="0"/>
            <a:ext cx="9122344" cy="6868513"/>
            <a:chOff x="5760" y="0"/>
            <a:chExt cx="9122344" cy="6868513"/>
          </a:xfrm>
        </p:grpSpPr>
        <p:grpSp>
          <p:nvGrpSpPr>
            <p:cNvPr id="2" name="Group 1"/>
            <p:cNvGrpSpPr/>
            <p:nvPr/>
          </p:nvGrpSpPr>
          <p:grpSpPr>
            <a:xfrm>
              <a:off x="5760" y="3554213"/>
              <a:ext cx="6157973" cy="3274055"/>
              <a:chOff x="-31588" y="88901"/>
              <a:chExt cx="9175589" cy="6227842"/>
            </a:xfrm>
          </p:grpSpPr>
          <p:grpSp>
            <p:nvGrpSpPr>
              <p:cNvPr id="3" name="Group 2"/>
              <p:cNvGrpSpPr/>
              <p:nvPr/>
            </p:nvGrpSpPr>
            <p:grpSpPr>
              <a:xfrm>
                <a:off x="660400" y="88901"/>
                <a:ext cx="7023101" cy="6227842"/>
                <a:chOff x="660400" y="88901"/>
                <a:chExt cx="7023101" cy="6227842"/>
              </a:xfrm>
            </p:grpSpPr>
            <p:grpSp>
              <p:nvGrpSpPr>
                <p:cNvPr id="8" name="Group 7"/>
                <p:cNvGrpSpPr/>
                <p:nvPr/>
              </p:nvGrpSpPr>
              <p:grpSpPr>
                <a:xfrm>
                  <a:off x="660400" y="88901"/>
                  <a:ext cx="3403600" cy="6207272"/>
                  <a:chOff x="660400" y="88901"/>
                  <a:chExt cx="3403600" cy="6207272"/>
                </a:xfrm>
              </p:grpSpPr>
              <p:pic>
                <p:nvPicPr>
                  <p:cNvPr id="16" name="Picture 15" descr="Family shed non shed subset total.pdf"/>
                  <p:cNvPicPr>
                    <a:picLocks noChangeAspect="1"/>
                  </p:cNvPicPr>
                  <p:nvPr/>
                </p:nvPicPr>
                <p:blipFill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5732" t="1412" r="91445"/>
                  <a:stretch/>
                </p:blipFill>
                <p:spPr>
                  <a:xfrm>
                    <a:off x="660400" y="88901"/>
                    <a:ext cx="254000" cy="6207272"/>
                  </a:xfrm>
                  <a:prstGeom prst="rect">
                    <a:avLst/>
                  </a:prstGeom>
                </p:spPr>
              </p:pic>
              <p:pic>
                <p:nvPicPr>
                  <p:cNvPr id="17" name="Picture 16" descr="Family shed non shed subset total.pdf"/>
                  <p:cNvPicPr>
                    <a:picLocks noChangeAspect="1"/>
                  </p:cNvPicPr>
                  <p:nvPr/>
                </p:nvPicPr>
                <p:blipFill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13635" t="1412" r="81002"/>
                  <a:stretch/>
                </p:blipFill>
                <p:spPr>
                  <a:xfrm>
                    <a:off x="889000" y="88901"/>
                    <a:ext cx="482600" cy="6207272"/>
                  </a:xfrm>
                  <a:prstGeom prst="rect">
                    <a:avLst/>
                  </a:prstGeom>
                </p:spPr>
              </p:pic>
              <p:pic>
                <p:nvPicPr>
                  <p:cNvPr id="18" name="Picture 17" descr="Family shed non shed subset total.pdf"/>
                  <p:cNvPicPr>
                    <a:picLocks noChangeAspect="1"/>
                  </p:cNvPicPr>
                  <p:nvPr/>
                </p:nvPicPr>
                <p:blipFill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2403" t="1412" r="64775"/>
                  <a:stretch/>
                </p:blipFill>
                <p:spPr>
                  <a:xfrm>
                    <a:off x="1371600" y="88901"/>
                    <a:ext cx="254000" cy="6207272"/>
                  </a:xfrm>
                  <a:prstGeom prst="rect">
                    <a:avLst/>
                  </a:prstGeom>
                </p:spPr>
              </p:pic>
              <p:pic>
                <p:nvPicPr>
                  <p:cNvPr id="19" name="Picture 18" descr="Family shed non shed subset total.pdf"/>
                  <p:cNvPicPr>
                    <a:picLocks noChangeAspect="1"/>
                  </p:cNvPicPr>
                  <p:nvPr/>
                </p:nvPicPr>
                <p:blipFill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3128" t="1412" r="48687"/>
                  <a:stretch/>
                </p:blipFill>
                <p:spPr>
                  <a:xfrm>
                    <a:off x="1625600" y="88901"/>
                    <a:ext cx="736600" cy="6207272"/>
                  </a:xfrm>
                  <a:prstGeom prst="rect">
                    <a:avLst/>
                  </a:prstGeom>
                </p:spPr>
              </p:pic>
              <p:pic>
                <p:nvPicPr>
                  <p:cNvPr id="20" name="Picture 19" descr="Family shed non shed subset total.pdf"/>
                  <p:cNvPicPr>
                    <a:picLocks noChangeAspect="1"/>
                  </p:cNvPicPr>
                  <p:nvPr/>
                </p:nvPicPr>
                <p:blipFill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59216" t="1412" r="35280"/>
                  <a:stretch/>
                </p:blipFill>
                <p:spPr>
                  <a:xfrm>
                    <a:off x="2362200" y="88901"/>
                    <a:ext cx="495300" cy="6207272"/>
                  </a:xfrm>
                  <a:prstGeom prst="rect">
                    <a:avLst/>
                  </a:prstGeom>
                </p:spPr>
              </p:pic>
              <p:pic>
                <p:nvPicPr>
                  <p:cNvPr id="21" name="Picture 20" descr="Family shed non shed subset total.pdf"/>
                  <p:cNvPicPr>
                    <a:picLocks noChangeAspect="1"/>
                  </p:cNvPicPr>
                  <p:nvPr/>
                </p:nvPicPr>
                <p:blipFill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67260" t="1412" r="19334"/>
                  <a:stretch/>
                </p:blipFill>
                <p:spPr>
                  <a:xfrm>
                    <a:off x="2857500" y="88901"/>
                    <a:ext cx="1206500" cy="6207272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9" name="Picture 8" descr="Family shed non shed subset total.pdf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366" t="1412" r="86366"/>
                <a:stretch/>
              </p:blipFill>
              <p:spPr>
                <a:xfrm>
                  <a:off x="4301067" y="88901"/>
                  <a:ext cx="474134" cy="6207272"/>
                </a:xfrm>
                <a:prstGeom prst="rect">
                  <a:avLst/>
                </a:prstGeom>
              </p:spPr>
            </p:pic>
            <p:pic>
              <p:nvPicPr>
                <p:cNvPr id="10" name="Picture 9" descr="Family shed non shed subset total.pdf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8903" t="1412" r="67550"/>
                <a:stretch/>
              </p:blipFill>
              <p:spPr>
                <a:xfrm>
                  <a:off x="4775201" y="88901"/>
                  <a:ext cx="1219200" cy="6207272"/>
                </a:xfrm>
                <a:prstGeom prst="rect">
                  <a:avLst/>
                </a:prstGeom>
              </p:spPr>
            </p:pic>
            <p:pic>
              <p:nvPicPr>
                <p:cNvPr id="11" name="Picture 10" descr="Family shed non shed subset total.pdf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5226" t="1412" r="56731"/>
                <a:stretch/>
              </p:blipFill>
              <p:spPr>
                <a:xfrm>
                  <a:off x="6007101" y="101601"/>
                  <a:ext cx="723901" cy="6207272"/>
                </a:xfrm>
                <a:prstGeom prst="rect">
                  <a:avLst/>
                </a:prstGeom>
              </p:spPr>
            </p:pic>
            <p:pic>
              <p:nvPicPr>
                <p:cNvPr id="12" name="Picture 11" descr="Family shed non shed subset total.pdf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1219" t="1412" r="40879"/>
                <a:stretch/>
              </p:blipFill>
              <p:spPr>
                <a:xfrm>
                  <a:off x="6731002" y="101601"/>
                  <a:ext cx="711198" cy="6207272"/>
                </a:xfrm>
                <a:prstGeom prst="rect">
                  <a:avLst/>
                </a:prstGeom>
              </p:spPr>
            </p:pic>
            <p:pic>
              <p:nvPicPr>
                <p:cNvPr id="13" name="Picture 12" descr="Family shed non shed subset total.pdf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65002" t="1412" r="32599"/>
                <a:stretch/>
              </p:blipFill>
              <p:spPr>
                <a:xfrm>
                  <a:off x="7467600" y="101601"/>
                  <a:ext cx="215899" cy="6207272"/>
                </a:xfrm>
                <a:prstGeom prst="rect">
                  <a:avLst/>
                </a:prstGeom>
              </p:spPr>
            </p:pic>
            <p:sp>
              <p:nvSpPr>
                <p:cNvPr id="14" name="TextBox 13"/>
                <p:cNvSpPr txBox="1"/>
                <p:nvPr/>
              </p:nvSpPr>
              <p:spPr>
                <a:xfrm>
                  <a:off x="660400" y="5832542"/>
                  <a:ext cx="3403600" cy="46835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00" dirty="0" smtClean="0"/>
                    <a:t>O157 (+) Samples</a:t>
                  </a:r>
                  <a:endParaRPr lang="en-US" sz="1000" dirty="0"/>
                </a:p>
              </p:txBody>
            </p:sp>
            <p:sp>
              <p:nvSpPr>
                <p:cNvPr id="15" name="TextBox 14"/>
                <p:cNvSpPr txBox="1"/>
                <p:nvPr/>
              </p:nvSpPr>
              <p:spPr>
                <a:xfrm>
                  <a:off x="4279901" y="5848386"/>
                  <a:ext cx="3403600" cy="46835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00" dirty="0" smtClean="0"/>
                    <a:t>O157 (-) Samples</a:t>
                  </a:r>
                  <a:endParaRPr lang="en-US" sz="1000" dirty="0"/>
                </a:p>
              </p:txBody>
            </p:sp>
          </p:grpSp>
          <p:pic>
            <p:nvPicPr>
              <p:cNvPr id="4" name="Picture 3" descr="Family shed non shed subset total.pdf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970" t="1412" r="94644"/>
              <a:stretch/>
            </p:blipFill>
            <p:spPr>
              <a:xfrm>
                <a:off x="321734" y="88901"/>
                <a:ext cx="304799" cy="6207272"/>
              </a:xfrm>
              <a:prstGeom prst="rect">
                <a:avLst/>
              </a:prstGeom>
            </p:spPr>
          </p:pic>
          <p:sp>
            <p:nvSpPr>
              <p:cNvPr id="5" name="TextBox 4"/>
              <p:cNvSpPr txBox="1"/>
              <p:nvPr/>
            </p:nvSpPr>
            <p:spPr>
              <a:xfrm rot="16200000">
                <a:off x="-692732" y="2621631"/>
                <a:ext cx="1689166" cy="3668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Proportion</a:t>
                </a:r>
                <a:endParaRPr lang="en-US" sz="1000" dirty="0"/>
              </a:p>
            </p:txBody>
          </p:sp>
          <p:pic>
            <p:nvPicPr>
              <p:cNvPr id="6" name="Picture 5" descr="Family shed non shed subset total.pdf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2571" t="1412" r="13"/>
              <a:stretch/>
            </p:blipFill>
            <p:spPr>
              <a:xfrm>
                <a:off x="7576312" y="88901"/>
                <a:ext cx="1567689" cy="6207272"/>
              </a:xfrm>
              <a:prstGeom prst="rect">
                <a:avLst/>
              </a:prstGeom>
            </p:spPr>
          </p:pic>
          <p:sp>
            <p:nvSpPr>
              <p:cNvPr id="7" name="TextBox 6"/>
              <p:cNvSpPr txBox="1"/>
              <p:nvPr/>
            </p:nvSpPr>
            <p:spPr>
              <a:xfrm>
                <a:off x="7576312" y="1258987"/>
                <a:ext cx="1071872" cy="42874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Family</a:t>
                </a:r>
                <a:endParaRPr lang="en-US" sz="1000" dirty="0"/>
              </a:p>
            </p:txBody>
          </p:sp>
        </p:grpSp>
        <p:pic>
          <p:nvPicPr>
            <p:cNvPr id="22" name="Picture 21" descr="Phylum bar plot day 1 by total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4245" y="0"/>
              <a:ext cx="4174066" cy="3225414"/>
            </a:xfrm>
            <a:prstGeom prst="rect">
              <a:avLst/>
            </a:prstGeom>
          </p:spPr>
        </p:pic>
        <p:sp>
          <p:nvSpPr>
            <p:cNvPr id="23" name="TextBox 22"/>
            <p:cNvSpPr txBox="1"/>
            <p:nvPr/>
          </p:nvSpPr>
          <p:spPr>
            <a:xfrm rot="16200000">
              <a:off x="-236726" y="1343246"/>
              <a:ext cx="888016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Proportion</a:t>
              </a:r>
              <a:endParaRPr lang="en-US" sz="10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363133" y="3116677"/>
              <a:ext cx="1536178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/>
                <a:t>All Samples, Day 1</a:t>
              </a:r>
              <a:endParaRPr lang="en-US" sz="10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860799" y="1098994"/>
              <a:ext cx="499357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/>
                <a:t>Phylum</a:t>
              </a:r>
              <a:endParaRPr lang="en-US" sz="800" dirty="0"/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4502231" y="190484"/>
              <a:ext cx="4199142" cy="3041374"/>
              <a:chOff x="33068" y="406400"/>
              <a:chExt cx="4348432" cy="3319140"/>
            </a:xfrm>
          </p:grpSpPr>
          <p:pic>
            <p:nvPicPr>
              <p:cNvPr id="27" name="Picture 26" descr="OTU_NMDS_pathotype.pdf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195" t="5926" r="10243" b="2221"/>
              <a:stretch/>
            </p:blipFill>
            <p:spPr>
              <a:xfrm>
                <a:off x="293395" y="406400"/>
                <a:ext cx="4088105" cy="3109919"/>
              </a:xfrm>
              <a:prstGeom prst="rect">
                <a:avLst/>
              </a:prstGeom>
            </p:spPr>
          </p:pic>
          <p:sp>
            <p:nvSpPr>
              <p:cNvPr id="28" name="TextBox 27"/>
              <p:cNvSpPr txBox="1"/>
              <p:nvPr/>
            </p:nvSpPr>
            <p:spPr>
              <a:xfrm rot="16200000">
                <a:off x="-362110" y="1413702"/>
                <a:ext cx="1013459" cy="22310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smtClean="0"/>
                  <a:t>NMDS 2</a:t>
                </a:r>
                <a:endParaRPr lang="en-US" sz="800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2140813" y="3490420"/>
                <a:ext cx="559058" cy="2351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smtClean="0"/>
                  <a:t>NMDS 1</a:t>
                </a:r>
                <a:endParaRPr lang="en-US" sz="800" dirty="0"/>
              </a:p>
            </p:txBody>
          </p:sp>
          <p:grpSp>
            <p:nvGrpSpPr>
              <p:cNvPr id="30" name="Group 29"/>
              <p:cNvGrpSpPr/>
              <p:nvPr/>
            </p:nvGrpSpPr>
            <p:grpSpPr>
              <a:xfrm>
                <a:off x="3011814" y="467086"/>
                <a:ext cx="1288846" cy="745938"/>
                <a:chOff x="4218314" y="1584686"/>
                <a:chExt cx="1288846" cy="745938"/>
              </a:xfrm>
            </p:grpSpPr>
            <p:sp>
              <p:nvSpPr>
                <p:cNvPr id="31" name="TextBox 30"/>
                <p:cNvSpPr txBox="1"/>
                <p:nvPr/>
              </p:nvSpPr>
              <p:spPr>
                <a:xfrm>
                  <a:off x="4218314" y="1584686"/>
                  <a:ext cx="1288846" cy="268708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Presence of O157</a:t>
                  </a:r>
                  <a:endParaRPr lang="en-US" sz="1000" dirty="0"/>
                </a:p>
              </p:txBody>
            </p:sp>
            <p:grpSp>
              <p:nvGrpSpPr>
                <p:cNvPr id="32" name="Group 31"/>
                <p:cNvGrpSpPr/>
                <p:nvPr/>
              </p:nvGrpSpPr>
              <p:grpSpPr>
                <a:xfrm>
                  <a:off x="4332653" y="1800381"/>
                  <a:ext cx="869108" cy="530243"/>
                  <a:chOff x="4434253" y="1825781"/>
                  <a:chExt cx="869108" cy="530243"/>
                </a:xfrm>
              </p:grpSpPr>
              <p:pic>
                <p:nvPicPr>
                  <p:cNvPr id="33" name="Picture 32" descr="OTU_NMDS_pathotype.pdf"/>
                  <p:cNvPicPr>
                    <a:picLocks noChangeAspect="1"/>
                  </p:cNvPicPr>
                  <p:nvPr/>
                </p:nvPicPr>
                <p:blipFill rotWithShape="1"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89941" t="49161" r="4024" b="45645"/>
                  <a:stretch/>
                </p:blipFill>
                <p:spPr>
                  <a:xfrm>
                    <a:off x="4434253" y="1851181"/>
                    <a:ext cx="634287" cy="504843"/>
                  </a:xfrm>
                  <a:prstGeom prst="rect">
                    <a:avLst/>
                  </a:prstGeom>
                </p:spPr>
              </p:pic>
              <p:sp>
                <p:nvSpPr>
                  <p:cNvPr id="34" name="TextBox 33"/>
                  <p:cNvSpPr txBox="1"/>
                  <p:nvPr/>
                </p:nvSpPr>
                <p:spPr>
                  <a:xfrm>
                    <a:off x="4681987" y="2103844"/>
                    <a:ext cx="621374" cy="197195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00" dirty="0" smtClean="0"/>
                      <a:t>Present</a:t>
                    </a:r>
                    <a:endParaRPr lang="en-US" sz="1000" dirty="0"/>
                  </a:p>
                </p:txBody>
              </p:sp>
              <p:sp>
                <p:nvSpPr>
                  <p:cNvPr id="35" name="TextBox 34"/>
                  <p:cNvSpPr txBox="1"/>
                  <p:nvPr/>
                </p:nvSpPr>
                <p:spPr>
                  <a:xfrm>
                    <a:off x="4675742" y="1825781"/>
                    <a:ext cx="621374" cy="197195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00" dirty="0" smtClean="0"/>
                      <a:t>Absent</a:t>
                    </a:r>
                    <a:endParaRPr lang="en-US" sz="1000" dirty="0"/>
                  </a:p>
                </p:txBody>
              </p:sp>
            </p:grpSp>
          </p:grpSp>
        </p:grpSp>
        <p:grpSp>
          <p:nvGrpSpPr>
            <p:cNvPr id="36" name="Group 35"/>
            <p:cNvGrpSpPr/>
            <p:nvPr/>
          </p:nvGrpSpPr>
          <p:grpSpPr>
            <a:xfrm>
              <a:off x="6127013" y="3347764"/>
              <a:ext cx="3001091" cy="3520749"/>
              <a:chOff x="1837609" y="1447800"/>
              <a:chExt cx="3001091" cy="4302667"/>
            </a:xfrm>
          </p:grpSpPr>
          <p:pic>
            <p:nvPicPr>
              <p:cNvPr id="37" name="Picture 36" descr="UWunifrac_pathotype.pdf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636" t="2135" r="12048" b="2221"/>
              <a:stretch/>
            </p:blipFill>
            <p:spPr>
              <a:xfrm>
                <a:off x="2057400" y="1447800"/>
                <a:ext cx="2781300" cy="4034992"/>
              </a:xfrm>
              <a:prstGeom prst="rect">
                <a:avLst/>
              </a:prstGeom>
            </p:spPr>
          </p:pic>
          <p:sp>
            <p:nvSpPr>
              <p:cNvPr id="38" name="TextBox 37"/>
              <p:cNvSpPr txBox="1"/>
              <p:nvPr/>
            </p:nvSpPr>
            <p:spPr>
              <a:xfrm rot="16200000">
                <a:off x="1352206" y="2875162"/>
                <a:ext cx="1217027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Axis 2 (3.6%)</a:t>
                </a:r>
                <a:endParaRPr lang="en-US" sz="1000" dirty="0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2977989" y="5504246"/>
                <a:ext cx="1013459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Axis 1 (6.2%)</a:t>
                </a:r>
                <a:endParaRPr lang="en-US" sz="1000" dirty="0"/>
              </a:p>
            </p:txBody>
          </p:sp>
          <p:grpSp>
            <p:nvGrpSpPr>
              <p:cNvPr id="40" name="Group 39"/>
              <p:cNvGrpSpPr/>
              <p:nvPr/>
            </p:nvGrpSpPr>
            <p:grpSpPr>
              <a:xfrm>
                <a:off x="2137098" y="4736919"/>
                <a:ext cx="1266466" cy="666270"/>
                <a:chOff x="3841403" y="1462277"/>
                <a:chExt cx="1266466" cy="666270"/>
              </a:xfrm>
            </p:grpSpPr>
            <p:grpSp>
              <p:nvGrpSpPr>
                <p:cNvPr id="41" name="Group 40"/>
                <p:cNvGrpSpPr/>
                <p:nvPr/>
              </p:nvGrpSpPr>
              <p:grpSpPr>
                <a:xfrm>
                  <a:off x="3841403" y="1462277"/>
                  <a:ext cx="1266466" cy="653636"/>
                  <a:chOff x="5273736" y="1996866"/>
                  <a:chExt cx="1580533" cy="875864"/>
                </a:xfrm>
              </p:grpSpPr>
              <p:pic>
                <p:nvPicPr>
                  <p:cNvPr id="43" name="Picture 42" descr="UWunifrac_pathotype.pdf"/>
                  <p:cNvPicPr>
                    <a:picLocks noChangeAspect="1"/>
                  </p:cNvPicPr>
                  <p:nvPr/>
                </p:nvPicPr>
                <p:blipFill rotWithShape="1"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86754" t="48569" r="5136" b="47289"/>
                  <a:stretch/>
                </p:blipFill>
                <p:spPr>
                  <a:xfrm>
                    <a:off x="5362345" y="2377430"/>
                    <a:ext cx="749300" cy="495300"/>
                  </a:xfrm>
                  <a:prstGeom prst="rect">
                    <a:avLst/>
                  </a:prstGeom>
                </p:spPr>
              </p:pic>
              <p:sp>
                <p:nvSpPr>
                  <p:cNvPr id="44" name="TextBox 43"/>
                  <p:cNvSpPr txBox="1"/>
                  <p:nvPr/>
                </p:nvSpPr>
                <p:spPr>
                  <a:xfrm>
                    <a:off x="5273736" y="1996866"/>
                    <a:ext cx="1580533" cy="28869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800" dirty="0" smtClean="0"/>
                      <a:t>Presence of O157</a:t>
                    </a:r>
                    <a:endParaRPr lang="en-US" sz="800" dirty="0"/>
                  </a:p>
                </p:txBody>
              </p:sp>
              <p:sp>
                <p:nvSpPr>
                  <p:cNvPr id="45" name="TextBox 44"/>
                  <p:cNvSpPr txBox="1"/>
                  <p:nvPr/>
                </p:nvSpPr>
                <p:spPr>
                  <a:xfrm>
                    <a:off x="5648360" y="2244843"/>
                    <a:ext cx="621374" cy="352807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800" dirty="0" smtClean="0"/>
                      <a:t>Absent</a:t>
                    </a:r>
                    <a:endParaRPr lang="en-US" sz="800" dirty="0"/>
                  </a:p>
                </p:txBody>
              </p:sp>
              <p:sp>
                <p:nvSpPr>
                  <p:cNvPr id="46" name="TextBox 45"/>
                  <p:cNvSpPr txBox="1"/>
                  <p:nvPr/>
                </p:nvSpPr>
                <p:spPr>
                  <a:xfrm>
                    <a:off x="5655776" y="2517073"/>
                    <a:ext cx="621374" cy="288691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800" dirty="0" smtClean="0"/>
                      <a:t>Present</a:t>
                    </a:r>
                    <a:endParaRPr lang="en-US" sz="800" dirty="0"/>
                  </a:p>
                </p:txBody>
              </p:sp>
            </p:grpSp>
            <p:sp>
              <p:nvSpPr>
                <p:cNvPr id="42" name="Rectangle 41"/>
                <p:cNvSpPr/>
                <p:nvPr/>
              </p:nvSpPr>
              <p:spPr>
                <a:xfrm>
                  <a:off x="3899706" y="1503833"/>
                  <a:ext cx="812800" cy="624714"/>
                </a:xfrm>
                <a:prstGeom prst="rect">
                  <a:avLst/>
                </a:prstGeom>
                <a:noFill/>
                <a:ln w="3175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47" name="TextBox 46"/>
            <p:cNvSpPr txBox="1"/>
            <p:nvPr/>
          </p:nvSpPr>
          <p:spPr>
            <a:xfrm>
              <a:off x="33867" y="152400"/>
              <a:ext cx="27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/>
                <a:t>A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1198" y="3408493"/>
              <a:ext cx="25655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/>
                <a:t>B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442477" y="152400"/>
              <a:ext cx="25254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/>
                <a:t>C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026134" y="3409738"/>
              <a:ext cx="26550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/>
                <a:t>D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279139" y="4362989"/>
              <a:ext cx="45719" cy="14339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895089" y="4376743"/>
              <a:ext cx="45719" cy="14339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35501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691201" y="147820"/>
            <a:ext cx="4696612" cy="5760017"/>
            <a:chOff x="1691201" y="147820"/>
            <a:chExt cx="4696612" cy="5760017"/>
          </a:xfrm>
        </p:grpSpPr>
        <p:grpSp>
          <p:nvGrpSpPr>
            <p:cNvPr id="4" name="Group 3"/>
            <p:cNvGrpSpPr/>
            <p:nvPr/>
          </p:nvGrpSpPr>
          <p:grpSpPr>
            <a:xfrm>
              <a:off x="1828800" y="185920"/>
              <a:ext cx="4559013" cy="5721917"/>
              <a:chOff x="1828800" y="185920"/>
              <a:chExt cx="4559013" cy="5721917"/>
            </a:xfrm>
          </p:grpSpPr>
          <p:pic>
            <p:nvPicPr>
              <p:cNvPr id="2" name="Picture 1"/>
              <p:cNvPicPr/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28800" y="185920"/>
                <a:ext cx="4559013" cy="295081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" name="Picture 2"/>
              <p:cNvPicPr/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28800" y="3120496"/>
                <a:ext cx="4559013" cy="278734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5" name="TextBox 4"/>
            <p:cNvSpPr txBox="1"/>
            <p:nvPr/>
          </p:nvSpPr>
          <p:spPr>
            <a:xfrm>
              <a:off x="1691201" y="147820"/>
              <a:ext cx="27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/>
                <a:t>A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691201" y="3069881"/>
              <a:ext cx="25655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/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65396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</TotalTime>
  <Words>413</Words>
  <Application>Microsoft Macintosh PowerPoint</Application>
  <PresentationFormat>On-screen Show (4:3)</PresentationFormat>
  <Paragraphs>98</Paragraphs>
  <Slides>13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Idaho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Chloe Stenkamp-Strahm</dc:creator>
  <cp:lastModifiedBy>Chloe Stenkamp-Strahm</cp:lastModifiedBy>
  <cp:revision>24</cp:revision>
  <dcterms:created xsi:type="dcterms:W3CDTF">2017-06-26T15:55:16Z</dcterms:created>
  <dcterms:modified xsi:type="dcterms:W3CDTF">2017-07-02T20:03:14Z</dcterms:modified>
</cp:coreProperties>
</file>