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489" r:id="rId1"/>
  </p:sldMasterIdLst>
  <p:handoutMasterIdLst>
    <p:handoutMasterId r:id="rId29"/>
  </p:handoutMasterIdLst>
  <p:sldIdLst>
    <p:sldId id="256" r:id="rId2"/>
    <p:sldId id="259" r:id="rId3"/>
    <p:sldId id="257" r:id="rId4"/>
    <p:sldId id="258" r:id="rId5"/>
    <p:sldId id="279" r:id="rId6"/>
    <p:sldId id="262" r:id="rId7"/>
    <p:sldId id="267" r:id="rId8"/>
    <p:sldId id="263" r:id="rId9"/>
    <p:sldId id="264" r:id="rId10"/>
    <p:sldId id="284" r:id="rId11"/>
    <p:sldId id="286" r:id="rId12"/>
    <p:sldId id="287" r:id="rId13"/>
    <p:sldId id="288" r:id="rId14"/>
    <p:sldId id="289" r:id="rId15"/>
    <p:sldId id="268" r:id="rId16"/>
    <p:sldId id="265" r:id="rId17"/>
    <p:sldId id="269" r:id="rId18"/>
    <p:sldId id="266" r:id="rId19"/>
    <p:sldId id="291" r:id="rId20"/>
    <p:sldId id="273" r:id="rId21"/>
    <p:sldId id="274" r:id="rId22"/>
    <p:sldId id="292" r:id="rId23"/>
    <p:sldId id="260" r:id="rId24"/>
    <p:sldId id="276" r:id="rId25"/>
    <p:sldId id="277" r:id="rId26"/>
    <p:sldId id="278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1657" autoAdjust="0"/>
    <p:restoredTop sz="94660"/>
  </p:normalViewPr>
  <p:slideViewPr>
    <p:cSldViewPr snapToObjects="1">
      <p:cViewPr>
        <p:scale>
          <a:sx n="105" d="100"/>
          <a:sy n="105" d="100"/>
        </p:scale>
        <p:origin x="-1160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10.xml"/><Relationship Id="rId29" Type="http://schemas.openxmlformats.org/officeDocument/2006/relationships/handoutMaster" Target="handoutMasters/handout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31A71-DBB1-CF4F-ABE8-A3B8D4CF818F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89FBD-8A63-3847-9163-B112B62A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85648D-267C-4F54-90B5-C36298A60516}" type="datetimeFigureOut">
              <a:rPr lang="en-US" smtClean="0"/>
              <a:pPr/>
              <a:t>10/23/2007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7A0-17EC-294A-AEAD-40E4BD720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7A0-17EC-294A-AEAD-40E4BD720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7A0-17EC-294A-AEAD-40E4BD720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10/23/2007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7A0-17EC-294A-AEAD-40E4BD720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7A0-17EC-294A-AEAD-40E4BD720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7A0-17EC-294A-AEAD-40E4BD720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7A0-17EC-294A-AEAD-40E4BD720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62A7A0-17EC-294A-AEAD-40E4BD720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B419685-6835-4047-A352-FD56554D5450}" type="datetimeFigureOut">
              <a:rPr lang="en-US" smtClean="0"/>
              <a:pPr/>
              <a:t>11/16/09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262A7A0-17EC-294A-AEAD-40E4BD720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Looper</a:t>
            </a:r>
            <a:r>
              <a:rPr lang="en-US" dirty="0" smtClean="0"/>
              <a:t>: Lightweight Detection of Infinite Loops at Runtime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Jacob </a:t>
            </a:r>
            <a:r>
              <a:rPr lang="en-US" dirty="0" err="1" smtClean="0"/>
              <a:t>Burnim</a:t>
            </a:r>
            <a:r>
              <a:rPr lang="en-US" dirty="0" smtClean="0"/>
              <a:t>, Nick </a:t>
            </a:r>
            <a:r>
              <a:rPr lang="en-US" dirty="0" err="1" smtClean="0"/>
              <a:t>Jalbert</a:t>
            </a:r>
            <a:r>
              <a:rPr lang="en-US" dirty="0" smtClean="0"/>
              <a:t>, </a:t>
            </a:r>
          </a:p>
          <a:p>
            <a:r>
              <a:rPr lang="en-US" b="1" dirty="0" smtClean="0"/>
              <a:t>Christos Stergiou</a:t>
            </a:r>
            <a:r>
              <a:rPr lang="en-US" dirty="0" smtClean="0"/>
              <a:t>, </a:t>
            </a:r>
            <a:r>
              <a:rPr lang="en-US" dirty="0" err="1" smtClean="0"/>
              <a:t>Koushik</a:t>
            </a:r>
            <a:r>
              <a:rPr lang="en-US" dirty="0" smtClean="0"/>
              <a:t> </a:t>
            </a:r>
            <a:r>
              <a:rPr lang="en-US" dirty="0" err="1" smtClean="0"/>
              <a:t>Sen</a:t>
            </a:r>
            <a:endParaRPr lang="en-US" dirty="0" smtClean="0"/>
          </a:p>
          <a:p>
            <a:r>
              <a:rPr lang="en-US" dirty="0" smtClean="0"/>
              <a:t>University of California, Berkeley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29" name="Rectangle 28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30"/>
            <p:cNvCxnSpPr>
              <a:endCxn id="29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111337" y="1676400"/>
            <a:ext cx="345863" cy="2597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TextBox 56"/>
          <p:cNvSpPr txBox="1"/>
          <p:nvPr/>
        </p:nvSpPr>
        <p:spPr>
          <a:xfrm>
            <a:off x="457200" y="3886200"/>
            <a:ext cx="3266514" cy="1610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 </a:t>
            </a:r>
            <a:r>
              <a:rPr lang="en-US" sz="3700" dirty="0" err="1" smtClean="0">
                <a:solidFill>
                  <a:schemeClr val="accent2"/>
                </a:solidFill>
              </a:rPr>
              <a:t>p</a:t>
            </a:r>
            <a:r>
              <a:rPr lang="en-US" sz="3600" dirty="0" err="1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err="1" smtClean="0">
                <a:latin typeface="Cambria"/>
                <a:ea typeface="ＭＳ ゴシック"/>
                <a:cs typeface="Cambria"/>
              </a:rPr>
              <a:t>null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</a:t>
            </a:r>
            <a:r>
              <a:rPr lang="el-GR" sz="3700" dirty="0" smtClean="0"/>
              <a:t>}</a:t>
            </a:r>
            <a:endParaRPr lang="el-GR" sz="3700" baseline="-25000" dirty="0" smtClean="0"/>
          </a:p>
          <a:p>
            <a:endParaRPr lang="el-GR" sz="3700" baseline="-25000" dirty="0" smtClean="0"/>
          </a:p>
          <a:p>
            <a:r>
              <a:rPr lang="el-GR" sz="3700" dirty="0" smtClean="0"/>
              <a:t>Μ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</a:t>
            </a:r>
            <a:r>
              <a:rPr lang="en-US" sz="3700" dirty="0" smtClean="0"/>
              <a:t> </a:t>
            </a:r>
            <a:r>
              <a:rPr lang="en-US" sz="3700" dirty="0" err="1" smtClean="0"/>
              <a:t>p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err="1" smtClean="0">
                <a:solidFill>
                  <a:srgbClr val="DA1F28"/>
                </a:solidFill>
              </a:rPr>
              <a:t>p</a:t>
            </a:r>
            <a:r>
              <a:rPr lang="en-US" sz="3700" dirty="0" smtClean="0">
                <a:solidFill>
                  <a:srgbClr val="DA1F28"/>
                </a:solidFill>
              </a:rPr>
              <a:t> </a:t>
            </a:r>
            <a:r>
              <a:rPr lang="el-GR" sz="3700" dirty="0" smtClean="0"/>
              <a:t>}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133600" y="5260976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29" name="Rectangle 28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30"/>
            <p:cNvCxnSpPr>
              <a:endCxn id="29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111337" y="1981200"/>
            <a:ext cx="345863" cy="2597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TextBox 56"/>
          <p:cNvSpPr txBox="1"/>
          <p:nvPr/>
        </p:nvSpPr>
        <p:spPr>
          <a:xfrm>
            <a:off x="457200" y="3886200"/>
            <a:ext cx="7558104" cy="1610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 </a:t>
            </a:r>
            <a:r>
              <a:rPr lang="en-US" sz="3700" dirty="0" err="1" smtClean="0">
                <a:solidFill>
                  <a:schemeClr val="accent2"/>
                </a:solidFill>
              </a:rPr>
              <a:t>p</a:t>
            </a:r>
            <a:r>
              <a:rPr lang="en-US" sz="3600" dirty="0" err="1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err="1" smtClean="0">
                <a:latin typeface="Cambria"/>
                <a:ea typeface="ＭＳ ゴシック"/>
                <a:cs typeface="Cambria"/>
              </a:rPr>
              <a:t>null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err="1" smtClean="0">
                <a:solidFill>
                  <a:srgbClr val="DA1F28"/>
                </a:solidFill>
                <a:latin typeface="Cambria"/>
                <a:ea typeface="ＭＳ ゴシック"/>
                <a:cs typeface="Cambria"/>
              </a:rPr>
              <a:t>p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==O</a:t>
            </a:r>
            <a:r>
              <a:rPr lang="en-US" sz="3600" baseline="-25000" dirty="0" smtClean="0">
                <a:latin typeface="Cambria"/>
                <a:ea typeface="ＭＳ ゴシック"/>
                <a:cs typeface="Cambria"/>
              </a:rPr>
              <a:t>13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O</a:t>
            </a:r>
            <a:r>
              <a:rPr lang="en-US" sz="3600" baseline="-250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13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.data</a:t>
            </a:r>
            <a:r>
              <a:rPr lang="en-US" sz="36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smtClean="0"/>
              <a:t>x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</a:t>
            </a:r>
            <a:r>
              <a:rPr lang="el-GR" sz="3700" dirty="0" smtClean="0"/>
              <a:t>}</a:t>
            </a:r>
            <a:endParaRPr lang="el-GR" sz="3700" baseline="-25000" dirty="0" smtClean="0"/>
          </a:p>
          <a:p>
            <a:endParaRPr lang="el-GR" sz="3700" baseline="-25000" dirty="0" smtClean="0"/>
          </a:p>
          <a:p>
            <a:r>
              <a:rPr lang="el-GR" sz="3700" dirty="0" smtClean="0"/>
              <a:t>Μ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</a:t>
            </a:r>
            <a:r>
              <a:rPr lang="en-US" sz="3700" dirty="0" smtClean="0"/>
              <a:t> </a:t>
            </a:r>
            <a:r>
              <a:rPr lang="en-US" sz="3700" dirty="0" err="1" smtClean="0"/>
              <a:t>p</a:t>
            </a:r>
            <a:r>
              <a:rPr lang="en-US" sz="2300" dirty="0" smtClean="0">
                <a:ln w="0">
                  <a:solidFill>
                    <a:schemeClr val="tx1"/>
                  </a:solidFill>
                </a:ln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err="1" smtClean="0">
                <a:solidFill>
                  <a:srgbClr val="DA1F28"/>
                </a:solidFill>
              </a:rPr>
              <a:t>p</a:t>
            </a:r>
            <a:r>
              <a:rPr lang="en-US" sz="3700" dirty="0" smtClean="0"/>
              <a:t>, </a:t>
            </a:r>
            <a:r>
              <a:rPr lang="en-US" sz="3700" dirty="0" err="1" smtClean="0"/>
              <a:t>x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err="1" smtClean="0">
                <a:solidFill>
                  <a:srgbClr val="DA1F28"/>
                </a:solidFill>
              </a:rPr>
              <a:t>x</a:t>
            </a:r>
            <a:r>
              <a:rPr lang="en-US" sz="3700" dirty="0" smtClean="0"/>
              <a:t>, O</a:t>
            </a:r>
            <a:r>
              <a:rPr lang="en-US" sz="3700" baseline="-25000" dirty="0" smtClean="0"/>
              <a:t>13</a:t>
            </a:r>
            <a:r>
              <a:rPr lang="en-US" sz="3700" dirty="0" smtClean="0"/>
              <a:t>.data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.data </a:t>
            </a:r>
            <a:r>
              <a:rPr lang="el-GR" sz="3700" dirty="0" smtClean="0"/>
              <a:t>}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5481100" y="5253036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24200" y="5251448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133600" y="5260976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29" name="Rectangle 28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30"/>
            <p:cNvCxnSpPr>
              <a:endCxn id="29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111337" y="2514600"/>
            <a:ext cx="345863" cy="2597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TextBox 56"/>
          <p:cNvSpPr txBox="1"/>
          <p:nvPr/>
        </p:nvSpPr>
        <p:spPr>
          <a:xfrm>
            <a:off x="457200" y="3886200"/>
            <a:ext cx="7558104" cy="2180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 </a:t>
            </a:r>
            <a:r>
              <a:rPr lang="en-US" sz="3700" dirty="0" err="1" smtClean="0">
                <a:solidFill>
                  <a:schemeClr val="accent2"/>
                </a:solidFill>
              </a:rPr>
              <a:t>p</a:t>
            </a:r>
            <a:r>
              <a:rPr lang="en-US" sz="3600" dirty="0" err="1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err="1" smtClean="0">
                <a:latin typeface="Cambria"/>
                <a:ea typeface="ＭＳ ゴシック"/>
                <a:cs typeface="Cambria"/>
              </a:rPr>
              <a:t>null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err="1" smtClean="0">
                <a:solidFill>
                  <a:srgbClr val="DA1F28"/>
                </a:solidFill>
                <a:latin typeface="Cambria"/>
                <a:ea typeface="ＭＳ ゴシック"/>
                <a:cs typeface="Cambria"/>
              </a:rPr>
              <a:t>p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==O</a:t>
            </a:r>
            <a:r>
              <a:rPr lang="en-US" sz="3600" baseline="-25000" dirty="0" smtClean="0">
                <a:latin typeface="Cambria"/>
                <a:ea typeface="ＭＳ ゴシック"/>
                <a:cs typeface="Cambria"/>
              </a:rPr>
              <a:t>13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O</a:t>
            </a:r>
            <a:r>
              <a:rPr lang="en-US" sz="3600" baseline="-250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13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.data</a:t>
            </a:r>
            <a:r>
              <a:rPr lang="en-US" sz="36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smtClean="0"/>
              <a:t>x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</a:t>
            </a:r>
            <a:r>
              <a:rPr lang="el-GR" sz="3700" dirty="0" smtClean="0"/>
              <a:t>}</a:t>
            </a:r>
            <a:endParaRPr lang="el-GR" sz="3700" baseline="-25000" dirty="0" smtClean="0"/>
          </a:p>
          <a:p>
            <a:endParaRPr lang="el-GR" sz="3700" baseline="-25000" dirty="0" smtClean="0"/>
          </a:p>
          <a:p>
            <a:r>
              <a:rPr lang="el-GR" sz="3700" dirty="0" smtClean="0"/>
              <a:t>Μ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</a:t>
            </a:r>
            <a:r>
              <a:rPr lang="en-US" sz="3700" dirty="0" smtClean="0"/>
              <a:t> </a:t>
            </a:r>
            <a:r>
              <a:rPr lang="en-US" sz="3700" dirty="0" err="1" smtClean="0"/>
              <a:t>p</a:t>
            </a:r>
            <a:r>
              <a:rPr lang="en-US" sz="2300" dirty="0" smtClean="0">
                <a:ln w="0">
                  <a:solidFill>
                    <a:schemeClr val="tx1"/>
                  </a:solidFill>
                </a:ln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err="1" smtClean="0">
                <a:solidFill>
                  <a:srgbClr val="DA1F28"/>
                </a:solidFill>
              </a:rPr>
              <a:t>p</a:t>
            </a:r>
            <a:r>
              <a:rPr lang="en-US" sz="3700" dirty="0" smtClean="0"/>
              <a:t>, </a:t>
            </a:r>
            <a:r>
              <a:rPr lang="en-US" sz="3700" dirty="0" err="1" smtClean="0"/>
              <a:t>x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err="1" smtClean="0">
                <a:solidFill>
                  <a:srgbClr val="DA1F28"/>
                </a:solidFill>
              </a:rPr>
              <a:t>x</a:t>
            </a:r>
            <a:r>
              <a:rPr lang="en-US" sz="3700" dirty="0" smtClean="0"/>
              <a:t>, O</a:t>
            </a:r>
            <a:r>
              <a:rPr lang="en-US" sz="3700" baseline="-25000" dirty="0" smtClean="0"/>
              <a:t>13</a:t>
            </a:r>
            <a:r>
              <a:rPr lang="en-US" sz="3700" dirty="0" smtClean="0"/>
              <a:t>.data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.data</a:t>
            </a:r>
            <a:r>
              <a:rPr lang="en-US" sz="3700" dirty="0" smtClean="0">
                <a:solidFill>
                  <a:srgbClr val="DA1F28"/>
                </a:solidFill>
              </a:rPr>
              <a:t> </a:t>
            </a:r>
          </a:p>
          <a:p>
            <a:r>
              <a:rPr lang="en-US" sz="3700" dirty="0" smtClean="0">
                <a:solidFill>
                  <a:srgbClr val="DA1F28"/>
                </a:solidFill>
              </a:rPr>
              <a:t>			 </a:t>
            </a:r>
            <a:r>
              <a:rPr lang="en-US" sz="3700" dirty="0" smtClean="0"/>
              <a:t>index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</a:rPr>
              <a:t>index</a:t>
            </a:r>
            <a:r>
              <a:rPr lang="en-US" sz="3700" dirty="0" smtClean="0"/>
              <a:t>+1</a:t>
            </a:r>
            <a:r>
              <a:rPr lang="en-US" sz="3700" dirty="0" smtClean="0">
                <a:solidFill>
                  <a:srgbClr val="DA1F28"/>
                </a:solidFill>
              </a:rPr>
              <a:t> </a:t>
            </a:r>
            <a:r>
              <a:rPr lang="el-GR" sz="3700" dirty="0" smtClean="0"/>
              <a:t>}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481100" y="5253036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24200" y="5251448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133600" y="5260976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048000" y="57896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29" name="Rectangle 28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30"/>
            <p:cNvCxnSpPr>
              <a:endCxn id="29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7200" y="3886200"/>
            <a:ext cx="8721451" cy="2180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 </a:t>
            </a:r>
            <a:r>
              <a:rPr lang="en-US" sz="3700" dirty="0" err="1" smtClean="0">
                <a:solidFill>
                  <a:schemeClr val="accent2"/>
                </a:solidFill>
              </a:rPr>
              <a:t>p</a:t>
            </a:r>
            <a:r>
              <a:rPr lang="en-US" sz="3600" dirty="0" err="1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err="1" smtClean="0">
                <a:latin typeface="Cambria"/>
                <a:ea typeface="ＭＳ ゴシック"/>
                <a:cs typeface="Cambria"/>
              </a:rPr>
              <a:t>null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err="1" smtClean="0">
                <a:solidFill>
                  <a:srgbClr val="DA1F28"/>
                </a:solidFill>
                <a:latin typeface="Cambria"/>
                <a:ea typeface="ＭＳ ゴシック"/>
                <a:cs typeface="Cambria"/>
              </a:rPr>
              <a:t>p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==O</a:t>
            </a:r>
            <a:r>
              <a:rPr lang="en-US" sz="3600" baseline="-25000" dirty="0" smtClean="0">
                <a:latin typeface="Cambria"/>
                <a:ea typeface="ＭＳ ゴシック"/>
                <a:cs typeface="Cambria"/>
              </a:rPr>
              <a:t>13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O</a:t>
            </a:r>
            <a:r>
              <a:rPr lang="en-US" sz="3600" baseline="-250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13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.data</a:t>
            </a:r>
            <a:r>
              <a:rPr lang="en-US" sz="36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smtClean="0"/>
              <a:t>x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</a:t>
            </a:r>
            <a:r>
              <a:rPr lang="el-GR" sz="3700" dirty="0" smtClean="0"/>
              <a:t>}</a:t>
            </a:r>
            <a:endParaRPr lang="el-GR" sz="3700" baseline="-25000" dirty="0" smtClean="0"/>
          </a:p>
          <a:p>
            <a:endParaRPr lang="el-GR" sz="3700" baseline="-25000" dirty="0" smtClean="0"/>
          </a:p>
          <a:p>
            <a:r>
              <a:rPr lang="el-GR" sz="3700" dirty="0" smtClean="0"/>
              <a:t>Μ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</a:t>
            </a:r>
            <a:r>
              <a:rPr lang="en-US" sz="3700" dirty="0" smtClean="0"/>
              <a:t> </a:t>
            </a:r>
            <a:r>
              <a:rPr lang="en-US" sz="3700" dirty="0" err="1" smtClean="0"/>
              <a:t>p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.next</a:t>
            </a:r>
            <a:r>
              <a:rPr lang="en-US" sz="3700" dirty="0" smtClean="0"/>
              <a:t>, </a:t>
            </a:r>
            <a:r>
              <a:rPr lang="en-US" sz="3700" dirty="0" err="1" smtClean="0"/>
              <a:t>x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err="1" smtClean="0">
                <a:solidFill>
                  <a:srgbClr val="DA1F28"/>
                </a:solidFill>
              </a:rPr>
              <a:t>x</a:t>
            </a:r>
            <a:r>
              <a:rPr lang="en-US" sz="3700" dirty="0" smtClean="0"/>
              <a:t>, O</a:t>
            </a:r>
            <a:r>
              <a:rPr lang="en-US" sz="3700" baseline="-25000" dirty="0" smtClean="0"/>
              <a:t>13</a:t>
            </a:r>
            <a:r>
              <a:rPr lang="en-US" sz="3700" dirty="0" smtClean="0"/>
              <a:t>.data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.data </a:t>
            </a:r>
          </a:p>
          <a:p>
            <a:r>
              <a:rPr lang="en-US" sz="3700" dirty="0" smtClean="0">
                <a:solidFill>
                  <a:srgbClr val="DA1F28"/>
                </a:solidFill>
              </a:rPr>
              <a:t>			 </a:t>
            </a:r>
            <a:r>
              <a:rPr lang="en-US" sz="3700" dirty="0" smtClean="0"/>
              <a:t>index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</a:rPr>
              <a:t>index</a:t>
            </a:r>
            <a:r>
              <a:rPr lang="en-US" sz="3700" dirty="0" smtClean="0"/>
              <a:t>+1, O</a:t>
            </a:r>
            <a:r>
              <a:rPr lang="en-US" sz="3700" baseline="-25000" dirty="0" smtClean="0"/>
              <a:t>13</a:t>
            </a:r>
            <a:r>
              <a:rPr lang="en-US" sz="3700" dirty="0" smtClean="0"/>
              <a:t>.next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.next </a:t>
            </a:r>
            <a:r>
              <a:rPr lang="el-GR" sz="3700" dirty="0" smtClean="0"/>
              <a:t>}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111337" y="2788245"/>
            <a:ext cx="345863" cy="2597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9" name="Straight Arrow Connector 58"/>
          <p:cNvCxnSpPr/>
          <p:nvPr/>
        </p:nvCxnSpPr>
        <p:spPr>
          <a:xfrm flipV="1">
            <a:off x="6852700" y="52562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490500" y="5251448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133600" y="5260976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048000" y="57896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781800" y="57896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29" name="Rectangle 28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30"/>
            <p:cNvCxnSpPr>
              <a:endCxn id="29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3886200"/>
            <a:ext cx="8316774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</a:t>
            </a:r>
            <a:r>
              <a:rPr lang="en-US" sz="3700" dirty="0" smtClean="0"/>
              <a:t>(</a:t>
            </a:r>
            <a:r>
              <a:rPr lang="en-US" sz="3600" dirty="0" err="1" smtClean="0">
                <a:solidFill>
                  <a:srgbClr val="DA1F28"/>
                </a:solidFill>
                <a:latin typeface="Cambria"/>
                <a:ea typeface="ＭＳ ゴシック"/>
                <a:cs typeface="Cambria"/>
              </a:rPr>
              <a:t>p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==O</a:t>
            </a:r>
            <a:r>
              <a:rPr lang="en-US" sz="3600" baseline="-25000" dirty="0" smtClean="0">
                <a:latin typeface="Cambria"/>
                <a:ea typeface="ＭＳ ゴシック"/>
                <a:cs typeface="Cambria"/>
              </a:rPr>
              <a:t>13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</a:t>
            </a:r>
            <a:r>
              <a:rPr lang="en-US" sz="36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O</a:t>
            </a:r>
            <a:r>
              <a:rPr lang="en-US" sz="3600" baseline="-250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13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.data</a:t>
            </a:r>
            <a:r>
              <a:rPr lang="en-US" sz="36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smtClean="0"/>
              <a:t>x)</a:t>
            </a:r>
            <a:endParaRPr lang="en-US" sz="3600" dirty="0" smtClean="0">
              <a:latin typeface="Cambria"/>
              <a:ea typeface="ＭＳ ゴシック"/>
              <a:cs typeface="Cambria"/>
            </a:endParaRPr>
          </a:p>
          <a:p>
            <a:endParaRPr lang="el-GR" sz="3700" baseline="-25000" dirty="0" smtClean="0"/>
          </a:p>
          <a:p>
            <a:r>
              <a:rPr lang="el-GR" sz="3700" dirty="0" smtClean="0"/>
              <a:t>Φ</a:t>
            </a:r>
            <a:r>
              <a:rPr lang="el-GR" sz="3700" baseline="-25000" dirty="0" smtClean="0"/>
              <a:t>1</a:t>
            </a:r>
            <a:r>
              <a:rPr lang="en-US" sz="3700" dirty="0" smtClean="0"/>
              <a:t>[</a:t>
            </a:r>
            <a:r>
              <a:rPr lang="el-GR" sz="3700" dirty="0" smtClean="0"/>
              <a:t>Μ</a:t>
            </a:r>
            <a:r>
              <a:rPr lang="el-GR" sz="3700" baseline="-25000" dirty="0" smtClean="0"/>
              <a:t>1</a:t>
            </a:r>
            <a:r>
              <a:rPr lang="en-US" sz="3700" dirty="0" smtClean="0"/>
              <a:t>] </a:t>
            </a:r>
            <a:r>
              <a:rPr lang="el-GR" sz="3700" dirty="0" smtClean="0"/>
              <a:t>= </a:t>
            </a:r>
            <a:r>
              <a:rPr lang="en-US" sz="3700" dirty="0" smtClean="0"/>
              <a:t>(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.next</a:t>
            </a:r>
            <a:r>
              <a:rPr lang="en-US" sz="3700" dirty="0" smtClean="0">
                <a:ea typeface="ＭＳ ゴシック"/>
                <a:cs typeface="Cambria"/>
              </a:rPr>
              <a:t>==O</a:t>
            </a:r>
            <a:r>
              <a:rPr lang="en-US" sz="3700" baseline="-25000" dirty="0" smtClean="0">
                <a:ea typeface="ＭＳ ゴシック"/>
                <a:cs typeface="Cambria"/>
              </a:rPr>
              <a:t>13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O</a:t>
            </a:r>
            <a:r>
              <a:rPr lang="en-US" sz="3700" baseline="-25000" dirty="0" smtClean="0">
                <a:solidFill>
                  <a:schemeClr val="accent2"/>
                </a:solidFill>
                <a:ea typeface="ＭＳ ゴシック"/>
                <a:cs typeface="Cambria"/>
              </a:rPr>
              <a:t>13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.data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700" dirty="0" smtClean="0"/>
              <a:t>x)</a:t>
            </a:r>
            <a:endParaRPr lang="en-US" sz="3700" dirty="0" smtClean="0">
              <a:ea typeface="ＭＳ ゴシック"/>
              <a:cs typeface="Cambria"/>
            </a:endParaRPr>
          </a:p>
          <a:p>
            <a:endParaRPr lang="el-GR" sz="37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29" name="Rectangle 28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30"/>
            <p:cNvCxnSpPr>
              <a:endCxn id="29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3886200"/>
            <a:ext cx="8806322" cy="2226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</a:t>
            </a:r>
            <a:r>
              <a:rPr lang="en-US" sz="3700" dirty="0" smtClean="0"/>
              <a:t>    </a:t>
            </a:r>
            <a:r>
              <a:rPr lang="el-GR" sz="3700" dirty="0" smtClean="0"/>
              <a:t>Φ</a:t>
            </a:r>
            <a:r>
              <a:rPr lang="el-GR" sz="3700" baseline="-25000" dirty="0" smtClean="0"/>
              <a:t>1</a:t>
            </a:r>
            <a:r>
              <a:rPr lang="en-US" sz="3700" dirty="0" smtClean="0"/>
              <a:t>[</a:t>
            </a:r>
            <a:r>
              <a:rPr lang="el-GR" sz="3700" dirty="0" smtClean="0"/>
              <a:t>Μ</a:t>
            </a:r>
            <a:r>
              <a:rPr lang="el-GR" sz="3700" baseline="-25000" dirty="0" smtClean="0"/>
              <a:t>1</a:t>
            </a:r>
            <a:r>
              <a:rPr lang="en-US" sz="3700" dirty="0" smtClean="0"/>
              <a:t>]</a:t>
            </a:r>
            <a:endParaRPr lang="el-GR" sz="3700" baseline="-25000" dirty="0" smtClean="0"/>
          </a:p>
          <a:p>
            <a:r>
              <a:rPr lang="en-US" sz="4000" dirty="0" smtClean="0"/>
              <a:t>(</a:t>
            </a:r>
            <a:r>
              <a:rPr lang="en-US" sz="4000" dirty="0" err="1" smtClean="0">
                <a:solidFill>
                  <a:srgbClr val="DA1F28"/>
                </a:solidFill>
                <a:ea typeface="ＭＳ ゴシック"/>
                <a:cs typeface="Cambria"/>
              </a:rPr>
              <a:t>p</a:t>
            </a:r>
            <a:r>
              <a:rPr lang="en-US" sz="4000" dirty="0" smtClean="0">
                <a:ea typeface="ＭＳ ゴシック"/>
                <a:cs typeface="Cambria"/>
              </a:rPr>
              <a:t>==O</a:t>
            </a:r>
            <a:r>
              <a:rPr lang="en-US" sz="4000" baseline="-25000" dirty="0" smtClean="0">
                <a:ea typeface="ＭＳ ゴシック"/>
                <a:cs typeface="Cambria"/>
              </a:rPr>
              <a:t>13</a:t>
            </a:r>
            <a:r>
              <a:rPr lang="en-US" sz="4000" dirty="0" smtClean="0">
                <a:ea typeface="ＭＳ ゴシック"/>
                <a:cs typeface="Cambria"/>
              </a:rPr>
              <a:t> </a:t>
            </a:r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4000" dirty="0" smtClean="0">
                <a:ea typeface="ＭＳ ゴシック"/>
                <a:cs typeface="Cambria"/>
              </a:rPr>
              <a:t> </a:t>
            </a:r>
            <a:r>
              <a:rPr lang="en-US" sz="4000" dirty="0" smtClean="0">
                <a:solidFill>
                  <a:schemeClr val="accent2"/>
                </a:solidFill>
                <a:ea typeface="ＭＳ ゴシック"/>
                <a:cs typeface="Cambria"/>
              </a:rPr>
              <a:t>O</a:t>
            </a:r>
            <a:r>
              <a:rPr lang="en-US" sz="4000" baseline="-25000" dirty="0" smtClean="0">
                <a:solidFill>
                  <a:schemeClr val="accent2"/>
                </a:solidFill>
                <a:ea typeface="ＭＳ ゴシック"/>
                <a:cs typeface="Cambria"/>
              </a:rPr>
              <a:t>13</a:t>
            </a:r>
            <a:r>
              <a:rPr lang="en-US" sz="4000" dirty="0" smtClean="0">
                <a:solidFill>
                  <a:schemeClr val="accent2"/>
                </a:solidFill>
                <a:ea typeface="ＭＳ ゴシック"/>
                <a:cs typeface="Cambria"/>
              </a:rPr>
              <a:t>.data</a:t>
            </a:r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4000" dirty="0" smtClean="0"/>
              <a:t>x)</a:t>
            </a:r>
            <a:endParaRPr lang="en-US" sz="4000" dirty="0" smtClean="0">
              <a:ea typeface="ＭＳ ゴシック"/>
              <a:cs typeface="Cambria"/>
            </a:endParaRPr>
          </a:p>
          <a:p>
            <a:r>
              <a:rPr lang="el-GR" sz="3700" dirty="0" smtClean="0"/>
              <a:t> </a:t>
            </a:r>
            <a:r>
              <a:rPr lang="en-US" sz="3700" dirty="0" smtClean="0"/>
              <a:t>                     (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.next</a:t>
            </a:r>
            <a:r>
              <a:rPr lang="en-US" sz="3700" dirty="0" smtClean="0">
                <a:ea typeface="ＭＳ ゴシック"/>
                <a:cs typeface="Cambria"/>
              </a:rPr>
              <a:t>==O</a:t>
            </a:r>
            <a:r>
              <a:rPr lang="en-US" sz="3700" baseline="-25000" dirty="0" smtClean="0">
                <a:ea typeface="ＭＳ ゴシック"/>
                <a:cs typeface="Cambria"/>
              </a:rPr>
              <a:t>13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O</a:t>
            </a:r>
            <a:r>
              <a:rPr lang="en-US" sz="3700" baseline="-25000" dirty="0" smtClean="0">
                <a:solidFill>
                  <a:schemeClr val="accent2"/>
                </a:solidFill>
                <a:ea typeface="ＭＳ ゴシック"/>
                <a:cs typeface="Cambria"/>
              </a:rPr>
              <a:t>13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.data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700" dirty="0" smtClean="0"/>
              <a:t>x)</a:t>
            </a:r>
            <a:endParaRPr lang="en-US" sz="3700" dirty="0" smtClean="0">
              <a:ea typeface="ＭＳ ゴシック"/>
              <a:cs typeface="Cambria"/>
            </a:endParaRPr>
          </a:p>
          <a:p>
            <a:endParaRPr lang="el-GR" sz="3700" baseline="-25000" dirty="0" smtClean="0"/>
          </a:p>
        </p:txBody>
      </p:sp>
      <p:pic>
        <p:nvPicPr>
          <p:cNvPr id="69" name="Picture 6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43000" y="4114800"/>
            <a:ext cx="457200" cy="2794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91200" y="4724400"/>
            <a:ext cx="4572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97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82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83" name="Rectangle 82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0"/>
              <a:endCxn id="88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38100" cap="flat" cmpd="thickThin" algn="ctr">
              <a:solidFill>
                <a:srgbClr val="DA1F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38100" cap="flat" cmpd="thickThin" algn="ctr">
              <a:solidFill>
                <a:srgbClr val="DA1F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0"/>
              <a:endCxn id="93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30"/>
            <p:cNvCxnSpPr>
              <a:endCxn id="83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" y="3886200"/>
            <a:ext cx="8721451" cy="2180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n-US" sz="3700" baseline="-25000" dirty="0" smtClean="0"/>
              <a:t>2</a:t>
            </a:r>
            <a:r>
              <a:rPr lang="el-GR" sz="3700" dirty="0" smtClean="0"/>
              <a:t> = { </a:t>
            </a:r>
            <a:r>
              <a:rPr lang="en-US" sz="3700" dirty="0" err="1" smtClean="0">
                <a:solidFill>
                  <a:schemeClr val="accent2"/>
                </a:solidFill>
              </a:rPr>
              <a:t>p</a:t>
            </a:r>
            <a:r>
              <a:rPr lang="en-US" sz="3600" dirty="0" err="1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err="1" smtClean="0">
                <a:latin typeface="Cambria"/>
                <a:ea typeface="ＭＳ ゴシック"/>
                <a:cs typeface="Cambria"/>
              </a:rPr>
              <a:t>null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err="1" smtClean="0">
                <a:solidFill>
                  <a:srgbClr val="DA1F28"/>
                </a:solidFill>
                <a:latin typeface="Cambria"/>
                <a:ea typeface="ＭＳ ゴシック"/>
                <a:cs typeface="Cambria"/>
              </a:rPr>
              <a:t>p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==O</a:t>
            </a:r>
            <a:r>
              <a:rPr lang="en-US" sz="3600" baseline="-25000" dirty="0" smtClean="0">
                <a:latin typeface="Cambria"/>
                <a:ea typeface="ＭＳ ゴシック"/>
                <a:cs typeface="Cambria"/>
              </a:rPr>
              <a:t>25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O</a:t>
            </a:r>
            <a:r>
              <a:rPr lang="en-US" sz="3600" baseline="-250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25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.data</a:t>
            </a:r>
            <a:r>
              <a:rPr lang="en-US" sz="36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smtClean="0"/>
              <a:t>x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</a:t>
            </a:r>
            <a:r>
              <a:rPr lang="el-GR" sz="3700" dirty="0" smtClean="0"/>
              <a:t>}</a:t>
            </a:r>
            <a:endParaRPr lang="el-GR" sz="3700" baseline="-25000" dirty="0" smtClean="0"/>
          </a:p>
          <a:p>
            <a:endParaRPr lang="el-GR" sz="3700" baseline="-25000" dirty="0" smtClean="0"/>
          </a:p>
          <a:p>
            <a:r>
              <a:rPr lang="el-GR" sz="3700" dirty="0" smtClean="0"/>
              <a:t>Μ</a:t>
            </a:r>
            <a:r>
              <a:rPr lang="en-US" sz="3700" baseline="-25000" dirty="0" smtClean="0"/>
              <a:t>2</a:t>
            </a:r>
            <a:r>
              <a:rPr lang="el-GR" sz="3700" dirty="0" smtClean="0"/>
              <a:t> = {</a:t>
            </a:r>
            <a:r>
              <a:rPr lang="en-US" sz="3700" dirty="0" smtClean="0"/>
              <a:t> </a:t>
            </a:r>
            <a:r>
              <a:rPr lang="en-US" sz="3700" dirty="0" err="1" smtClean="0"/>
              <a:t>p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25</a:t>
            </a:r>
            <a:r>
              <a:rPr lang="en-US" sz="3700" dirty="0" smtClean="0">
                <a:solidFill>
                  <a:srgbClr val="DA1F28"/>
                </a:solidFill>
              </a:rPr>
              <a:t>.</a:t>
            </a:r>
            <a:r>
              <a:rPr lang="en-US" sz="3700" dirty="0" smtClean="0">
                <a:solidFill>
                  <a:srgbClr val="DA1F28"/>
                </a:solidFill>
              </a:rPr>
              <a:t>next</a:t>
            </a:r>
            <a:r>
              <a:rPr lang="en-US" sz="3700" dirty="0" smtClean="0"/>
              <a:t>, </a:t>
            </a:r>
            <a:r>
              <a:rPr lang="en-US" sz="3700" dirty="0" err="1" smtClean="0"/>
              <a:t>x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err="1" smtClean="0">
                <a:solidFill>
                  <a:srgbClr val="DA1F28"/>
                </a:solidFill>
              </a:rPr>
              <a:t>x</a:t>
            </a:r>
            <a:r>
              <a:rPr lang="en-US" sz="3700" dirty="0" smtClean="0"/>
              <a:t>, O</a:t>
            </a:r>
            <a:r>
              <a:rPr lang="en-US" sz="3700" baseline="-25000" dirty="0" smtClean="0"/>
              <a:t>25</a:t>
            </a:r>
            <a:r>
              <a:rPr lang="en-US" sz="3700" dirty="0" smtClean="0"/>
              <a:t>.data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25</a:t>
            </a:r>
            <a:r>
              <a:rPr lang="en-US" sz="3700" dirty="0" smtClean="0">
                <a:solidFill>
                  <a:srgbClr val="DA1F28"/>
                </a:solidFill>
              </a:rPr>
              <a:t>.data </a:t>
            </a:r>
          </a:p>
          <a:p>
            <a:r>
              <a:rPr lang="en-US" sz="3700" dirty="0" smtClean="0">
                <a:solidFill>
                  <a:srgbClr val="DA1F28"/>
                </a:solidFill>
              </a:rPr>
              <a:t>			 </a:t>
            </a:r>
            <a:r>
              <a:rPr lang="en-US" sz="3700" dirty="0" smtClean="0"/>
              <a:t>index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</a:rPr>
              <a:t>index</a:t>
            </a:r>
            <a:r>
              <a:rPr lang="en-US" sz="3700" dirty="0" smtClean="0"/>
              <a:t>+1, O</a:t>
            </a:r>
            <a:r>
              <a:rPr lang="en-US" sz="3700" baseline="-25000" dirty="0" smtClean="0"/>
              <a:t>25</a:t>
            </a:r>
            <a:r>
              <a:rPr lang="en-US" sz="3700" dirty="0" smtClean="0"/>
              <a:t>.next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25</a:t>
            </a:r>
            <a:r>
              <a:rPr lang="en-US" sz="3700" dirty="0" smtClean="0">
                <a:solidFill>
                  <a:srgbClr val="DA1F28"/>
                </a:solidFill>
              </a:rPr>
              <a:t>.next </a:t>
            </a:r>
            <a:r>
              <a:rPr lang="el-GR" sz="3700" dirty="0" smtClean="0"/>
              <a:t>}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6852700" y="52562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490500" y="5251448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2133600" y="5260976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3048000" y="57896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781800" y="57896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457200" y="279897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6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58" name="Rectangle 57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0"/>
              <a:endCxn id="58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38100" cap="flat" cmpd="thickThin" algn="ctr">
              <a:solidFill>
                <a:srgbClr val="DA1F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38100" cap="flat" cmpd="thickThin" algn="ctr">
              <a:solidFill>
                <a:srgbClr val="DA1F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0"/>
              <a:endCxn id="68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30"/>
            <p:cNvCxnSpPr>
              <a:endCxn id="58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57200" y="3886200"/>
            <a:ext cx="8950079" cy="341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n-US" sz="3700" baseline="-25000" dirty="0" smtClean="0"/>
              <a:t>2</a:t>
            </a:r>
            <a:r>
              <a:rPr lang="el-GR" sz="3700" dirty="0" smtClean="0"/>
              <a:t> </a:t>
            </a:r>
            <a:r>
              <a:rPr lang="en-US" sz="3700" dirty="0" smtClean="0"/>
              <a:t>    </a:t>
            </a:r>
            <a:r>
              <a:rPr lang="el-GR" sz="3700" dirty="0" smtClean="0"/>
              <a:t>Φ</a:t>
            </a:r>
            <a:r>
              <a:rPr lang="en-US" sz="3700" baseline="-25000" dirty="0" smtClean="0"/>
              <a:t>1</a:t>
            </a:r>
            <a:r>
              <a:rPr lang="en-US" sz="3700" dirty="0" smtClean="0"/>
              <a:t>[</a:t>
            </a:r>
            <a:r>
              <a:rPr lang="el-GR" sz="3700" dirty="0" smtClean="0"/>
              <a:t>Μ</a:t>
            </a:r>
            <a:r>
              <a:rPr lang="en-US" sz="3700" baseline="-25000" dirty="0" smtClean="0"/>
              <a:t>2</a:t>
            </a:r>
            <a:r>
              <a:rPr lang="en-US" sz="3700" dirty="0" smtClean="0"/>
              <a:t>]</a:t>
            </a:r>
            <a:r>
              <a:rPr lang="en-US" sz="36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l-GR" sz="3600" dirty="0" smtClean="0"/>
              <a:t>Φ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[</a:t>
            </a:r>
            <a:r>
              <a:rPr lang="en-US" sz="3600" dirty="0" smtClean="0"/>
              <a:t>M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]   </a:t>
            </a:r>
            <a:r>
              <a:rPr lang="en-US" sz="2800" dirty="0" smtClean="0"/>
              <a:t>(</a:t>
            </a:r>
            <a:r>
              <a:rPr lang="el-GR" sz="2800" dirty="0" smtClean="0"/>
              <a:t>Φ</a:t>
            </a:r>
            <a:r>
              <a:rPr lang="en-US" sz="2800" baseline="-25000" dirty="0" smtClean="0"/>
              <a:t>1</a:t>
            </a:r>
            <a:r>
              <a:rPr lang="el-GR" sz="2800" dirty="0" smtClean="0"/>
              <a:t> </a:t>
            </a:r>
            <a:r>
              <a:rPr lang="en-US" sz="2800" dirty="0" smtClean="0"/>
              <a:t>    </a:t>
            </a:r>
            <a:r>
              <a:rPr lang="el-GR" sz="2800" dirty="0" smtClean="0"/>
              <a:t>Φ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[</a:t>
            </a:r>
            <a:r>
              <a:rPr lang="el-GR" sz="2800" dirty="0" smtClean="0"/>
              <a:t>Μ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]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l-GR" sz="2800" dirty="0" smtClean="0"/>
              <a:t>Φ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[M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] )</a:t>
            </a:r>
            <a:endParaRPr lang="el-GR" sz="2800" baseline="-25000" dirty="0" smtClean="0"/>
          </a:p>
          <a:p>
            <a:r>
              <a:rPr lang="en-US" sz="4000" dirty="0" smtClean="0"/>
              <a:t>(</a:t>
            </a:r>
            <a:r>
              <a:rPr lang="en-US" sz="4000" dirty="0" err="1" smtClean="0">
                <a:solidFill>
                  <a:srgbClr val="DA1F28"/>
                </a:solidFill>
                <a:ea typeface="ＭＳ ゴシック"/>
                <a:cs typeface="Cambria"/>
              </a:rPr>
              <a:t>p</a:t>
            </a:r>
            <a:r>
              <a:rPr lang="en-US" sz="4000" dirty="0" smtClean="0">
                <a:ea typeface="ＭＳ ゴシック"/>
                <a:cs typeface="Cambria"/>
              </a:rPr>
              <a:t>==</a:t>
            </a:r>
            <a:r>
              <a:rPr lang="en-US" sz="4000" dirty="0" smtClean="0">
                <a:ea typeface="ＭＳ ゴシック"/>
                <a:cs typeface="Cambria"/>
              </a:rPr>
              <a:t>O</a:t>
            </a:r>
            <a:r>
              <a:rPr lang="en-US" sz="4000" baseline="-25000" dirty="0" smtClean="0">
                <a:ea typeface="ＭＳ ゴシック"/>
                <a:cs typeface="Cambria"/>
              </a:rPr>
              <a:t>25</a:t>
            </a:r>
            <a:r>
              <a:rPr lang="en-US" sz="4000" dirty="0" smtClean="0">
                <a:ea typeface="ＭＳ ゴシック"/>
                <a:cs typeface="Cambria"/>
              </a:rPr>
              <a:t> </a:t>
            </a:r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4000" dirty="0" smtClean="0">
                <a:ea typeface="ＭＳ ゴシック"/>
                <a:cs typeface="Cambria"/>
              </a:rPr>
              <a:t> </a:t>
            </a:r>
            <a:r>
              <a:rPr lang="en-US" sz="4000" dirty="0" smtClean="0">
                <a:solidFill>
                  <a:schemeClr val="accent2"/>
                </a:solidFill>
                <a:ea typeface="ＭＳ ゴシック"/>
                <a:cs typeface="Cambria"/>
              </a:rPr>
              <a:t>O</a:t>
            </a:r>
            <a:r>
              <a:rPr lang="en-US" sz="4000" baseline="-25000" dirty="0" smtClean="0">
                <a:solidFill>
                  <a:schemeClr val="accent2"/>
                </a:solidFill>
                <a:ea typeface="ＭＳ ゴシック"/>
                <a:cs typeface="Cambria"/>
              </a:rPr>
              <a:t>25</a:t>
            </a:r>
            <a:r>
              <a:rPr lang="en-US" sz="4000" dirty="0" smtClean="0">
                <a:solidFill>
                  <a:schemeClr val="accent2"/>
                </a:solidFill>
                <a:ea typeface="ＭＳ ゴシック"/>
                <a:cs typeface="Cambria"/>
              </a:rPr>
              <a:t>.</a:t>
            </a:r>
            <a:r>
              <a:rPr lang="en-US" sz="4000" dirty="0" smtClean="0">
                <a:solidFill>
                  <a:schemeClr val="accent2"/>
                </a:solidFill>
                <a:ea typeface="ＭＳ ゴシック"/>
                <a:cs typeface="Cambria"/>
              </a:rPr>
              <a:t>data</a:t>
            </a:r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4000" dirty="0" smtClean="0"/>
              <a:t>x)</a:t>
            </a:r>
            <a:endParaRPr lang="en-US" sz="4000" dirty="0" smtClean="0">
              <a:ea typeface="ＭＳ ゴシック"/>
              <a:cs typeface="Cambria"/>
            </a:endParaRPr>
          </a:p>
          <a:p>
            <a:r>
              <a:rPr lang="el-GR" sz="3700" dirty="0" smtClean="0"/>
              <a:t> </a:t>
            </a:r>
            <a:r>
              <a:rPr lang="en-US" sz="3700" dirty="0" smtClean="0"/>
              <a:t>                     (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25</a:t>
            </a:r>
            <a:r>
              <a:rPr lang="en-US" sz="3700" dirty="0" smtClean="0">
                <a:solidFill>
                  <a:srgbClr val="DA1F28"/>
                </a:solidFill>
              </a:rPr>
              <a:t>.</a:t>
            </a:r>
            <a:r>
              <a:rPr lang="en-US" sz="3700" dirty="0" smtClean="0">
                <a:solidFill>
                  <a:srgbClr val="DA1F28"/>
                </a:solidFill>
              </a:rPr>
              <a:t>next</a:t>
            </a:r>
            <a:r>
              <a:rPr lang="en-US" sz="3700" dirty="0" smtClean="0">
                <a:ea typeface="ＭＳ ゴシック"/>
                <a:cs typeface="Cambria"/>
              </a:rPr>
              <a:t>==O</a:t>
            </a:r>
            <a:r>
              <a:rPr lang="en-US" sz="3700" baseline="-25000" dirty="0" smtClean="0">
                <a:ea typeface="ＭＳ ゴシック"/>
                <a:cs typeface="Cambria"/>
              </a:rPr>
              <a:t>13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O</a:t>
            </a:r>
            <a:r>
              <a:rPr lang="en-US" sz="3700" baseline="-25000" dirty="0" smtClean="0">
                <a:solidFill>
                  <a:schemeClr val="accent2"/>
                </a:solidFill>
                <a:ea typeface="ＭＳ ゴシック"/>
                <a:cs typeface="Cambria"/>
              </a:rPr>
              <a:t>13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.data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700" dirty="0" smtClean="0"/>
              <a:t>x)</a:t>
            </a:r>
          </a:p>
          <a:p>
            <a:r>
              <a:rPr lang="en-US" sz="3700" dirty="0" smtClean="0">
                <a:ea typeface="ＭＳ ゴシック"/>
                <a:cs typeface="Cambria"/>
              </a:rPr>
              <a:t>				</a:t>
            </a:r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3700" dirty="0" smtClean="0"/>
              <a:t>(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25</a:t>
            </a:r>
            <a:r>
              <a:rPr lang="en-US" sz="3700" dirty="0" smtClean="0">
                <a:solidFill>
                  <a:srgbClr val="DA1F28"/>
                </a:solidFill>
              </a:rPr>
              <a:t>.next</a:t>
            </a:r>
            <a:r>
              <a:rPr lang="en-US" sz="3700" dirty="0" smtClean="0">
                <a:ea typeface="ＭＳ ゴシック"/>
                <a:cs typeface="Cambria"/>
              </a:rPr>
              <a:t>==</a:t>
            </a:r>
            <a:r>
              <a:rPr lang="en-US" sz="3700" dirty="0" smtClean="0">
                <a:ea typeface="ＭＳ ゴシック"/>
                <a:cs typeface="Cambria"/>
              </a:rPr>
              <a:t>O</a:t>
            </a:r>
            <a:r>
              <a:rPr lang="en-US" sz="3700" baseline="-25000" dirty="0" smtClean="0">
                <a:ea typeface="ＭＳ ゴシック"/>
                <a:cs typeface="Cambria"/>
              </a:rPr>
              <a:t>25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O</a:t>
            </a:r>
            <a:r>
              <a:rPr lang="en-US" sz="3700" baseline="-25000" dirty="0" smtClean="0">
                <a:solidFill>
                  <a:schemeClr val="accent2"/>
                </a:solidFill>
                <a:ea typeface="ＭＳ ゴシック"/>
                <a:cs typeface="Cambria"/>
              </a:rPr>
              <a:t>25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.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data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700" dirty="0" smtClean="0"/>
              <a:t>x)</a:t>
            </a:r>
          </a:p>
          <a:p>
            <a:endParaRPr lang="en-US" sz="3700" dirty="0" smtClean="0">
              <a:ea typeface="ＭＳ ゴシック"/>
              <a:cs typeface="Cambria"/>
            </a:endParaRPr>
          </a:p>
          <a:p>
            <a:endParaRPr lang="el-GR" sz="3700" baseline="-25000" dirty="0" smtClean="0"/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43000" y="4114800"/>
            <a:ext cx="457200" cy="279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91200" y="4724400"/>
            <a:ext cx="457200" cy="279400"/>
          </a:xfrm>
          <a:prstGeom prst="rect">
            <a:avLst/>
          </a:prstGeom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91200" y="4175760"/>
            <a:ext cx="274320" cy="16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54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55" name="Rectangle 54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5" idx="0"/>
              <a:endCxn id="55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61" idx="0"/>
              <a:endCxn id="61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 w="38100" cap="flat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66" idx="0"/>
              <a:endCxn id="66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38100" cap="flat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38100" cap="flat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30"/>
            <p:cNvCxnSpPr>
              <a:endCxn id="55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57200" y="3886200"/>
            <a:ext cx="8721451" cy="2180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n-US" sz="3700" baseline="-25000" dirty="0" smtClean="0"/>
              <a:t>3</a:t>
            </a:r>
            <a:r>
              <a:rPr lang="el-GR" sz="3700" dirty="0" smtClean="0"/>
              <a:t> = { </a:t>
            </a:r>
            <a:r>
              <a:rPr lang="en-US" sz="3700" dirty="0" err="1" smtClean="0">
                <a:solidFill>
                  <a:schemeClr val="accent2"/>
                </a:solidFill>
              </a:rPr>
              <a:t>p</a:t>
            </a:r>
            <a:r>
              <a:rPr lang="en-US" sz="3600" dirty="0" err="1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err="1" smtClean="0">
                <a:latin typeface="Cambria"/>
                <a:ea typeface="ＭＳ ゴシック"/>
                <a:cs typeface="Cambria"/>
              </a:rPr>
              <a:t>null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err="1" smtClean="0">
                <a:solidFill>
                  <a:srgbClr val="DA1F28"/>
                </a:solidFill>
                <a:latin typeface="Cambria"/>
                <a:ea typeface="ＭＳ ゴシック"/>
                <a:cs typeface="Cambria"/>
              </a:rPr>
              <a:t>p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==O</a:t>
            </a:r>
            <a:r>
              <a:rPr lang="en-US" sz="3600" baseline="-25000" dirty="0" smtClean="0">
                <a:latin typeface="Cambria"/>
                <a:ea typeface="ＭＳ ゴシック"/>
                <a:cs typeface="Cambria"/>
              </a:rPr>
              <a:t>37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, 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O</a:t>
            </a:r>
            <a:r>
              <a:rPr lang="en-US" sz="3600" baseline="-250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37</a:t>
            </a:r>
            <a:r>
              <a:rPr lang="en-US" sz="3600" dirty="0" smtClean="0">
                <a:solidFill>
                  <a:schemeClr val="accent2"/>
                </a:solidFill>
                <a:latin typeface="Cambria"/>
                <a:ea typeface="ＭＳ ゴシック"/>
                <a:cs typeface="Cambria"/>
              </a:rPr>
              <a:t>.data</a:t>
            </a:r>
            <a:r>
              <a:rPr lang="en-US" sz="36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600" dirty="0" smtClean="0"/>
              <a:t>x</a:t>
            </a:r>
            <a:r>
              <a:rPr lang="en-US" sz="3600" dirty="0" smtClean="0">
                <a:latin typeface="Cambria"/>
                <a:ea typeface="ＭＳ ゴシック"/>
                <a:cs typeface="Cambria"/>
              </a:rPr>
              <a:t> </a:t>
            </a:r>
            <a:r>
              <a:rPr lang="el-GR" sz="3700" dirty="0" smtClean="0"/>
              <a:t>}</a:t>
            </a:r>
            <a:endParaRPr lang="el-GR" sz="3700" baseline="-25000" dirty="0" smtClean="0"/>
          </a:p>
          <a:p>
            <a:endParaRPr lang="el-GR" sz="3700" baseline="-25000" dirty="0" smtClean="0"/>
          </a:p>
          <a:p>
            <a:r>
              <a:rPr lang="el-GR" sz="3700" dirty="0" smtClean="0"/>
              <a:t>Μ</a:t>
            </a:r>
            <a:r>
              <a:rPr lang="en-US" sz="3700" baseline="-25000" dirty="0" smtClean="0"/>
              <a:t>3</a:t>
            </a:r>
            <a:r>
              <a:rPr lang="el-GR" sz="3700" dirty="0" smtClean="0"/>
              <a:t> = {</a:t>
            </a:r>
            <a:r>
              <a:rPr lang="en-US" sz="3700" dirty="0" smtClean="0"/>
              <a:t> </a:t>
            </a:r>
            <a:r>
              <a:rPr lang="en-US" sz="3700" dirty="0" err="1" smtClean="0"/>
              <a:t>p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3</a:t>
            </a:r>
            <a:r>
              <a:rPr lang="en-US" sz="3700" baseline="-25000" dirty="0" smtClean="0">
                <a:solidFill>
                  <a:srgbClr val="DA1F28"/>
                </a:solidFill>
              </a:rPr>
              <a:t>7</a:t>
            </a:r>
            <a:r>
              <a:rPr lang="en-US" sz="3700" dirty="0" smtClean="0">
                <a:solidFill>
                  <a:srgbClr val="DA1F28"/>
                </a:solidFill>
              </a:rPr>
              <a:t>.</a:t>
            </a:r>
            <a:r>
              <a:rPr lang="en-US" sz="3700" dirty="0" smtClean="0">
                <a:solidFill>
                  <a:srgbClr val="DA1F28"/>
                </a:solidFill>
              </a:rPr>
              <a:t>next</a:t>
            </a:r>
            <a:r>
              <a:rPr lang="en-US" sz="3700" dirty="0" smtClean="0"/>
              <a:t>, </a:t>
            </a:r>
            <a:r>
              <a:rPr lang="en-US" sz="3700" dirty="0" err="1" smtClean="0"/>
              <a:t>x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err="1" smtClean="0">
                <a:solidFill>
                  <a:srgbClr val="DA1F28"/>
                </a:solidFill>
              </a:rPr>
              <a:t>x</a:t>
            </a:r>
            <a:r>
              <a:rPr lang="en-US" sz="3700" dirty="0" smtClean="0"/>
              <a:t>, O</a:t>
            </a:r>
            <a:r>
              <a:rPr lang="en-US" sz="3700" baseline="-25000" dirty="0" smtClean="0"/>
              <a:t>3</a:t>
            </a:r>
            <a:r>
              <a:rPr lang="en-US" sz="3700" baseline="-25000" dirty="0" smtClean="0"/>
              <a:t>7</a:t>
            </a:r>
            <a:r>
              <a:rPr lang="en-US" sz="3700" dirty="0" smtClean="0"/>
              <a:t>.data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3</a:t>
            </a:r>
            <a:r>
              <a:rPr lang="en-US" sz="3700" baseline="-25000" dirty="0" smtClean="0">
                <a:solidFill>
                  <a:srgbClr val="DA1F28"/>
                </a:solidFill>
              </a:rPr>
              <a:t>7</a:t>
            </a:r>
            <a:r>
              <a:rPr lang="en-US" sz="3700" dirty="0" smtClean="0">
                <a:solidFill>
                  <a:srgbClr val="DA1F28"/>
                </a:solidFill>
              </a:rPr>
              <a:t>.data </a:t>
            </a:r>
          </a:p>
          <a:p>
            <a:r>
              <a:rPr lang="en-US" sz="3700" dirty="0" smtClean="0">
                <a:solidFill>
                  <a:srgbClr val="DA1F28"/>
                </a:solidFill>
              </a:rPr>
              <a:t>			 </a:t>
            </a:r>
            <a:r>
              <a:rPr lang="en-US" sz="3700" dirty="0" smtClean="0"/>
              <a:t>index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</a:rPr>
              <a:t>index</a:t>
            </a:r>
            <a:r>
              <a:rPr lang="en-US" sz="3700" dirty="0" smtClean="0"/>
              <a:t>+1, O</a:t>
            </a:r>
            <a:r>
              <a:rPr lang="en-US" sz="3700" baseline="-25000" dirty="0" smtClean="0"/>
              <a:t>37</a:t>
            </a:r>
            <a:r>
              <a:rPr lang="en-US" sz="3700" dirty="0" smtClean="0"/>
              <a:t>.next</a:t>
            </a:r>
            <a:r>
              <a:rPr lang="en-US" sz="23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3</a:t>
            </a:r>
            <a:r>
              <a:rPr lang="en-US" sz="3700" baseline="-25000" dirty="0" smtClean="0">
                <a:solidFill>
                  <a:srgbClr val="DA1F28"/>
                </a:solidFill>
              </a:rPr>
              <a:t>7</a:t>
            </a:r>
            <a:r>
              <a:rPr lang="en-US" sz="3700" dirty="0" smtClean="0">
                <a:solidFill>
                  <a:srgbClr val="DA1F28"/>
                </a:solidFill>
              </a:rPr>
              <a:t>.next </a:t>
            </a:r>
            <a:r>
              <a:rPr lang="el-GR" sz="3700" dirty="0" smtClean="0"/>
              <a:t>}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6852700" y="52562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490500" y="5251448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133600" y="5260976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048000" y="57896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781800" y="5789612"/>
            <a:ext cx="233900" cy="1588"/>
          </a:xfrm>
          <a:prstGeom prst="straightConnector1">
            <a:avLst/>
          </a:prstGeom>
          <a:ln w="35941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grpSp>
        <p:nvGrpSpPr>
          <p:cNvPr id="3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63" name="Rectangle 62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0"/>
              <a:endCxn id="68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 w="38100" cap="flat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73" idx="0"/>
              <a:endCxn id="73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38100" cap="flat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38100" cap="flat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30"/>
            <p:cNvCxnSpPr>
              <a:endCxn id="63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93" name="TextBox 92"/>
          <p:cNvSpPr txBox="1"/>
          <p:nvPr/>
        </p:nvSpPr>
        <p:spPr>
          <a:xfrm flipH="1">
            <a:off x="1264919" y="4242881"/>
            <a:ext cx="73456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n-US" sz="3700" baseline="-25000" dirty="0" err="1" smtClean="0"/>
              <a:t>i</a:t>
            </a:r>
            <a:r>
              <a:rPr lang="el-GR" sz="3700" dirty="0" smtClean="0"/>
              <a:t> </a:t>
            </a:r>
            <a:r>
              <a:rPr lang="en-US" sz="3700" dirty="0" smtClean="0"/>
              <a:t>    </a:t>
            </a:r>
            <a:r>
              <a:rPr lang="el-GR" sz="3700" dirty="0" smtClean="0"/>
              <a:t>Φ</a:t>
            </a:r>
            <a:r>
              <a:rPr lang="en-US" sz="3700" baseline="-25000" dirty="0" smtClean="0"/>
              <a:t>1</a:t>
            </a:r>
            <a:r>
              <a:rPr lang="en-US" sz="3700" dirty="0" smtClean="0"/>
              <a:t>[</a:t>
            </a:r>
            <a:r>
              <a:rPr lang="el-GR" sz="3700" dirty="0" smtClean="0"/>
              <a:t>Μ</a:t>
            </a:r>
            <a:r>
              <a:rPr lang="en-US" sz="3700" baseline="-25000" dirty="0" err="1" smtClean="0"/>
              <a:t>i</a:t>
            </a:r>
            <a:r>
              <a:rPr lang="en-US" sz="3700" dirty="0" smtClean="0"/>
              <a:t>]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l-GR" sz="3700" dirty="0" smtClean="0"/>
              <a:t>Φ</a:t>
            </a:r>
            <a:r>
              <a:rPr lang="en-US" sz="3700" baseline="-25000" dirty="0" smtClean="0"/>
              <a:t>2</a:t>
            </a:r>
            <a:r>
              <a:rPr lang="en-US" sz="3700" dirty="0" smtClean="0"/>
              <a:t>[M</a:t>
            </a:r>
            <a:r>
              <a:rPr lang="en-US" sz="3700" baseline="-25000" dirty="0" smtClean="0"/>
              <a:t>i</a:t>
            </a:r>
            <a:r>
              <a:rPr lang="en-US" sz="3700" dirty="0" smtClean="0"/>
              <a:t>]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l-GR" sz="3700" dirty="0" smtClean="0"/>
              <a:t>Φ</a:t>
            </a:r>
            <a:r>
              <a:rPr lang="en-US" sz="3700" baseline="-25000" dirty="0" smtClean="0"/>
              <a:t>3</a:t>
            </a:r>
            <a:r>
              <a:rPr lang="en-US" sz="3700" dirty="0" smtClean="0"/>
              <a:t>[M</a:t>
            </a:r>
            <a:r>
              <a:rPr lang="en-US" sz="3700" baseline="-25000" dirty="0" smtClean="0"/>
              <a:t>i</a:t>
            </a:r>
            <a:r>
              <a:rPr lang="en-US" sz="3700" dirty="0" smtClean="0"/>
              <a:t>] </a:t>
            </a:r>
            <a:endParaRPr lang="el-GR" sz="3700" baseline="-25000" dirty="0" smtClean="0"/>
          </a:p>
          <a:p>
            <a:endParaRPr lang="en-US" dirty="0"/>
          </a:p>
        </p:txBody>
      </p:sp>
      <p:pic>
        <p:nvPicPr>
          <p:cNvPr id="94" name="Picture 9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05000" y="4495800"/>
            <a:ext cx="4572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technique</a:t>
            </a:r>
          </a:p>
          <a:p>
            <a:r>
              <a:rPr lang="en-US" dirty="0" smtClean="0"/>
              <a:t>Dynamically analyzes running program</a:t>
            </a:r>
          </a:p>
          <a:p>
            <a:r>
              <a:rPr lang="en-US" dirty="0" smtClean="0"/>
              <a:t>Proves non-termination</a:t>
            </a:r>
            <a:endParaRPr lang="en-US" dirty="0" smtClean="0"/>
          </a:p>
          <a:p>
            <a:r>
              <a:rPr lang="en-US" dirty="0" smtClean="0"/>
              <a:t>No false warnings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Looper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grpSp>
        <p:nvGrpSpPr>
          <p:cNvPr id="62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63" name="Rectangle 62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0"/>
              <a:endCxn id="68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 w="38100" cap="flat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73" idx="0"/>
              <a:endCxn id="73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38100" cap="flat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38100" cap="flat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30"/>
            <p:cNvCxnSpPr>
              <a:endCxn id="63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57200" y="3886200"/>
            <a:ext cx="8701832" cy="3457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r>
              <a:rPr lang="en-US" sz="4000" dirty="0" err="1" smtClean="0">
                <a:solidFill>
                  <a:srgbClr val="DA1F28"/>
                </a:solidFill>
                <a:ea typeface="ＭＳ ゴシック"/>
                <a:cs typeface="Cambria"/>
              </a:rPr>
              <a:t>p</a:t>
            </a:r>
            <a:r>
              <a:rPr lang="en-US" sz="4000" dirty="0" smtClean="0">
                <a:ea typeface="ＭＳ ゴシック"/>
                <a:cs typeface="Cambria"/>
              </a:rPr>
              <a:t>==</a:t>
            </a:r>
            <a:r>
              <a:rPr lang="en-US" sz="4000" dirty="0" smtClean="0">
                <a:ea typeface="ＭＳ ゴシック"/>
                <a:cs typeface="Cambria"/>
              </a:rPr>
              <a:t>O</a:t>
            </a:r>
            <a:r>
              <a:rPr lang="en-US" sz="4000" baseline="-25000" dirty="0" smtClean="0">
                <a:ea typeface="ＭＳ ゴシック"/>
                <a:cs typeface="Cambria"/>
              </a:rPr>
              <a:t>13</a:t>
            </a:r>
            <a:r>
              <a:rPr lang="en-US" sz="4000" dirty="0" smtClean="0">
                <a:ea typeface="ＭＳ ゴシック"/>
                <a:cs typeface="Cambria"/>
              </a:rPr>
              <a:t> </a:t>
            </a:r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4000" dirty="0" smtClean="0">
                <a:ea typeface="ＭＳ ゴシック"/>
                <a:cs typeface="Cambria"/>
              </a:rPr>
              <a:t> </a:t>
            </a:r>
            <a:r>
              <a:rPr lang="en-US" sz="4000" dirty="0" smtClean="0">
                <a:solidFill>
                  <a:schemeClr val="accent2"/>
                </a:solidFill>
                <a:ea typeface="ＭＳ ゴシック"/>
                <a:cs typeface="Cambria"/>
              </a:rPr>
              <a:t>O</a:t>
            </a:r>
            <a:r>
              <a:rPr lang="en-US" sz="4000" baseline="-25000" dirty="0" smtClean="0">
                <a:solidFill>
                  <a:schemeClr val="accent2"/>
                </a:solidFill>
                <a:ea typeface="ＭＳ ゴシック"/>
                <a:cs typeface="Cambria"/>
              </a:rPr>
              <a:t>13</a:t>
            </a:r>
            <a:r>
              <a:rPr lang="en-US" sz="4000" dirty="0" smtClean="0">
                <a:solidFill>
                  <a:schemeClr val="accent2"/>
                </a:solidFill>
                <a:ea typeface="ＭＳ ゴシック"/>
                <a:cs typeface="Cambria"/>
              </a:rPr>
              <a:t>.</a:t>
            </a:r>
            <a:r>
              <a:rPr lang="en-US" sz="4000" dirty="0" smtClean="0">
                <a:solidFill>
                  <a:schemeClr val="accent2"/>
                </a:solidFill>
                <a:ea typeface="ＭＳ ゴシック"/>
                <a:cs typeface="Cambria"/>
              </a:rPr>
              <a:t>data</a:t>
            </a:r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4000" dirty="0" smtClean="0"/>
              <a:t>x)</a:t>
            </a:r>
            <a:endParaRPr lang="en-US" sz="4000" dirty="0" smtClean="0">
              <a:ea typeface="ＭＳ ゴシック"/>
              <a:cs typeface="Cambria"/>
            </a:endParaRPr>
          </a:p>
          <a:p>
            <a:r>
              <a:rPr lang="el-GR" sz="3700" dirty="0" smtClean="0"/>
              <a:t> </a:t>
            </a:r>
            <a:r>
              <a:rPr lang="en-US" sz="3700" dirty="0" smtClean="0"/>
              <a:t>                     (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</a:t>
            </a:r>
            <a:r>
              <a:rPr lang="en-US" sz="3700" dirty="0" smtClean="0">
                <a:solidFill>
                  <a:srgbClr val="DA1F28"/>
                </a:solidFill>
              </a:rPr>
              <a:t>next</a:t>
            </a:r>
            <a:r>
              <a:rPr lang="en-US" sz="3700" dirty="0" smtClean="0">
                <a:ea typeface="ＭＳ ゴシック"/>
                <a:cs typeface="Cambria"/>
              </a:rPr>
              <a:t>==O</a:t>
            </a:r>
            <a:r>
              <a:rPr lang="en-US" sz="3700" baseline="-25000" dirty="0" smtClean="0">
                <a:ea typeface="ＭＳ ゴシック"/>
                <a:cs typeface="Cambria"/>
              </a:rPr>
              <a:t>13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O</a:t>
            </a:r>
            <a:r>
              <a:rPr lang="en-US" sz="3700" baseline="-25000" dirty="0" smtClean="0">
                <a:solidFill>
                  <a:schemeClr val="accent2"/>
                </a:solidFill>
                <a:ea typeface="ＭＳ ゴシック"/>
                <a:cs typeface="Cambria"/>
              </a:rPr>
              <a:t>13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.data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700" dirty="0" smtClean="0"/>
              <a:t>x)</a:t>
            </a:r>
          </a:p>
          <a:p>
            <a:r>
              <a:rPr lang="en-US" sz="3700" dirty="0" smtClean="0">
                <a:ea typeface="ＭＳ ゴシック"/>
                <a:cs typeface="Cambria"/>
              </a:rPr>
              <a:t>				</a:t>
            </a:r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3700" dirty="0" smtClean="0"/>
              <a:t>(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</a:t>
            </a:r>
            <a:r>
              <a:rPr lang="en-US" sz="3700" dirty="0" smtClean="0">
                <a:solidFill>
                  <a:srgbClr val="DA1F28"/>
                </a:solidFill>
              </a:rPr>
              <a:t>next</a:t>
            </a:r>
            <a:r>
              <a:rPr lang="en-US" sz="3700" dirty="0" smtClean="0">
                <a:ea typeface="ＭＳ ゴシック"/>
                <a:cs typeface="Cambria"/>
              </a:rPr>
              <a:t>==</a:t>
            </a:r>
            <a:r>
              <a:rPr lang="en-US" sz="3700" dirty="0" smtClean="0">
                <a:ea typeface="ＭＳ ゴシック"/>
                <a:cs typeface="Cambria"/>
              </a:rPr>
              <a:t>O</a:t>
            </a:r>
            <a:r>
              <a:rPr lang="en-US" sz="3700" baseline="-25000" dirty="0" smtClean="0">
                <a:ea typeface="ＭＳ ゴシック"/>
                <a:cs typeface="Cambria"/>
              </a:rPr>
              <a:t>25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O</a:t>
            </a:r>
            <a:r>
              <a:rPr lang="en-US" sz="3700" baseline="-25000" dirty="0" smtClean="0">
                <a:solidFill>
                  <a:schemeClr val="accent2"/>
                </a:solidFill>
                <a:ea typeface="ＭＳ ゴシック"/>
                <a:cs typeface="Cambria"/>
              </a:rPr>
              <a:t>25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.</a:t>
            </a:r>
            <a:r>
              <a:rPr lang="en-US" sz="3700" dirty="0" smtClean="0">
                <a:solidFill>
                  <a:schemeClr val="accent2"/>
                </a:solidFill>
                <a:ea typeface="ＭＳ ゴシック"/>
                <a:cs typeface="Cambria"/>
              </a:rPr>
              <a:t>data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700" dirty="0" smtClean="0"/>
              <a:t>x)</a:t>
            </a:r>
            <a:endParaRPr lang="en-US" sz="3700" dirty="0" smtClean="0"/>
          </a:p>
          <a:p>
            <a:r>
              <a:rPr lang="en-US" sz="3700" dirty="0" smtClean="0">
                <a:ea typeface="ＭＳ ゴシック"/>
                <a:cs typeface="Cambria"/>
              </a:rPr>
              <a:t>				</a:t>
            </a:r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3700" dirty="0" smtClean="0"/>
              <a:t>(</a:t>
            </a:r>
            <a:r>
              <a:rPr lang="en-US" sz="3700" dirty="0" smtClean="0">
                <a:solidFill>
                  <a:srgbClr val="DA1F28"/>
                </a:solidFill>
              </a:rPr>
              <a:t>O</a:t>
            </a:r>
            <a:r>
              <a:rPr lang="en-US" sz="3700" baseline="-25000" dirty="0" smtClean="0">
                <a:solidFill>
                  <a:srgbClr val="DA1F28"/>
                </a:solidFill>
              </a:rPr>
              <a:t>13</a:t>
            </a:r>
            <a:r>
              <a:rPr lang="en-US" sz="3700" dirty="0" smtClean="0">
                <a:solidFill>
                  <a:srgbClr val="DA1F28"/>
                </a:solidFill>
              </a:rPr>
              <a:t>.next</a:t>
            </a:r>
            <a:r>
              <a:rPr lang="en-US" sz="3700" dirty="0" smtClean="0">
                <a:ea typeface="ＭＳ ゴシック"/>
                <a:cs typeface="Cambria"/>
              </a:rPr>
              <a:t>==</a:t>
            </a:r>
            <a:r>
              <a:rPr lang="en-US" sz="3700" dirty="0" smtClean="0">
                <a:ea typeface="ＭＳ ゴシック"/>
                <a:cs typeface="Cambria"/>
              </a:rPr>
              <a:t>O</a:t>
            </a:r>
            <a:r>
              <a:rPr lang="en-US" sz="3700" baseline="-25000" dirty="0" smtClean="0">
                <a:ea typeface="ＭＳ ゴシック"/>
                <a:cs typeface="Cambria"/>
              </a:rPr>
              <a:t>37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700" dirty="0" smtClean="0">
                <a:ea typeface="ＭＳ ゴシック"/>
                <a:cs typeface="Cambria"/>
              </a:rPr>
              <a:t> </a:t>
            </a:r>
            <a:r>
              <a:rPr lang="en-US" sz="3700" dirty="0" err="1" smtClean="0">
                <a:solidFill>
                  <a:schemeClr val="accent2"/>
                </a:solidFill>
                <a:ea typeface="ＭＳ ゴシック"/>
                <a:cs typeface="Cambria"/>
              </a:rPr>
              <a:t>O.</a:t>
            </a:r>
            <a:r>
              <a:rPr lang="en-US" sz="3700" dirty="0" err="1" smtClean="0">
                <a:solidFill>
                  <a:schemeClr val="accent2"/>
                </a:solidFill>
                <a:ea typeface="ＭＳ ゴシック"/>
                <a:cs typeface="Cambria"/>
              </a:rPr>
              <a:t>data</a:t>
            </a:r>
            <a:r>
              <a:rPr lang="en-US" sz="3700" dirty="0" err="1" smtClean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US" sz="3700" dirty="0" err="1" smtClean="0"/>
              <a:t>x</a:t>
            </a:r>
            <a:r>
              <a:rPr lang="en-US" sz="3700" dirty="0" smtClean="0"/>
              <a:t>)</a:t>
            </a:r>
          </a:p>
          <a:p>
            <a:endParaRPr lang="en-US" sz="3700" dirty="0" smtClean="0">
              <a:ea typeface="ＭＳ ゴシック"/>
              <a:cs typeface="Cambria"/>
            </a:endParaRPr>
          </a:p>
          <a:p>
            <a:endParaRPr lang="el-GR" sz="3700" baseline="-25000" dirty="0" smtClean="0"/>
          </a:p>
        </p:txBody>
      </p:sp>
      <p:pic>
        <p:nvPicPr>
          <p:cNvPr id="92" name="Picture 9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91200" y="4140200"/>
            <a:ext cx="4572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for select-store theory or shape analysis</a:t>
            </a:r>
            <a:endParaRPr lang="en-US" dirty="0" smtClean="0"/>
          </a:p>
          <a:p>
            <a:r>
              <a:rPr lang="en-US" dirty="0" smtClean="0"/>
              <a:t>Concretization</a:t>
            </a:r>
          </a:p>
          <a:p>
            <a:r>
              <a:rPr lang="en-US" dirty="0" smtClean="0"/>
              <a:t>Invariants</a:t>
            </a:r>
            <a:endParaRPr lang="en-US" dirty="0" smtClean="0"/>
          </a:p>
          <a:p>
            <a:pPr lvl="1"/>
            <a:r>
              <a:rPr lang="en-US" dirty="0" smtClean="0"/>
              <a:t>Simple invariant templates: </a:t>
            </a:r>
            <a:r>
              <a:rPr lang="en-US" dirty="0" err="1" smtClean="0"/>
              <a:t>x</a:t>
            </a:r>
            <a:r>
              <a:rPr lang="en-US" dirty="0" smtClean="0"/>
              <a:t>&lt;</a:t>
            </a:r>
            <a:r>
              <a:rPr lang="en-US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dirty="0" smtClean="0"/>
              <a:t>&gt;</a:t>
            </a:r>
            <a:r>
              <a:rPr lang="en-US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90600" y="3481578"/>
            <a:ext cx="6934200" cy="86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 all memory read by path </a:t>
            </a:r>
            <a:r>
              <a:rPr lang="el-GR" dirty="0" smtClean="0"/>
              <a:t>π</a:t>
            </a:r>
            <a:r>
              <a:rPr lang="en-US" dirty="0" smtClean="0"/>
              <a:t> as symbolic inputs</a:t>
            </a:r>
          </a:p>
          <a:p>
            <a:r>
              <a:rPr lang="en-US" dirty="0" smtClean="0"/>
              <a:t>Simplify </a:t>
            </a:r>
            <a:r>
              <a:rPr lang="en-US" dirty="0" smtClean="0"/>
              <a:t>expressions using concrete values</a:t>
            </a:r>
            <a:endParaRPr lang="en-US" dirty="0" smtClean="0"/>
          </a:p>
          <a:p>
            <a:pPr lvl="1"/>
            <a:r>
              <a:rPr lang="en-US" dirty="0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</a:t>
            </a:r>
            <a:r>
              <a:rPr lang="en-US" dirty="0" smtClean="0"/>
              <a:t> * </a:t>
            </a:r>
            <a:r>
              <a:rPr lang="en-US" dirty="0" err="1" smtClean="0"/>
              <a:t>y</a:t>
            </a:r>
            <a:endParaRPr lang="en-US" dirty="0" smtClean="0"/>
          </a:p>
          <a:p>
            <a:pPr lvl="2"/>
            <a:r>
              <a:rPr lang="en-US" dirty="0" smtClean="0"/>
              <a:t>update </a:t>
            </a:r>
            <a:r>
              <a:rPr lang="en-US" dirty="0" err="1" smtClean="0"/>
              <a:t>x</a:t>
            </a:r>
            <a:r>
              <a:rPr lang="en-US" dirty="0" smtClean="0"/>
              <a:t> to </a:t>
            </a:r>
            <a:r>
              <a:rPr lang="en-US" dirty="0" smtClean="0"/>
              <a:t>Mc(y</a:t>
            </a:r>
            <a:r>
              <a:rPr lang="en-US" dirty="0" smtClean="0"/>
              <a:t>)^2</a:t>
            </a:r>
          </a:p>
          <a:p>
            <a:pPr lvl="2"/>
            <a:r>
              <a:rPr lang="en-US" dirty="0" smtClean="0"/>
              <a:t>constrain </a:t>
            </a:r>
            <a:r>
              <a:rPr lang="en-US" dirty="0" err="1" smtClean="0"/>
              <a:t>y</a:t>
            </a:r>
            <a:r>
              <a:rPr lang="en-US" dirty="0" smtClean="0"/>
              <a:t>  </a:t>
            </a:r>
            <a:r>
              <a:rPr lang="en-US" dirty="0" smtClean="0"/>
              <a:t>to </a:t>
            </a:r>
            <a:r>
              <a:rPr lang="en-US" dirty="0" err="1" smtClean="0"/>
              <a:t>Mc</a:t>
            </a:r>
            <a:r>
              <a:rPr lang="en-US" dirty="0" err="1" smtClean="0"/>
              <a:t>(y</a:t>
            </a:r>
            <a:r>
              <a:rPr lang="en-US" dirty="0" smtClean="0"/>
              <a:t>) in </a:t>
            </a:r>
            <a:r>
              <a:rPr lang="el-GR" dirty="0" smtClean="0"/>
              <a:t>Φ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 smtClean="0"/>
              <a:t>Evaluated on three large, real-world </a:t>
            </a:r>
            <a:r>
              <a:rPr lang="en-US" sz="3100" dirty="0" smtClean="0"/>
              <a:t>Java apps</a:t>
            </a:r>
            <a:endParaRPr lang="en-US" sz="3100" dirty="0" smtClean="0"/>
          </a:p>
          <a:p>
            <a:pPr lvl="1"/>
            <a:r>
              <a:rPr lang="en-US" sz="3000" dirty="0" err="1" smtClean="0"/>
              <a:t>jEdit</a:t>
            </a:r>
            <a:endParaRPr lang="en-US" sz="3000" dirty="0" smtClean="0"/>
          </a:p>
          <a:p>
            <a:pPr lvl="1"/>
            <a:r>
              <a:rPr lang="en-US" sz="3000" dirty="0" smtClean="0"/>
              <a:t>Rhino</a:t>
            </a:r>
          </a:p>
          <a:p>
            <a:pPr lvl="1"/>
            <a:r>
              <a:rPr lang="en-US" sz="3000" dirty="0" smtClean="0"/>
              <a:t>Ganymede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Programmer’s text editor</a:t>
            </a:r>
          </a:p>
          <a:p>
            <a:r>
              <a:rPr lang="en-US" dirty="0" smtClean="0"/>
              <a:t>100k lines of code</a:t>
            </a:r>
          </a:p>
          <a:p>
            <a:r>
              <a:rPr lang="en-US" dirty="0" smtClean="0"/>
              <a:t>Bug: Searching for ^ or $</a:t>
            </a:r>
          </a:p>
          <a:p>
            <a:r>
              <a:rPr lang="en-US" dirty="0" smtClean="0"/>
              <a:t>Loop size: ~350 java statements</a:t>
            </a:r>
          </a:p>
          <a:p>
            <a:r>
              <a:rPr lang="en-US" dirty="0" smtClean="0"/>
              <a:t>52 path constraints</a:t>
            </a:r>
          </a:p>
          <a:p>
            <a:r>
              <a:rPr lang="en-US" dirty="0" smtClean="0"/>
              <a:t>37 symbolic variables (32 concretized)</a:t>
            </a:r>
          </a:p>
          <a:p>
            <a:r>
              <a:rPr lang="en-US" dirty="0" smtClean="0"/>
              <a:t>4 simple invariants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directory management system</a:t>
            </a:r>
          </a:p>
          <a:p>
            <a:r>
              <a:rPr lang="en-US" dirty="0" smtClean="0"/>
              <a:t>100k lines of code / 250 Java classes</a:t>
            </a:r>
          </a:p>
          <a:p>
            <a:r>
              <a:rPr lang="en-US" dirty="0" smtClean="0"/>
              <a:t>Extracted relevant part and wrote test harness</a:t>
            </a:r>
          </a:p>
          <a:p>
            <a:r>
              <a:rPr lang="en-US" dirty="0" smtClean="0"/>
              <a:t>Single path</a:t>
            </a:r>
          </a:p>
          <a:p>
            <a:r>
              <a:rPr lang="en-US" dirty="0" smtClean="0"/>
              <a:t>Loop: 90 symbolic execution statements</a:t>
            </a:r>
          </a:p>
          <a:p>
            <a:r>
              <a:rPr lang="en-US" dirty="0" smtClean="0"/>
              <a:t>5 path constraints</a:t>
            </a:r>
          </a:p>
          <a:p>
            <a:r>
              <a:rPr lang="en-US" dirty="0" smtClean="0"/>
              <a:t>7 symbolic variables (all concretized)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Ganymede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62k lines of code / 182 classes</a:t>
            </a:r>
          </a:p>
          <a:p>
            <a:r>
              <a:rPr lang="en-US" dirty="0" smtClean="0"/>
              <a:t>Translated Java list traversal example to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Loop: ~1600 Java statements</a:t>
            </a:r>
          </a:p>
          <a:p>
            <a:r>
              <a:rPr lang="en-US" dirty="0" smtClean="0"/>
              <a:t>83 symbolic variables (all but one concretized)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Rhino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600" dirty="0" smtClean="0"/>
              <a:t>Thank you</a:t>
            </a:r>
          </a:p>
          <a:p>
            <a:endParaRPr lang="en-US" sz="5600" dirty="0" smtClean="0"/>
          </a:p>
          <a:p>
            <a:r>
              <a:rPr lang="en-US" sz="5600" dirty="0" smtClean="0"/>
              <a:t>Questions?</a:t>
            </a:r>
            <a:endParaRPr lang="en-US"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</a:t>
            </a:r>
            <a:r>
              <a:rPr lang="en-US" dirty="0" smtClean="0"/>
              <a:t>echnique</a:t>
            </a:r>
          </a:p>
          <a:p>
            <a:pPr lvl="1"/>
            <a:r>
              <a:rPr lang="en-US" dirty="0" smtClean="0"/>
              <a:t>Capture state at head of loop</a:t>
            </a:r>
          </a:p>
          <a:p>
            <a:pPr lvl="1"/>
            <a:r>
              <a:rPr lang="en-US" dirty="0" smtClean="0"/>
              <a:t>Check if state is repeated</a:t>
            </a:r>
          </a:p>
          <a:p>
            <a:r>
              <a:rPr lang="en-US" dirty="0" smtClean="0"/>
              <a:t>Static Tools</a:t>
            </a:r>
          </a:p>
          <a:p>
            <a:pPr lvl="1"/>
            <a:r>
              <a:rPr lang="en-US" dirty="0" smtClean="0"/>
              <a:t>Statically analyze loop</a:t>
            </a:r>
          </a:p>
          <a:p>
            <a:pPr lvl="1"/>
            <a:r>
              <a:rPr lang="en-US" dirty="0" smtClean="0"/>
              <a:t>Invariant generation</a:t>
            </a:r>
            <a:endParaRPr lang="en-US" dirty="0" smtClean="0"/>
          </a:p>
          <a:p>
            <a:r>
              <a:rPr lang="en-US" dirty="0" err="1" smtClean="0"/>
              <a:t>Liveness</a:t>
            </a:r>
            <a:r>
              <a:rPr lang="en-US" dirty="0" smtClean="0"/>
              <a:t> </a:t>
            </a:r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Proving termination</a:t>
            </a:r>
            <a:endParaRPr lang="en-US" dirty="0" smtClean="0"/>
          </a:p>
          <a:p>
            <a:pPr lvl="1"/>
            <a:r>
              <a:rPr lang="en-US" dirty="0" smtClean="0"/>
              <a:t>Non-terminating counterexamples</a:t>
            </a:r>
          </a:p>
          <a:p>
            <a:pPr lvl="1"/>
            <a:r>
              <a:rPr lang="en-US" dirty="0" smtClean="0"/>
              <a:t>False positives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prove non-termination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41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main()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foo</a:t>
            </a:r>
            <a:r>
              <a:rPr lang="en-US" dirty="0" smtClean="0">
                <a:latin typeface="Monaco"/>
              </a:rPr>
              <a:t>(); 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</a:t>
            </a:r>
            <a:r>
              <a:rPr lang="en-US" dirty="0" err="1" smtClean="0">
                <a:latin typeface="Monaco"/>
              </a:rPr>
              <a:t>y</a:t>
            </a:r>
            <a:r>
              <a:rPr lang="en-US" dirty="0" smtClean="0">
                <a:latin typeface="Monaco"/>
              </a:rPr>
              <a:t> = bar();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while (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 != 3 &amp;&amp; </a:t>
            </a:r>
            <a:r>
              <a:rPr lang="en-US" dirty="0" err="1" smtClean="0">
                <a:latin typeface="Monaco"/>
              </a:rPr>
              <a:t>y</a:t>
            </a:r>
            <a:r>
              <a:rPr lang="en-US" dirty="0" smtClean="0">
                <a:latin typeface="Monaco"/>
              </a:rPr>
              <a:t> &gt; 0)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 = (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 *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 + 2) % 10;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y</a:t>
            </a:r>
            <a:r>
              <a:rPr lang="en-US" dirty="0" smtClean="0">
                <a:latin typeface="Monaco"/>
              </a:rPr>
              <a:t>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  <a:endParaRPr lang="en-US" dirty="0"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0844"/>
            <a:ext cx="8042276" cy="133695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at potential loop </a:t>
            </a:r>
            <a:r>
              <a:rPr lang="en-US" dirty="0" smtClean="0"/>
              <a:t>head</a:t>
            </a:r>
          </a:p>
          <a:p>
            <a:r>
              <a:rPr lang="en-US" dirty="0" err="1" smtClean="0"/>
              <a:t>Concolic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Conc</a:t>
            </a:r>
            <a:r>
              <a:rPr lang="en-US" dirty="0" smtClean="0"/>
              <a:t>rete + Symb</a:t>
            </a:r>
            <a:r>
              <a:rPr lang="en-US" dirty="0" smtClean="0">
                <a:solidFill>
                  <a:srgbClr val="DA1F28"/>
                </a:solidFill>
              </a:rPr>
              <a:t>olic</a:t>
            </a:r>
            <a:r>
              <a:rPr lang="en-US" dirty="0" smtClean="0"/>
              <a:t> execution)</a:t>
            </a:r>
          </a:p>
          <a:p>
            <a:pPr lvl="1"/>
            <a:r>
              <a:rPr lang="en-US" dirty="0" smtClean="0"/>
              <a:t>Along loop path </a:t>
            </a:r>
            <a:r>
              <a:rPr lang="el-GR" dirty="0" smtClean="0"/>
              <a:t>π</a:t>
            </a:r>
            <a:endParaRPr lang="en-US" dirty="0" smtClean="0"/>
          </a:p>
          <a:p>
            <a:pPr lvl="1"/>
            <a:r>
              <a:rPr lang="en-US" dirty="0" smtClean="0"/>
              <a:t>Symbolically execute along with concrete execution</a:t>
            </a:r>
          </a:p>
          <a:p>
            <a:pPr lvl="1"/>
            <a:r>
              <a:rPr lang="en-US" dirty="0" smtClean="0"/>
              <a:t>Symbolic memory map M</a:t>
            </a:r>
          </a:p>
          <a:p>
            <a:pPr lvl="1"/>
            <a:r>
              <a:rPr lang="en-US" dirty="0" smtClean="0"/>
              <a:t>Path constraint </a:t>
            </a:r>
            <a:r>
              <a:rPr lang="el-GR" dirty="0" smtClean="0"/>
              <a:t>Φ</a:t>
            </a:r>
          </a:p>
          <a:p>
            <a:pPr lvl="1"/>
            <a:r>
              <a:rPr lang="en-US" dirty="0" smtClean="0"/>
              <a:t>Concrete state Mc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</a:t>
            </a:r>
            <a:r>
              <a:rPr lang="en-US" dirty="0" err="1" smtClean="0"/>
              <a:t>Looper</a:t>
            </a:r>
            <a:r>
              <a:rPr lang="en-US" dirty="0" smtClean="0"/>
              <a:t>, Stage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1, </a:t>
            </a:r>
            <a:r>
              <a:rPr lang="en-US" dirty="0" err="1" smtClean="0"/>
              <a:t>concolic</a:t>
            </a:r>
            <a:r>
              <a:rPr lang="en-US" dirty="0" smtClean="0"/>
              <a:t> execution: </a:t>
            </a:r>
            <a:r>
              <a:rPr lang="el-GR" dirty="0" smtClean="0"/>
              <a:t>Φ</a:t>
            </a:r>
            <a:r>
              <a:rPr lang="el-GR" baseline="-25000" dirty="0" smtClean="0"/>
              <a:t>1</a:t>
            </a:r>
            <a:r>
              <a:rPr lang="el-GR" dirty="0" smtClean="0"/>
              <a:t>, Μ</a:t>
            </a:r>
            <a:r>
              <a:rPr lang="el-GR" baseline="-25000" dirty="0" smtClean="0"/>
              <a:t>1</a:t>
            </a:r>
            <a:endParaRPr lang="en-US" baseline="-25000" dirty="0" smtClean="0"/>
          </a:p>
          <a:p>
            <a:r>
              <a:rPr lang="en-US" dirty="0" smtClean="0"/>
              <a:t>When </a:t>
            </a:r>
            <a:r>
              <a:rPr lang="el-GR" dirty="0" smtClean="0"/>
              <a:t>Φ</a:t>
            </a:r>
            <a:r>
              <a:rPr lang="el-GR" baseline="-25000" dirty="0" smtClean="0"/>
              <a:t>1</a:t>
            </a:r>
            <a:r>
              <a:rPr lang="en-US" dirty="0" smtClean="0"/>
              <a:t> holds true at the head of the loop</a:t>
            </a:r>
            <a:br>
              <a:rPr lang="en-US" dirty="0" smtClean="0"/>
            </a:br>
            <a:r>
              <a:rPr lang="el-GR" dirty="0" smtClean="0"/>
              <a:t>Φ</a:t>
            </a:r>
            <a:r>
              <a:rPr lang="en-US" baseline="-25000" dirty="0" smtClean="0"/>
              <a:t>1</a:t>
            </a:r>
            <a:r>
              <a:rPr lang="en-US" dirty="0" smtClean="0"/>
              <a:t> will hold true immediately after one iteration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l-GR" sz="2800" dirty="0" smtClean="0"/>
              <a:t>Φ</a:t>
            </a:r>
            <a:r>
              <a:rPr lang="el-GR" sz="2800" baseline="-25000" dirty="0" smtClean="0"/>
              <a:t>1</a:t>
            </a:r>
            <a:r>
              <a:rPr lang="en-US" sz="2800" dirty="0" smtClean="0"/>
              <a:t>[M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]</a:t>
            </a:r>
            <a:r>
              <a:rPr lang="el-GR" sz="2800" dirty="0" smtClean="0"/>
              <a:t> </a:t>
            </a:r>
            <a:r>
              <a:rPr lang="en-US" sz="2800" dirty="0" smtClean="0"/>
              <a:t>: replace </a:t>
            </a:r>
            <a:r>
              <a:rPr lang="en-US" sz="2800" dirty="0" err="1" smtClean="0"/>
              <a:t>v</a:t>
            </a:r>
            <a:r>
              <a:rPr lang="en-US" sz="2800" dirty="0" smtClean="0"/>
              <a:t> with 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(v)</a:t>
            </a:r>
          </a:p>
          <a:p>
            <a:r>
              <a:rPr lang="en-US" sz="2800" dirty="0" smtClean="0"/>
              <a:t>SMT solver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</a:t>
            </a:r>
            <a:r>
              <a:rPr lang="en-US" dirty="0" err="1" smtClean="0"/>
              <a:t>Looper</a:t>
            </a:r>
            <a:r>
              <a:rPr lang="en-US" dirty="0" smtClean="0"/>
              <a:t>, Stage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907774"/>
            <a:ext cx="29793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800" dirty="0" smtClean="0"/>
              <a:t>Φ</a:t>
            </a:r>
            <a:r>
              <a:rPr lang="el-GR" sz="3800" baseline="-25000" dirty="0" smtClean="0"/>
              <a:t>1</a:t>
            </a:r>
            <a:r>
              <a:rPr lang="el-GR" sz="3800" dirty="0" smtClean="0"/>
              <a:t> </a:t>
            </a:r>
            <a:r>
              <a:rPr lang="en-US" sz="3800" dirty="0" smtClean="0"/>
              <a:t>      </a:t>
            </a:r>
            <a:r>
              <a:rPr lang="el-GR" sz="3800" dirty="0" smtClean="0"/>
              <a:t>Φ</a:t>
            </a:r>
            <a:r>
              <a:rPr lang="el-GR" sz="3800" baseline="-25000" dirty="0" smtClean="0"/>
              <a:t>1</a:t>
            </a:r>
            <a:r>
              <a:rPr lang="en-US" sz="3800" dirty="0" smtClean="0"/>
              <a:t>[M</a:t>
            </a:r>
            <a:r>
              <a:rPr lang="en-US" sz="3800" baseline="-25000" dirty="0" smtClean="0"/>
              <a:t>1</a:t>
            </a:r>
            <a:r>
              <a:rPr lang="en-US" sz="3800" dirty="0" smtClean="0"/>
              <a:t>]</a:t>
            </a:r>
            <a:r>
              <a:rPr lang="el-GR" sz="3800" dirty="0" smtClean="0"/>
              <a:t> </a:t>
            </a:r>
            <a:endParaRPr lang="en-US" sz="3800" dirty="0" smtClean="0"/>
          </a:p>
          <a:p>
            <a:endParaRPr lang="en-US" sz="38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650062" y="3124200"/>
            <a:ext cx="6096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fail to prove, unroll second iteration</a:t>
            </a:r>
          </a:p>
          <a:p>
            <a:r>
              <a:rPr lang="en-US" dirty="0" smtClean="0"/>
              <a:t>New </a:t>
            </a:r>
            <a:r>
              <a:rPr lang="el-GR" dirty="0" smtClean="0"/>
              <a:t>Φ</a:t>
            </a:r>
            <a:r>
              <a:rPr lang="el-GR" baseline="-25000" dirty="0" smtClean="0"/>
              <a:t>2</a:t>
            </a:r>
            <a:r>
              <a:rPr lang="el-GR" dirty="0" smtClean="0"/>
              <a:t>, Μ</a:t>
            </a:r>
            <a:r>
              <a:rPr lang="el-GR" baseline="-25000" dirty="0" smtClean="0"/>
              <a:t>2</a:t>
            </a:r>
            <a:endParaRPr lang="en-US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</a:t>
            </a:r>
            <a:r>
              <a:rPr lang="en-US" dirty="0" err="1" smtClean="0"/>
              <a:t>Looper</a:t>
            </a:r>
            <a:r>
              <a:rPr lang="en-US" dirty="0" smtClean="0"/>
              <a:t>, Stage 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61324" y="2514600"/>
            <a:ext cx="6644476" cy="1938992"/>
            <a:chOff x="304800" y="2667000"/>
            <a:chExt cx="6644476" cy="1938992"/>
          </a:xfrm>
        </p:grpSpPr>
        <p:sp>
          <p:nvSpPr>
            <p:cNvPr id="6" name="TextBox 5"/>
            <p:cNvSpPr txBox="1"/>
            <p:nvPr/>
          </p:nvSpPr>
          <p:spPr>
            <a:xfrm>
              <a:off x="304800" y="2667000"/>
              <a:ext cx="66444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 smtClean="0"/>
                <a:t>  </a:t>
              </a:r>
              <a:r>
                <a:rPr lang="el-GR" sz="3800" dirty="0" smtClean="0"/>
                <a:t>Φ</a:t>
              </a:r>
              <a:r>
                <a:rPr lang="el-GR" sz="3800" baseline="-25000" dirty="0" smtClean="0"/>
                <a:t>1</a:t>
              </a:r>
              <a:r>
                <a:rPr lang="el-GR" sz="3800" dirty="0" smtClean="0"/>
                <a:t> </a:t>
              </a:r>
              <a:r>
                <a:rPr lang="en-US" sz="3800" dirty="0" smtClean="0"/>
                <a:t>    </a:t>
              </a:r>
              <a:r>
                <a:rPr lang="el-GR" sz="3800" dirty="0" smtClean="0"/>
                <a:t>Φ</a:t>
              </a:r>
              <a:r>
                <a:rPr lang="el-GR" sz="3800" baseline="-25000" dirty="0" smtClean="0"/>
                <a:t>1</a:t>
              </a:r>
              <a:r>
                <a:rPr lang="en-US" sz="3800" dirty="0" smtClean="0"/>
                <a:t>[M</a:t>
              </a:r>
              <a:r>
                <a:rPr lang="en-US" sz="3800" baseline="-25000" dirty="0" smtClean="0"/>
                <a:t>1</a:t>
              </a:r>
              <a:r>
                <a:rPr lang="en-US" sz="3800" dirty="0" smtClean="0"/>
                <a:t>]</a:t>
              </a:r>
              <a:r>
                <a:rPr lang="en-US" sz="4000" dirty="0" smtClean="0">
                  <a:latin typeface="ＭＳ ゴシック"/>
                  <a:ea typeface="ＭＳ ゴシック"/>
                  <a:cs typeface="ＭＳ ゴシック"/>
                </a:rPr>
                <a:t>∨</a:t>
              </a:r>
              <a:r>
                <a:rPr lang="el-GR" sz="3800" dirty="0" smtClean="0"/>
                <a:t>Φ</a:t>
              </a:r>
              <a:r>
                <a:rPr lang="en-US" sz="3800" baseline="-25000" dirty="0" smtClean="0"/>
                <a:t>2</a:t>
              </a:r>
              <a:r>
                <a:rPr lang="en-US" sz="3800" dirty="0" smtClean="0"/>
                <a:t>[</a:t>
              </a:r>
              <a:r>
                <a:rPr lang="en-US" sz="3800" dirty="0" smtClean="0"/>
                <a:t>M</a:t>
              </a:r>
              <a:r>
                <a:rPr lang="en-US" sz="3800" baseline="-25000" dirty="0" smtClean="0"/>
                <a:t>1</a:t>
              </a:r>
              <a:r>
                <a:rPr lang="en-US" sz="3800" dirty="0" smtClean="0"/>
                <a:t>] </a:t>
              </a:r>
              <a:r>
                <a:rPr lang="en-US" sz="4000" dirty="0" smtClean="0">
                  <a:latin typeface="ＭＳ ゴシック"/>
                  <a:ea typeface="ＭＳ ゴシック"/>
                  <a:cs typeface="ＭＳ ゴシック"/>
                </a:rPr>
                <a:t>∧ </a:t>
              </a:r>
            </a:p>
            <a:p>
              <a:r>
                <a:rPr lang="en-US" sz="3800" dirty="0" smtClean="0"/>
                <a:t>  </a:t>
              </a:r>
              <a:r>
                <a:rPr lang="el-GR" sz="3800" dirty="0" smtClean="0"/>
                <a:t>Φ</a:t>
              </a:r>
              <a:r>
                <a:rPr lang="en-US" sz="3800" baseline="-25000" dirty="0" smtClean="0"/>
                <a:t>2</a:t>
              </a:r>
              <a:r>
                <a:rPr lang="el-GR" sz="3800" dirty="0" smtClean="0"/>
                <a:t> </a:t>
              </a:r>
              <a:r>
                <a:rPr lang="en-US" sz="3800" dirty="0" smtClean="0"/>
                <a:t>    </a:t>
              </a:r>
              <a:r>
                <a:rPr lang="el-GR" sz="3800" dirty="0" smtClean="0"/>
                <a:t>Φ</a:t>
              </a:r>
              <a:r>
                <a:rPr lang="el-GR" sz="3800" baseline="-25000" dirty="0" smtClean="0"/>
                <a:t>1</a:t>
              </a:r>
              <a:r>
                <a:rPr lang="en-US" sz="3800" dirty="0" smtClean="0"/>
                <a:t>[</a:t>
              </a:r>
              <a:r>
                <a:rPr lang="en-US" sz="3800" dirty="0" smtClean="0"/>
                <a:t>M</a:t>
              </a:r>
              <a:r>
                <a:rPr lang="en-US" sz="3800" baseline="-25000" dirty="0" smtClean="0"/>
                <a:t>2</a:t>
              </a:r>
              <a:r>
                <a:rPr lang="en-US" sz="3800" dirty="0" smtClean="0"/>
                <a:t>]</a:t>
              </a:r>
              <a:r>
                <a:rPr lang="en-US" sz="4000" dirty="0" smtClean="0">
                  <a:latin typeface="ＭＳ ゴシック"/>
                  <a:ea typeface="ＭＳ ゴシック"/>
                  <a:cs typeface="ＭＳ ゴシック"/>
                </a:rPr>
                <a:t>∨</a:t>
              </a:r>
              <a:r>
                <a:rPr lang="el-GR" sz="3800" dirty="0" smtClean="0"/>
                <a:t>Φ</a:t>
              </a:r>
              <a:r>
                <a:rPr lang="en-US" sz="3800" baseline="-25000" dirty="0" smtClean="0"/>
                <a:t>2</a:t>
              </a:r>
              <a:r>
                <a:rPr lang="en-US" sz="3800" dirty="0" smtClean="0"/>
                <a:t>[</a:t>
              </a:r>
              <a:r>
                <a:rPr lang="en-US" sz="3800" dirty="0" smtClean="0"/>
                <a:t>M</a:t>
              </a:r>
              <a:r>
                <a:rPr lang="en-US" sz="3800" baseline="-25000" dirty="0" smtClean="0"/>
                <a:t>2</a:t>
              </a:r>
              <a:r>
                <a:rPr lang="en-US" sz="3800" dirty="0" smtClean="0"/>
                <a:t>]</a:t>
              </a:r>
            </a:p>
            <a:p>
              <a:endParaRPr lang="en-US" sz="4000" dirty="0" smtClean="0">
                <a:latin typeface="ＭＳ ゴシック"/>
                <a:ea typeface="ＭＳ ゴシック"/>
                <a:cs typeface="ＭＳ ゴシック"/>
              </a:endParaRPr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219200" y="2921000"/>
              <a:ext cx="457200" cy="2794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219200" y="3530600"/>
              <a:ext cx="457200" cy="279400"/>
            </a:xfrm>
            <a:prstGeom prst="rect">
              <a:avLst/>
            </a:prstGeom>
          </p:spPr>
        </p:pic>
      </p:grpSp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295400" y="4191000"/>
            <a:ext cx="6286500" cy="166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895600"/>
            <a:ext cx="5167140" cy="352581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 </a:t>
            </a:r>
            <a:r>
              <a:rPr lang="en-US" dirty="0" err="1" smtClean="0">
                <a:latin typeface="Monaco"/>
              </a:rPr>
              <a:t>int</a:t>
            </a:r>
            <a:r>
              <a:rPr lang="en-US" dirty="0" smtClean="0">
                <a:latin typeface="Monaco"/>
              </a:rPr>
              <a:t> </a:t>
            </a:r>
            <a:r>
              <a:rPr lang="en-US" dirty="0" err="1" smtClean="0">
                <a:latin typeface="Monaco"/>
              </a:rPr>
              <a:t>find(Node</a:t>
            </a:r>
            <a:r>
              <a:rPr lang="en-US" dirty="0" smtClean="0">
                <a:latin typeface="Monaco"/>
              </a:rPr>
              <a:t> head, </a:t>
            </a:r>
            <a:r>
              <a:rPr lang="en-US" dirty="0" err="1" smtClean="0">
                <a:latin typeface="Monaco"/>
              </a:rPr>
              <a:t>int</a:t>
            </a:r>
            <a:r>
              <a:rPr lang="en-US" dirty="0" smtClean="0">
                <a:latin typeface="Monaco"/>
              </a:rPr>
              <a:t>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</a:t>
            </a:r>
            <a:r>
              <a:rPr lang="en-US" dirty="0" err="1" smtClean="0">
                <a:latin typeface="Monaco"/>
              </a:rPr>
              <a:t>int</a:t>
            </a:r>
            <a:r>
              <a:rPr lang="en-US" dirty="0" smtClean="0">
                <a:latin typeface="Monaco"/>
              </a:rPr>
              <a:t> index = 0;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Node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head;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			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}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return -1;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}</a:t>
            </a:r>
            <a:endParaRPr lang="en-US" dirty="0"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67000" y="1366341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 rot="16200000" flipH="1">
            <a:off x="2857500" y="1861641"/>
            <a:ext cx="990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6205" y="1745753"/>
            <a:ext cx="137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66205" y="1285676"/>
            <a:ext cx="83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306458" y="1290141"/>
            <a:ext cx="7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267995" y="1370806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4" idx="0"/>
            <a:endCxn id="34" idx="2"/>
          </p:cNvCxnSpPr>
          <p:nvPr/>
        </p:nvCxnSpPr>
        <p:spPr>
          <a:xfrm rot="16200000" flipH="1">
            <a:off x="4458495" y="1866106"/>
            <a:ext cx="990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67200" y="1750218"/>
            <a:ext cx="137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67200" y="1290141"/>
            <a:ext cx="83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907453" y="1294606"/>
            <a:ext cx="7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5867400" y="1370806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9" idx="2"/>
          </p:cNvCxnSpPr>
          <p:nvPr/>
        </p:nvCxnSpPr>
        <p:spPr>
          <a:xfrm rot="16200000" flipH="1">
            <a:off x="6057900" y="1866106"/>
            <a:ext cx="990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66605" y="1750218"/>
            <a:ext cx="137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6605" y="1290141"/>
            <a:ext cx="83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6858" y="1294606"/>
            <a:ext cx="7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</a:t>
            </a:r>
            <a:endParaRPr lang="en-US" sz="2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657600" y="2052141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57800" y="2052141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30"/>
          <p:cNvCxnSpPr>
            <a:endCxn id="29" idx="2"/>
          </p:cNvCxnSpPr>
          <p:nvPr/>
        </p:nvCxnSpPr>
        <p:spPr>
          <a:xfrm rot="10800000" flipV="1">
            <a:off x="3352800" y="2052141"/>
            <a:ext cx="3581400" cy="304800"/>
          </a:xfrm>
          <a:prstGeom prst="bentConnector4">
            <a:avLst>
              <a:gd name="adj1" fmla="val 161"/>
              <a:gd name="adj2" fmla="val 20457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20195" y="1671141"/>
            <a:ext cx="68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4267200" y="1710610"/>
            <a:ext cx="68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12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5867400" y="1671141"/>
            <a:ext cx="68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17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90800" y="786824"/>
            <a:ext cx="8435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</a:t>
            </a:r>
            <a:r>
              <a:rPr lang="en-US" sz="3200" baseline="-10000" dirty="0" smtClean="0"/>
              <a:t>13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4191000" y="781565"/>
            <a:ext cx="8435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</a:t>
            </a:r>
            <a:r>
              <a:rPr lang="en-US" sz="3200" baseline="-10000" dirty="0" smtClean="0"/>
              <a:t>25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91200" y="786824"/>
            <a:ext cx="8435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</a:t>
            </a:r>
            <a:r>
              <a:rPr lang="en-US" sz="3200" baseline="-10000" dirty="0"/>
              <a:t>3</a:t>
            </a:r>
            <a:r>
              <a:rPr lang="en-US" sz="3200" baseline="-10000" dirty="0" smtClean="0"/>
              <a:t>7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4114800" y="1467365"/>
            <a:ext cx="4577300" cy="1580635"/>
            <a:chOff x="2364850" y="1417638"/>
            <a:chExt cx="4577300" cy="1580635"/>
          </a:xfrm>
        </p:grpSpPr>
        <p:sp>
          <p:nvSpPr>
            <p:cNvPr id="29" name="Rectangle 28"/>
            <p:cNvSpPr/>
            <p:nvPr/>
          </p:nvSpPr>
          <p:spPr>
            <a:xfrm>
              <a:off x="2370150" y="2002414"/>
              <a:ext cx="1371600" cy="990600"/>
            </a:xfrm>
            <a:prstGeom prst="rect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 rot="16200000" flipH="1">
              <a:off x="2560650" y="2497714"/>
              <a:ext cx="990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69355" y="2381826"/>
              <a:ext cx="1371600" cy="1588"/>
            </a:xfrm>
            <a:prstGeom prst="line">
              <a:avLst/>
            </a:prstGeom>
            <a:ln w="381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69355" y="1921749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608" y="1926214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71145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4161645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70350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70350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10603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70550" y="2006879"/>
              <a:ext cx="1371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761050" y="2502179"/>
              <a:ext cx="990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69755" y="2386291"/>
              <a:ext cx="1371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69755" y="1926214"/>
              <a:ext cx="838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0008" y="1930679"/>
              <a:ext cx="7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next</a:t>
              </a:r>
              <a:endParaRPr lang="en-US" sz="2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3607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60950" y="2688214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30"/>
            <p:cNvCxnSpPr>
              <a:endCxn id="29" idx="2"/>
            </p:cNvCxnSpPr>
            <p:nvPr/>
          </p:nvCxnSpPr>
          <p:spPr>
            <a:xfrm rot="10800000" flipV="1">
              <a:off x="3055950" y="2688214"/>
              <a:ext cx="3581400" cy="304800"/>
            </a:xfrm>
            <a:prstGeom prst="bentConnector4">
              <a:avLst>
                <a:gd name="adj1" fmla="val 161"/>
                <a:gd name="adj2" fmla="val 20457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523345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70350" y="2346683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12</a:t>
              </a:r>
              <a:endParaRPr lang="en-US" sz="3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70550" y="2307214"/>
              <a:ext cx="685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17</a:t>
              </a:r>
              <a:endParaRPr lang="en-US" sz="3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648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baseline="-10000" dirty="0" smtClean="0"/>
                <a:t>13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5050" y="1417638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 smtClean="0"/>
                <a:t>25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5250" y="1422897"/>
              <a:ext cx="8435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10000" dirty="0"/>
                <a:t>3</a:t>
              </a:r>
              <a:r>
                <a:rPr lang="en-US" sz="3200" baseline="-10000" dirty="0" smtClean="0"/>
                <a:t>7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7200" y="1626275"/>
            <a:ext cx="3093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Monaco"/>
              </a:rPr>
              <a:t>while (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!= null) {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if (</a:t>
            </a:r>
            <a:r>
              <a:rPr lang="en-US" dirty="0" err="1" smtClean="0">
                <a:latin typeface="Monaco"/>
              </a:rPr>
              <a:t>p.data</a:t>
            </a:r>
            <a:r>
              <a:rPr lang="en-US" dirty="0" smtClean="0">
                <a:latin typeface="Monaco"/>
              </a:rPr>
              <a:t> == </a:t>
            </a:r>
            <a:r>
              <a:rPr lang="en-US" dirty="0" err="1" smtClean="0">
                <a:latin typeface="Monaco"/>
              </a:rPr>
              <a:t>x</a:t>
            </a:r>
            <a:r>
              <a:rPr lang="en-US" dirty="0" smtClean="0">
                <a:latin typeface="Monaco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    return index;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 index++;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p</a:t>
            </a:r>
            <a:r>
              <a:rPr lang="en-US" dirty="0" smtClean="0">
                <a:latin typeface="Monaco"/>
              </a:rPr>
              <a:t> = </a:t>
            </a:r>
            <a:r>
              <a:rPr lang="en-US" dirty="0" err="1" smtClean="0">
                <a:latin typeface="Monaco"/>
              </a:rPr>
              <a:t>p.next</a:t>
            </a:r>
            <a:r>
              <a:rPr lang="en-US" dirty="0" smtClean="0">
                <a:latin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" y="3886200"/>
            <a:ext cx="1676016" cy="1610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700" dirty="0" smtClean="0"/>
              <a:t>Φ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</a:t>
            </a:r>
            <a:r>
              <a:rPr lang="en-US" sz="3700" dirty="0" smtClean="0"/>
              <a:t> </a:t>
            </a:r>
            <a:r>
              <a:rPr lang="el-GR" sz="3700" dirty="0" smtClean="0"/>
              <a:t>}</a:t>
            </a:r>
            <a:endParaRPr lang="el-GR" sz="3700" baseline="-25000" dirty="0" smtClean="0"/>
          </a:p>
          <a:p>
            <a:endParaRPr lang="el-GR" sz="3700" baseline="-25000" dirty="0" smtClean="0"/>
          </a:p>
          <a:p>
            <a:r>
              <a:rPr lang="el-GR" sz="3700" dirty="0" smtClean="0"/>
              <a:t>Μ</a:t>
            </a:r>
            <a:r>
              <a:rPr lang="el-GR" sz="3700" baseline="-25000" dirty="0" smtClean="0"/>
              <a:t>1</a:t>
            </a:r>
            <a:r>
              <a:rPr lang="el-GR" sz="3700" dirty="0" smtClean="0"/>
              <a:t> = {</a:t>
            </a:r>
            <a:r>
              <a:rPr lang="en-US" sz="3700" dirty="0" smtClean="0"/>
              <a:t> </a:t>
            </a:r>
            <a:r>
              <a:rPr lang="el-GR" sz="37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3491</TotalTime>
  <Words>1625</Words>
  <Application>Microsoft Macintosh PowerPoint</Application>
  <PresentationFormat>On-screen Show (4:3)</PresentationFormat>
  <Paragraphs>385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Looper: Lightweight Detection of Infinite Loops at Runtime</vt:lpstr>
      <vt:lpstr>What is Looper</vt:lpstr>
      <vt:lpstr>How to prove non-termination</vt:lpstr>
      <vt:lpstr>Example</vt:lpstr>
      <vt:lpstr>Behind Looper, Stage 1</vt:lpstr>
      <vt:lpstr>Behind Looper, Stage 2</vt:lpstr>
      <vt:lpstr>Behind Looper, Stage 2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Slide 17</vt:lpstr>
      <vt:lpstr>Example</vt:lpstr>
      <vt:lpstr>Example</vt:lpstr>
      <vt:lpstr>Example</vt:lpstr>
      <vt:lpstr>Discussion</vt:lpstr>
      <vt:lpstr>Details</vt:lpstr>
      <vt:lpstr>Case Studies</vt:lpstr>
      <vt:lpstr>jEdit</vt:lpstr>
      <vt:lpstr>Ganymede</vt:lpstr>
      <vt:lpstr>Rhino</vt:lpstr>
      <vt:lpstr>Slide 27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Looper: Lightweight Detection of Infinite Loops at Runtime</dc:title>
  <dc:creator>Christos Stergiou</dc:creator>
  <cp:lastModifiedBy>Christos Stergiou</cp:lastModifiedBy>
  <cp:revision>16</cp:revision>
  <cp:lastPrinted>2009-11-13T19:28:51Z</cp:lastPrinted>
  <dcterms:created xsi:type="dcterms:W3CDTF">2009-11-16T08:12:00Z</dcterms:created>
  <dcterms:modified xsi:type="dcterms:W3CDTF">2009-11-18T00:13:21Z</dcterms:modified>
</cp:coreProperties>
</file>