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2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3" r:id="rId9"/>
    <p:sldId id="264" r:id="rId10"/>
    <p:sldId id="265" r:id="rId11"/>
    <p:sldId id="266" r:id="rId12"/>
    <p:sldId id="275" r:id="rId13"/>
    <p:sldId id="269" r:id="rId14"/>
    <p:sldId id="276" r:id="rId15"/>
    <p:sldId id="272" r:id="rId16"/>
    <p:sldId id="262" r:id="rId17"/>
    <p:sldId id="274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81341" autoAdjust="0"/>
  </p:normalViewPr>
  <p:slideViewPr>
    <p:cSldViewPr snapToGrid="0" snapToObjects="1">
      <p:cViewPr>
        <p:scale>
          <a:sx n="125" d="100"/>
          <a:sy n="125" d="100"/>
        </p:scale>
        <p:origin x="-1160" y="376"/>
      </p:cViewPr>
      <p:guideLst>
        <p:guide orient="horz" pos="2160"/>
        <p:guide pos="2880"/>
      </p:guideLst>
    </p:cSldViewPr>
  </p:slid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DD19A-D76E-614B-BB10-01076FD95637}" type="datetimeFigureOut">
              <a:rPr lang="en-US" smtClean="0"/>
              <a:t>10/4/11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D091F-2B4D-BE42-BCB9-A3E9158D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8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61013-DF2A-8C46-A093-C9D20DBEB039}" type="datetimeFigureOut">
              <a:rPr lang="en-US" smtClean="0"/>
              <a:t>10/4/11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75C02-8229-DD45-B7F8-24F8B7C92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7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5C02-8229-DD45-B7F8-24F8B7C928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17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5C02-8229-DD45-B7F8-24F8B7C928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96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5C02-8229-DD45-B7F8-24F8B7C928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16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5C02-8229-DD45-B7F8-24F8B7C928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17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5C02-8229-DD45-B7F8-24F8B7C928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51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5C02-8229-DD45-B7F8-24F8B7C928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2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5C02-8229-DD45-B7F8-24F8B7C928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32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5C02-8229-DD45-B7F8-24F8B7C928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93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5C02-8229-DD45-B7F8-24F8B7C928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12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5C02-8229-DD45-B7F8-24F8B7C928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67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5C02-8229-DD45-B7F8-24F8B7C928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67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5C02-8229-DD45-B7F8-24F8B7C928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41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5C02-8229-DD45-B7F8-24F8B7C928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74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5C02-8229-DD45-B7F8-24F8B7C928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5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5C02-8229-DD45-B7F8-24F8B7C928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93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October 4,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D395-7EB6-F443-B5EF-A9770254BFA4}" type="datetime1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FCDE-8696-6947-8AC4-74F5A25FB7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832A-2724-144E-98CB-902A387D68DA}" type="datetime1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FCDE-8696-6947-8AC4-74F5A25FB7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2D49-9F67-4945-A2A3-520D01F11D65}" type="datetime1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FCDE-8696-6947-8AC4-74F5A25FB7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October 4,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1D92-DC72-264B-8C2A-38D06BC3FFB0}" type="datetime1">
              <a:rPr lang="en-US" smtClean="0"/>
              <a:t>10/4/11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FCDE-8696-6947-8AC4-74F5A25FB7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EB0C-4A5D-6E45-B475-674C2CE07F21}" type="datetime1">
              <a:rPr lang="en-US" smtClean="0"/>
              <a:t>10/4/11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FCDE-8696-6947-8AC4-74F5A25FB7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17B5-812C-B34B-B37C-1D8C7778C578}" type="datetime1">
              <a:rPr lang="en-US" smtClean="0"/>
              <a:t>10/4/11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FCDE-8696-6947-8AC4-74F5A25FB7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C9C3-8220-2442-9527-B1A924E33949}" type="datetime1">
              <a:rPr lang="en-US" smtClean="0"/>
              <a:t>10/4/11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FCDE-8696-6947-8AC4-74F5A25FB7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D027-6803-054D-93C1-4B56C9C67B4B}" type="datetime1">
              <a:rPr lang="en-US" smtClean="0"/>
              <a:t>10/4/11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FCDE-8696-6947-8AC4-74F5A25FB7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5D2E-23E4-9042-ADC9-3CA2EE37E285}" type="datetime1">
              <a:rPr lang="en-US" smtClean="0"/>
              <a:t>10/4/11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FCDE-8696-6947-8AC4-74F5A25FB7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B60C8A3-214A-CF48-9A7A-5DE3A1936F46}" type="datetime1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024FCDE-8696-6947-8AC4-74F5A25FB7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8" r:id="rId2"/>
    <p:sldLayoutId id="2147484429" r:id="rId3"/>
    <p:sldLayoutId id="2147484430" r:id="rId4"/>
    <p:sldLayoutId id="2147484431" r:id="rId5"/>
    <p:sldLayoutId id="2147484432" r:id="rId6"/>
    <p:sldLayoutId id="2147484433" r:id="rId7"/>
    <p:sldLayoutId id="2147484434" r:id="rId8"/>
    <p:sldLayoutId id="2147484435" r:id="rId9"/>
    <p:sldLayoutId id="2147484436" r:id="rId10"/>
    <p:sldLayoutId id="214748443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Concurrent Programs on Relaxed Memory Models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213" y="3886200"/>
            <a:ext cx="8403203" cy="1752600"/>
          </a:xfrm>
        </p:spPr>
        <p:txBody>
          <a:bodyPr/>
          <a:lstStyle/>
          <a:p>
            <a:pPr algn="ctr"/>
            <a:r>
              <a:rPr lang="en-US" dirty="0" smtClean="0"/>
              <a:t>Jacob </a:t>
            </a:r>
            <a:r>
              <a:rPr lang="en-US" dirty="0" err="1" smtClean="0"/>
              <a:t>Burnim</a:t>
            </a:r>
            <a:r>
              <a:rPr lang="en-US" dirty="0" smtClean="0"/>
              <a:t>, </a:t>
            </a:r>
            <a:r>
              <a:rPr lang="en-US" dirty="0" err="1" smtClean="0"/>
              <a:t>Koushik</a:t>
            </a:r>
            <a:r>
              <a:rPr lang="en-US" dirty="0" smtClean="0"/>
              <a:t> </a:t>
            </a:r>
            <a:r>
              <a:rPr lang="en-US" dirty="0" err="1" smtClean="0"/>
              <a:t>Sen</a:t>
            </a:r>
            <a:r>
              <a:rPr lang="en-US" dirty="0" smtClean="0"/>
              <a:t>, </a:t>
            </a:r>
            <a:r>
              <a:rPr lang="en-US" u="sng" dirty="0" smtClean="0"/>
              <a:t>Christos Stergiou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323134" y="4599163"/>
            <a:ext cx="4026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F7F7F"/>
                </a:solidFill>
              </a:rPr>
              <a:t>University of California</a:t>
            </a:r>
          </a:p>
          <a:p>
            <a:pPr algn="ctr"/>
            <a:r>
              <a:rPr lang="en-US" sz="2400" dirty="0" smtClean="0">
                <a:solidFill>
                  <a:srgbClr val="7F7F7F"/>
                </a:solidFill>
              </a:rPr>
              <a:t>Berkeley</a:t>
            </a:r>
            <a:endParaRPr lang="en-US" sz="24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05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68"/>
    </mc:Choice>
    <mc:Fallback xmlns="">
      <p:transition xmlns:p14="http://schemas.microsoft.com/office/powerpoint/2010/main" spd="slow" advTm="1836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and Traces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5411" cy="4525963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sz="3100" dirty="0" smtClean="0"/>
              <a:t>Trace: (set of events, </a:t>
            </a:r>
            <a:r>
              <a:rPr lang="en-US" sz="3100" dirty="0">
                <a:sym typeface="Symbol"/>
              </a:rPr>
              <a:t></a:t>
            </a:r>
            <a:r>
              <a:rPr lang="en-US" sz="3100" baseline="-25000" dirty="0">
                <a:sym typeface="Symbol"/>
              </a:rPr>
              <a:t>p</a:t>
            </a:r>
            <a:r>
              <a:rPr lang="en-US" sz="3100" dirty="0"/>
              <a:t>,</a:t>
            </a:r>
            <a:r>
              <a:rPr lang="en-US" sz="3100" dirty="0">
                <a:sym typeface="Symbol"/>
              </a:rPr>
              <a:t> </a:t>
            </a:r>
            <a:r>
              <a:rPr lang="en-US" sz="3100" baseline="-25000" dirty="0">
                <a:sym typeface="Symbol"/>
              </a:rPr>
              <a:t>c</a:t>
            </a:r>
            <a:r>
              <a:rPr lang="en-US" sz="3100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en-US" sz="3100" dirty="0" smtClean="0"/>
              <a:t>Events: </a:t>
            </a:r>
            <a:r>
              <a:rPr lang="da-DK" sz="3100" dirty="0"/>
              <a:t>store</a:t>
            </a:r>
            <a:r>
              <a:rPr lang="en-US" sz="3100" dirty="0"/>
              <a:t>, load or atomic </a:t>
            </a:r>
            <a:r>
              <a:rPr lang="en-US" sz="3100" dirty="0" smtClean="0"/>
              <a:t>ops</a:t>
            </a:r>
            <a:endParaRPr lang="en-US" sz="3100" dirty="0"/>
          </a:p>
          <a:p>
            <a:endParaRPr lang="en-US" sz="3100" dirty="0"/>
          </a:p>
          <a:p>
            <a:endParaRPr lang="en-US" sz="2800" dirty="0"/>
          </a:p>
          <a:p>
            <a:r>
              <a:rPr lang="en-US" sz="3100" dirty="0"/>
              <a:t>Program-order relation : </a:t>
            </a:r>
            <a:r>
              <a:rPr lang="en-US" sz="3100" dirty="0" smtClean="0"/>
              <a:t>e</a:t>
            </a:r>
            <a:r>
              <a:rPr lang="en-US" sz="3100" baseline="-25000" dirty="0" smtClean="0"/>
              <a:t>1</a:t>
            </a:r>
            <a:r>
              <a:rPr lang="en-US" sz="3100" dirty="0" smtClean="0"/>
              <a:t> </a:t>
            </a:r>
            <a:r>
              <a:rPr lang="en-US" sz="3100" dirty="0">
                <a:sym typeface="Symbol"/>
              </a:rPr>
              <a:t></a:t>
            </a:r>
            <a:r>
              <a:rPr lang="en-US" sz="3100" baseline="-25000" dirty="0">
                <a:sym typeface="Symbol"/>
              </a:rPr>
              <a:t>p</a:t>
            </a:r>
            <a:r>
              <a:rPr lang="en-US" sz="3100" dirty="0"/>
              <a:t> </a:t>
            </a:r>
            <a:r>
              <a:rPr lang="en-US" sz="3100" dirty="0" smtClean="0"/>
              <a:t>e</a:t>
            </a:r>
            <a:r>
              <a:rPr lang="en-US" sz="3100" baseline="-25000" dirty="0" smtClean="0"/>
              <a:t>2</a:t>
            </a:r>
            <a:endParaRPr lang="en-US" sz="3100" baseline="-25000" dirty="0"/>
          </a:p>
          <a:p>
            <a:endParaRPr lang="en-US" sz="3100" dirty="0"/>
          </a:p>
          <a:p>
            <a:r>
              <a:rPr lang="en-US" sz="3100" dirty="0"/>
              <a:t>Conflict-order relation : </a:t>
            </a:r>
            <a:r>
              <a:rPr lang="en-US" sz="3100" dirty="0" smtClean="0"/>
              <a:t>e</a:t>
            </a:r>
            <a:r>
              <a:rPr lang="en-US" sz="3100" baseline="-25000" dirty="0" smtClean="0"/>
              <a:t>1</a:t>
            </a:r>
            <a:r>
              <a:rPr lang="en-US" sz="3100" dirty="0" smtClean="0"/>
              <a:t> </a:t>
            </a:r>
            <a:r>
              <a:rPr lang="en-US" sz="3100" dirty="0">
                <a:sym typeface="Symbol"/>
              </a:rPr>
              <a:t></a:t>
            </a:r>
            <a:r>
              <a:rPr lang="en-US" sz="3100" baseline="-25000" dirty="0">
                <a:sym typeface="Symbol"/>
              </a:rPr>
              <a:t>c</a:t>
            </a:r>
            <a:r>
              <a:rPr lang="en-US" sz="3100" dirty="0"/>
              <a:t> </a:t>
            </a:r>
            <a:r>
              <a:rPr lang="en-US" sz="3100" dirty="0" smtClean="0"/>
              <a:t>e</a:t>
            </a:r>
            <a:r>
              <a:rPr lang="en-US" sz="3100" baseline="-25000" dirty="0" smtClean="0"/>
              <a:t>2</a:t>
            </a:r>
            <a:endParaRPr lang="en-US" sz="3100" baseline="-25000" dirty="0"/>
          </a:p>
          <a:p>
            <a:pPr lvl="1"/>
            <a:r>
              <a:rPr lang="en-US" sz="3100" dirty="0" smtClean="0"/>
              <a:t>e</a:t>
            </a:r>
            <a:r>
              <a:rPr lang="en-US" sz="3100" baseline="-25000" dirty="0" smtClean="0"/>
              <a:t>1</a:t>
            </a:r>
            <a:r>
              <a:rPr lang="en-US" sz="3100" dirty="0" smtClean="0"/>
              <a:t>, e</a:t>
            </a:r>
            <a:r>
              <a:rPr lang="en-US" sz="3100" baseline="-25000" dirty="0" smtClean="0"/>
              <a:t>2</a:t>
            </a:r>
            <a:r>
              <a:rPr lang="en-US" sz="3100" dirty="0" smtClean="0"/>
              <a:t> </a:t>
            </a:r>
            <a:r>
              <a:rPr lang="en-US" sz="3100" dirty="0"/>
              <a:t>are racing</a:t>
            </a:r>
          </a:p>
          <a:p>
            <a:pPr lvl="1"/>
            <a:r>
              <a:rPr lang="en-US" sz="3100" dirty="0" smtClean="0"/>
              <a:t>reflects commit order</a:t>
            </a:r>
            <a:endParaRPr lang="en-US" sz="3100" dirty="0"/>
          </a:p>
          <a:p>
            <a:endParaRPr lang="en-US" sz="3800" dirty="0">
              <a:sym typeface="Symbol"/>
            </a:endParaRPr>
          </a:p>
          <a:p>
            <a:pPr>
              <a:spcAft>
                <a:spcPts val="600"/>
              </a:spcAft>
            </a:pPr>
            <a:r>
              <a:rPr lang="en-US" sz="3100" dirty="0">
                <a:sym typeface="Symbol"/>
              </a:rPr>
              <a:t></a:t>
            </a:r>
            <a:r>
              <a:rPr lang="en-US" sz="3100" baseline="-25000" dirty="0" err="1">
                <a:sym typeface="Symbol"/>
              </a:rPr>
              <a:t>hb</a:t>
            </a:r>
            <a:r>
              <a:rPr lang="en-US" sz="3100" baseline="-25000" dirty="0">
                <a:sym typeface="Symbol"/>
              </a:rPr>
              <a:t>  </a:t>
            </a:r>
            <a:r>
              <a:rPr lang="en-US" sz="3100" dirty="0">
                <a:sym typeface="Symbol"/>
              </a:rPr>
              <a:t>= (</a:t>
            </a:r>
            <a:r>
              <a:rPr lang="en-US" sz="3100" baseline="-25000" dirty="0">
                <a:sym typeface="Symbol"/>
              </a:rPr>
              <a:t>c </a:t>
            </a:r>
            <a:r>
              <a:rPr lang="en-US" sz="3100" dirty="0">
                <a:sym typeface="Symbol"/>
              </a:rPr>
              <a:t> </a:t>
            </a:r>
            <a:r>
              <a:rPr lang="en-US" sz="3100" baseline="-25000" dirty="0">
                <a:sym typeface="Symbol"/>
              </a:rPr>
              <a:t>p </a:t>
            </a:r>
            <a:r>
              <a:rPr lang="en-US" sz="3100" dirty="0" smtClean="0">
                <a:sym typeface="Symbol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3100" dirty="0" smtClean="0"/>
              <a:t>Trace </a:t>
            </a:r>
            <a:r>
              <a:rPr lang="en-US" sz="3100" dirty="0"/>
              <a:t>is sequentially consistent </a:t>
            </a:r>
            <a:r>
              <a:rPr lang="en-US" sz="3100" dirty="0" err="1"/>
              <a:t>iff</a:t>
            </a:r>
            <a:r>
              <a:rPr lang="en-US" sz="3100" dirty="0"/>
              <a:t> </a:t>
            </a:r>
            <a:r>
              <a:rPr lang="en-US" sz="3100" dirty="0">
                <a:sym typeface="Symbol"/>
              </a:rPr>
              <a:t></a:t>
            </a:r>
            <a:r>
              <a:rPr lang="en-US" sz="3100" baseline="-25000" dirty="0" err="1" smtClean="0">
                <a:sym typeface="Symbol"/>
              </a:rPr>
              <a:t>hb</a:t>
            </a:r>
            <a:r>
              <a:rPr lang="en-US" sz="3100" dirty="0" smtClean="0"/>
              <a:t> </a:t>
            </a:r>
            <a:r>
              <a:rPr lang="en-US" sz="3100" dirty="0"/>
              <a:t>acyclic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024FCDE-8696-6947-8AC4-74F5A25FB707}" type="slidenum">
              <a:rPr lang="en-US" smtClean="0"/>
              <a:pPr algn="r"/>
              <a:t>10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6632922" y="2498111"/>
            <a:ext cx="778695" cy="1349621"/>
            <a:chOff x="6561879" y="1764965"/>
            <a:chExt cx="778695" cy="1349621"/>
          </a:xfrm>
        </p:grpSpPr>
        <p:sp>
          <p:nvSpPr>
            <p:cNvPr id="6" name="Oval 5"/>
            <p:cNvSpPr/>
            <p:nvPr/>
          </p:nvSpPr>
          <p:spPr>
            <a:xfrm flipV="1">
              <a:off x="6874801" y="2695126"/>
              <a:ext cx="67022" cy="6702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561879" y="1764965"/>
              <a:ext cx="778695" cy="1349621"/>
              <a:chOff x="9135756" y="2899859"/>
              <a:chExt cx="778695" cy="1349621"/>
            </a:xfrm>
          </p:grpSpPr>
          <p:sp>
            <p:nvSpPr>
              <p:cNvPr id="8" name="Oval 7"/>
              <p:cNvSpPr/>
              <p:nvPr/>
            </p:nvSpPr>
            <p:spPr>
              <a:xfrm flipV="1">
                <a:off x="9448800" y="3124200"/>
                <a:ext cx="67022" cy="6702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9135756" y="2899859"/>
                <a:ext cx="778695" cy="1349621"/>
                <a:chOff x="8235263" y="1843472"/>
                <a:chExt cx="778695" cy="1349621"/>
              </a:xfrm>
            </p:grpSpPr>
            <p:cxnSp>
              <p:nvCxnSpPr>
                <p:cNvPr id="10" name="Straight Arrow Connector 9"/>
                <p:cNvCxnSpPr/>
                <p:nvPr/>
              </p:nvCxnSpPr>
              <p:spPr>
                <a:xfrm rot="16200000" flipH="1">
                  <a:off x="7914804" y="2518282"/>
                  <a:ext cx="1349621" cy="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Group 10"/>
                <p:cNvGrpSpPr/>
                <p:nvPr/>
              </p:nvGrpSpPr>
              <p:grpSpPr>
                <a:xfrm>
                  <a:off x="8235263" y="1852013"/>
                  <a:ext cx="778695" cy="1126193"/>
                  <a:chOff x="8235263" y="1852013"/>
                  <a:chExt cx="778695" cy="1126193"/>
                </a:xfrm>
              </p:grpSpPr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8615329" y="1852013"/>
                    <a:ext cx="3986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e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8615207" y="2608874"/>
                    <a:ext cx="3986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e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8235263" y="2358514"/>
                    <a:ext cx="3130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 smtClean="0">
                        <a:solidFill>
                          <a:srgbClr val="FF0000"/>
                        </a:solidFill>
                      </a:rPr>
                      <a:t>p</a:t>
                    </a:r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6" name="Shape 34"/>
                  <p:cNvCxnSpPr>
                    <a:stCxn id="8" idx="0"/>
                    <a:endCxn id="6" idx="4"/>
                  </p:cNvCxnSpPr>
                  <p:nvPr/>
                </p:nvCxnSpPr>
                <p:spPr>
                  <a:xfrm rot="5400000">
                    <a:off x="8262358" y="2454173"/>
                    <a:ext cx="638798" cy="122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rgbClr val="FF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17" name="Group 16"/>
          <p:cNvGrpSpPr/>
          <p:nvPr/>
        </p:nvGrpSpPr>
        <p:grpSpPr>
          <a:xfrm>
            <a:off x="5039508" y="3894107"/>
            <a:ext cx="2068698" cy="1349621"/>
            <a:chOff x="6198327" y="4481459"/>
            <a:chExt cx="2068698" cy="1349621"/>
          </a:xfrm>
        </p:grpSpPr>
        <p:grpSp>
          <p:nvGrpSpPr>
            <p:cNvPr id="18" name="Group 17"/>
            <p:cNvGrpSpPr/>
            <p:nvPr/>
          </p:nvGrpSpPr>
          <p:grpSpPr>
            <a:xfrm>
              <a:off x="6198327" y="4481459"/>
              <a:ext cx="2068698" cy="1349621"/>
              <a:chOff x="6863924" y="4191611"/>
              <a:chExt cx="2068698" cy="1349621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rot="16200000" flipH="1">
                <a:off x="6880666" y="4866421"/>
                <a:ext cx="1349621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 flipV="1">
                <a:off x="7520440" y="4437916"/>
                <a:ext cx="67022" cy="6702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863924" y="4200958"/>
                <a:ext cx="680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(a)</a:t>
                </a:r>
                <a:endParaRPr lang="en-US" dirty="0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rot="16200000" flipH="1">
                <a:off x="7581706" y="4866421"/>
                <a:ext cx="1349621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 flipV="1">
                <a:off x="8219891" y="5041191"/>
                <a:ext cx="67022" cy="6702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251877" y="4856525"/>
                <a:ext cx="680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(a)</a:t>
                </a:r>
                <a:endParaRPr lang="en-US" dirty="0"/>
              </a:p>
            </p:txBody>
          </p:sp>
          <p:cxnSp>
            <p:nvCxnSpPr>
              <p:cNvPr id="28" name="Straight Arrow Connector 27"/>
              <p:cNvCxnSpPr>
                <a:stCxn id="21" idx="7"/>
                <a:endCxn id="25" idx="3"/>
              </p:cNvCxnSpPr>
              <p:nvPr/>
            </p:nvCxnSpPr>
            <p:spPr>
              <a:xfrm>
                <a:off x="7577647" y="4495123"/>
                <a:ext cx="652059" cy="55588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7169061" y="514023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c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422016" y="5571064"/>
            <a:ext cx="27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279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126"/>
    </mc:Choice>
    <mc:Fallback xmlns="">
      <p:transition xmlns:p14="http://schemas.microsoft.com/office/powerpoint/2010/main" spd="slow" advTm="12212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024FCDE-8696-6947-8AC4-74F5A25FB707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783" y="2812961"/>
            <a:ext cx="114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l1: x=1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48426" y="3370960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l2: tmp1=</a:t>
            </a:r>
            <a:r>
              <a:rPr lang="en-US" sz="2800" dirty="0"/>
              <a:t>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0228" y="2812961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l3: y=1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011328" y="3372793"/>
            <a:ext cx="1819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l4: tmp2=x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70077" y="1728908"/>
            <a:ext cx="354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Initially: x = 0, y = 0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35058" y="2253129"/>
            <a:ext cx="1502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thread1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988233" y="2253129"/>
            <a:ext cx="1502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thread2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3474112" y="4091466"/>
            <a:ext cx="4523080" cy="158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02173" y="2287636"/>
            <a:ext cx="140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l1:store(x,1)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11793" y="3108572"/>
            <a:ext cx="113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l2:load(y)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7613876" y="1830720"/>
            <a:ext cx="1588" cy="452308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80104" y="3749899"/>
            <a:ext cx="13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l3:store(y,1)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668629" y="3370275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547647" y="4062638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70218" y="2583958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538445" y="1524720"/>
            <a:ext cx="41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63238" y="1535440"/>
            <a:ext cx="41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71942" y="1999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06785" y="40287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3140" y="3016174"/>
            <a:ext cx="30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endCxn id="18" idx="1"/>
          </p:cNvCxnSpPr>
          <p:nvPr/>
        </p:nvCxnSpPr>
        <p:spPr>
          <a:xfrm>
            <a:off x="5734859" y="3502731"/>
            <a:ext cx="1832186" cy="579305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80104" y="4818052"/>
            <a:ext cx="113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l4:load(x)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536940" y="5079755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17" idx="0"/>
          </p:cNvCxnSpPr>
          <p:nvPr/>
        </p:nvCxnSpPr>
        <p:spPr>
          <a:xfrm>
            <a:off x="5725935" y="2698061"/>
            <a:ext cx="8923" cy="672214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07943" y="4714795"/>
            <a:ext cx="30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endCxn id="27" idx="0"/>
          </p:cNvCxnSpPr>
          <p:nvPr/>
        </p:nvCxnSpPr>
        <p:spPr>
          <a:xfrm flipH="1">
            <a:off x="7603169" y="4235052"/>
            <a:ext cx="17569" cy="844703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urved Connector 45"/>
          <p:cNvCxnSpPr>
            <a:stCxn id="27" idx="2"/>
            <a:endCxn id="19" idx="1"/>
          </p:cNvCxnSpPr>
          <p:nvPr/>
        </p:nvCxnSpPr>
        <p:spPr>
          <a:xfrm rot="10800000">
            <a:off x="5689616" y="2603356"/>
            <a:ext cx="1847324" cy="2542628"/>
          </a:xfrm>
          <a:prstGeom prst="curvedConnector4">
            <a:avLst>
              <a:gd name="adj1" fmla="val 46940"/>
              <a:gd name="adj2" fmla="val 123310"/>
            </a:avLst>
          </a:prstGeom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33584" y="1057377"/>
            <a:ext cx="2559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TSO execution</a:t>
            </a:r>
            <a:endParaRPr lang="en-US" sz="2800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5430270" y="5590675"/>
            <a:ext cx="2550314" cy="0"/>
          </a:xfrm>
          <a:prstGeom prst="line">
            <a:avLst/>
          </a:prstGeom>
          <a:ln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52265" y="5267509"/>
            <a:ext cx="886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flush</a:t>
            </a:r>
          </a:p>
          <a:p>
            <a:r>
              <a:rPr lang="en-US" dirty="0" smtClean="0"/>
              <a:t>buffers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75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45"/>
    </mc:Choice>
    <mc:Fallback xmlns="">
      <p:transition xmlns:p14="http://schemas.microsoft.com/office/powerpoint/2010/main" spd="slow" advTm="10964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Prediction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024FCDE-8696-6947-8AC4-74F5A25FB707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24FCDE-8696-6947-8AC4-74F5A25FB70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0077" y="1728908"/>
            <a:ext cx="354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Initially: x = 0, y = 0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35058" y="2253129"/>
            <a:ext cx="1502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thread1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988233" y="2253129"/>
            <a:ext cx="1502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thread2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5413140" y="3016174"/>
            <a:ext cx="30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07943" y="4714795"/>
            <a:ext cx="30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771324" y="3516811"/>
            <a:ext cx="1832186" cy="579305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222595" y="36958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72872" y="2807097"/>
            <a:ext cx="369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3213" y="4378550"/>
            <a:ext cx="26343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race : </a:t>
            </a:r>
            <a:r>
              <a:rPr lang="en-US" sz="3200" dirty="0" smtClean="0">
                <a:solidFill>
                  <a:srgbClr val="0000FF"/>
                </a:solidFill>
                <a:sym typeface="Symbol"/>
              </a:rPr>
              <a:t>l</a:t>
            </a:r>
            <a:r>
              <a:rPr lang="en-US" sz="3200" baseline="-25000" dirty="0" smtClean="0">
                <a:solidFill>
                  <a:srgbClr val="0000FF"/>
                </a:solidFill>
                <a:sym typeface="Symbol"/>
              </a:rPr>
              <a:t>4  </a:t>
            </a:r>
            <a:r>
              <a:rPr lang="en-US" sz="3200" dirty="0">
                <a:solidFill>
                  <a:srgbClr val="0000FF"/>
                </a:solidFill>
                <a:sym typeface="Symbol"/>
              </a:rPr>
              <a:t></a:t>
            </a:r>
            <a:r>
              <a:rPr lang="en-US" sz="3200" baseline="-25000" dirty="0">
                <a:solidFill>
                  <a:srgbClr val="0000FF"/>
                </a:solidFill>
                <a:sym typeface="Symbol"/>
              </a:rPr>
              <a:t>r  </a:t>
            </a:r>
            <a:r>
              <a:rPr lang="en-US" sz="3200" dirty="0" smtClean="0">
                <a:solidFill>
                  <a:srgbClr val="0000FF"/>
                </a:solidFill>
                <a:sym typeface="Symbol"/>
              </a:rPr>
              <a:t>l</a:t>
            </a:r>
            <a:r>
              <a:rPr lang="en-US" sz="3200" baseline="-25000" dirty="0" smtClean="0">
                <a:solidFill>
                  <a:srgbClr val="0000FF"/>
                </a:solidFill>
                <a:sym typeface="Symbol"/>
              </a:rPr>
              <a:t>1</a:t>
            </a:r>
            <a:r>
              <a:rPr lang="en-US" sz="3200" dirty="0" smtClean="0">
                <a:solidFill>
                  <a:srgbClr val="0000FF"/>
                </a:solidFill>
              </a:rPr>
              <a:t>  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06164" y="1728908"/>
            <a:ext cx="3513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r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52" name="Slide Number Placeholder 3"/>
          <p:cNvSpPr txBox="1">
            <a:spLocks/>
          </p:cNvSpPr>
          <p:nvPr/>
        </p:nvSpPr>
        <p:spPr>
          <a:xfrm>
            <a:off x="293213" y="5282983"/>
            <a:ext cx="5064175" cy="1136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sz="3200" dirty="0" smtClean="0">
                <a:sym typeface="Symbol"/>
              </a:rPr>
              <a:t>Predicted cycle:</a:t>
            </a:r>
          </a:p>
          <a:p>
            <a:pPr marL="0" lvl="1"/>
            <a:r>
              <a:rPr lang="en-US" sz="3200" dirty="0" smtClean="0">
                <a:solidFill>
                  <a:srgbClr val="0D0D0D"/>
                </a:solidFill>
              </a:rPr>
              <a:t>l</a:t>
            </a:r>
            <a:r>
              <a:rPr lang="en-US" sz="3200" baseline="-25000" dirty="0" smtClean="0">
                <a:solidFill>
                  <a:srgbClr val="0D0D0D"/>
                </a:solidFill>
              </a:rPr>
              <a:t>1</a:t>
            </a:r>
            <a:r>
              <a:rPr lang="en-US" sz="3200" dirty="0" smtClean="0">
                <a:solidFill>
                  <a:srgbClr val="0D0D0D"/>
                </a:solidFill>
              </a:rPr>
              <a:t> </a:t>
            </a:r>
            <a:r>
              <a:rPr lang="en-US" sz="3200" dirty="0" smtClean="0">
                <a:solidFill>
                  <a:srgbClr val="0D0D0D"/>
                </a:solidFill>
                <a:sym typeface="Symbol"/>
              </a:rPr>
              <a:t></a:t>
            </a:r>
            <a:r>
              <a:rPr lang="en-US" sz="3200" baseline="-25000" dirty="0" smtClean="0">
                <a:solidFill>
                  <a:srgbClr val="0D0D0D"/>
                </a:solidFill>
                <a:sym typeface="Symbol"/>
              </a:rPr>
              <a:t>p</a:t>
            </a:r>
            <a:r>
              <a:rPr lang="en-US" sz="3200" dirty="0" smtClean="0">
                <a:solidFill>
                  <a:srgbClr val="0D0D0D"/>
                </a:solidFill>
              </a:rPr>
              <a:t>  l</a:t>
            </a:r>
            <a:r>
              <a:rPr lang="en-US" sz="3200" baseline="-25000" dirty="0" smtClean="0">
                <a:solidFill>
                  <a:srgbClr val="0D0D0D"/>
                </a:solidFill>
              </a:rPr>
              <a:t>2</a:t>
            </a:r>
            <a:r>
              <a:rPr lang="en-US" sz="3200" dirty="0" smtClean="0">
                <a:solidFill>
                  <a:srgbClr val="0D0D0D"/>
                </a:solidFill>
              </a:rPr>
              <a:t>  </a:t>
            </a:r>
            <a:r>
              <a:rPr lang="en-US" sz="3200" dirty="0" smtClean="0">
                <a:solidFill>
                  <a:srgbClr val="0D0D0D"/>
                </a:solidFill>
                <a:sym typeface="Symbol"/>
              </a:rPr>
              <a:t></a:t>
            </a:r>
            <a:r>
              <a:rPr lang="en-US" sz="3200" baseline="-25000" dirty="0" smtClean="0">
                <a:solidFill>
                  <a:srgbClr val="0D0D0D"/>
                </a:solidFill>
                <a:sym typeface="Symbol"/>
              </a:rPr>
              <a:t>c</a:t>
            </a:r>
            <a:r>
              <a:rPr lang="en-US" sz="3200" dirty="0" smtClean="0">
                <a:solidFill>
                  <a:srgbClr val="0D0D0D"/>
                </a:solidFill>
                <a:sym typeface="Symbol"/>
              </a:rPr>
              <a:t>  l</a:t>
            </a:r>
            <a:r>
              <a:rPr lang="en-US" sz="3200" baseline="-25000" dirty="0" smtClean="0">
                <a:solidFill>
                  <a:srgbClr val="0D0D0D"/>
                </a:solidFill>
                <a:sym typeface="Symbol"/>
              </a:rPr>
              <a:t>3</a:t>
            </a:r>
            <a:r>
              <a:rPr lang="en-US" sz="3200" dirty="0" smtClean="0">
                <a:solidFill>
                  <a:srgbClr val="0D0D0D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0D0D0D"/>
                </a:solidFill>
              </a:rPr>
              <a:t> </a:t>
            </a:r>
            <a:r>
              <a:rPr lang="en-US" sz="3200" dirty="0" smtClean="0">
                <a:solidFill>
                  <a:srgbClr val="0D0D0D"/>
                </a:solidFill>
                <a:sym typeface="Symbol"/>
              </a:rPr>
              <a:t></a:t>
            </a:r>
            <a:r>
              <a:rPr lang="en-US" sz="3200" baseline="-25000" dirty="0" smtClean="0">
                <a:solidFill>
                  <a:srgbClr val="0D0D0D"/>
                </a:solidFill>
                <a:sym typeface="Symbol"/>
              </a:rPr>
              <a:t>p  </a:t>
            </a:r>
            <a:r>
              <a:rPr lang="en-US" sz="3200" dirty="0" smtClean="0">
                <a:solidFill>
                  <a:srgbClr val="0D0D0D"/>
                </a:solidFill>
                <a:sym typeface="Symbol"/>
              </a:rPr>
              <a:t>l</a:t>
            </a:r>
            <a:r>
              <a:rPr lang="en-US" sz="3200" baseline="-25000" dirty="0" smtClean="0">
                <a:solidFill>
                  <a:srgbClr val="0D0D0D"/>
                </a:solidFill>
                <a:sym typeface="Symbol"/>
              </a:rPr>
              <a:t>4  </a:t>
            </a:r>
            <a:r>
              <a:rPr lang="en-US" sz="3200" dirty="0" smtClean="0">
                <a:solidFill>
                  <a:srgbClr val="0D0D0D"/>
                </a:solidFill>
                <a:sym typeface="Symbol"/>
              </a:rPr>
              <a:t></a:t>
            </a:r>
            <a:r>
              <a:rPr lang="en-US" sz="3200" baseline="-25000" dirty="0" smtClean="0">
                <a:solidFill>
                  <a:srgbClr val="0D0D0D"/>
                </a:solidFill>
                <a:sym typeface="Symbol"/>
              </a:rPr>
              <a:t>c  </a:t>
            </a:r>
            <a:r>
              <a:rPr lang="en-US" sz="3200" dirty="0" smtClean="0">
                <a:solidFill>
                  <a:srgbClr val="0D0D0D"/>
                </a:solidFill>
                <a:sym typeface="Symbol"/>
              </a:rPr>
              <a:t>l</a:t>
            </a:r>
            <a:r>
              <a:rPr lang="en-US" sz="3200" baseline="-25000" dirty="0" smtClean="0">
                <a:solidFill>
                  <a:srgbClr val="0D0D0D"/>
                </a:solidFill>
                <a:sym typeface="Symbol"/>
              </a:rPr>
              <a:t>1</a:t>
            </a:r>
            <a:endParaRPr lang="en-US" sz="3200" baseline="-25000" dirty="0">
              <a:solidFill>
                <a:srgbClr val="0D0D0D"/>
              </a:solidFill>
              <a:sym typeface="Symbo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55453" y="1913574"/>
            <a:ext cx="369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7783" y="2812961"/>
            <a:ext cx="114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l1: x=1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648426" y="3370960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l2: tmp1=</a:t>
            </a:r>
            <a:r>
              <a:rPr lang="en-US" sz="2800" dirty="0"/>
              <a:t>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00228" y="2812961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l3: y=1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3011328" y="3372793"/>
            <a:ext cx="1819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l4: tmp2=x</a:t>
            </a:r>
            <a:endParaRPr lang="en-US" sz="28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5542970" y="1086663"/>
            <a:ext cx="3525247" cy="5269687"/>
            <a:chOff x="5527160" y="1084113"/>
            <a:chExt cx="3525247" cy="5269687"/>
          </a:xfrm>
        </p:grpSpPr>
        <p:grpSp>
          <p:nvGrpSpPr>
            <p:cNvPr id="49" name="Group 48"/>
            <p:cNvGrpSpPr/>
            <p:nvPr/>
          </p:nvGrpSpPr>
          <p:grpSpPr>
            <a:xfrm>
              <a:off x="5527160" y="1084113"/>
              <a:ext cx="3525247" cy="5269687"/>
              <a:chOff x="5527160" y="1084113"/>
              <a:chExt cx="3525247" cy="5269687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5538445" y="1524720"/>
                <a:ext cx="414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T1</a:t>
                </a:r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363238" y="1535440"/>
                <a:ext cx="414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T2</a:t>
                </a:r>
                <a:endParaRPr lang="en-US" dirty="0"/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5527160" y="1084113"/>
                <a:ext cx="3525247" cy="5269687"/>
                <a:chOff x="5527160" y="1084113"/>
                <a:chExt cx="3525247" cy="5269687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5734858" y="1830720"/>
                  <a:ext cx="3317549" cy="4523080"/>
                  <a:chOff x="5734858" y="1830720"/>
                  <a:chExt cx="3317549" cy="4523080"/>
                </a:xfrm>
              </p:grpSpPr>
              <p:cxnSp>
                <p:nvCxnSpPr>
                  <p:cNvPr id="60" name="Straight Connector 59"/>
                  <p:cNvCxnSpPr/>
                  <p:nvPr/>
                </p:nvCxnSpPr>
                <p:spPr>
                  <a:xfrm rot="5400000">
                    <a:off x="3474112" y="4091466"/>
                    <a:ext cx="4523080" cy="1588"/>
                  </a:xfrm>
                  <a:prstGeom prst="line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5802173" y="2287636"/>
                    <a:ext cx="13677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l1:store(x,1)</a:t>
                    </a:r>
                    <a:endParaRPr lang="en-US" dirty="0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5811793" y="3108572"/>
                    <a:ext cx="10674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l2:load(y)</a:t>
                    </a:r>
                    <a:endParaRPr lang="en-US" dirty="0"/>
                  </a:p>
                </p:txBody>
              </p:sp>
              <p:cxnSp>
                <p:nvCxnSpPr>
                  <p:cNvPr id="63" name="Straight Connector 62"/>
                  <p:cNvCxnSpPr/>
                  <p:nvPr/>
                </p:nvCxnSpPr>
                <p:spPr>
                  <a:xfrm flipH="1">
                    <a:off x="7613876" y="1830720"/>
                    <a:ext cx="1588" cy="4523080"/>
                  </a:xfrm>
                  <a:prstGeom prst="line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7680104" y="3749899"/>
                    <a:ext cx="13723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l3: store(y,1)</a:t>
                    </a:r>
                    <a:endParaRPr lang="en-US" dirty="0"/>
                  </a:p>
                </p:txBody>
              </p:sp>
              <p:sp>
                <p:nvSpPr>
                  <p:cNvPr id="65" name="Oval 64"/>
                  <p:cNvSpPr/>
                  <p:nvPr/>
                </p:nvSpPr>
                <p:spPr>
                  <a:xfrm>
                    <a:off x="7547647" y="4062638"/>
                    <a:ext cx="132457" cy="132457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7680104" y="4818052"/>
                    <a:ext cx="11150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l4: load(x)</a:t>
                    </a:r>
                    <a:endParaRPr lang="en-US" dirty="0"/>
                  </a:p>
                </p:txBody>
              </p:sp>
              <p:sp>
                <p:nvSpPr>
                  <p:cNvPr id="67" name="Oval 66"/>
                  <p:cNvSpPr/>
                  <p:nvPr/>
                </p:nvSpPr>
                <p:spPr>
                  <a:xfrm>
                    <a:off x="7536940" y="5079755"/>
                    <a:ext cx="132457" cy="132457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TextBox 58"/>
                <p:cNvSpPr txBox="1"/>
                <p:nvPr/>
              </p:nvSpPr>
              <p:spPr>
                <a:xfrm>
                  <a:off x="5527160" y="1084113"/>
                  <a:ext cx="214974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SC execution:</a:t>
                  </a:r>
                  <a:endParaRPr lang="en-US" sz="2800" dirty="0"/>
                </a:p>
              </p:txBody>
            </p:sp>
          </p:grpSp>
        </p:grpSp>
        <p:sp>
          <p:nvSpPr>
            <p:cNvPr id="51" name="Oval 50"/>
            <p:cNvSpPr/>
            <p:nvPr/>
          </p:nvSpPr>
          <p:spPr>
            <a:xfrm>
              <a:off x="5668629" y="3370275"/>
              <a:ext cx="132457" cy="13245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665572" y="2573301"/>
              <a:ext cx="132457" cy="13245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747611" y="2718965"/>
            <a:ext cx="0" cy="672214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Curved Connector 45"/>
          <p:cNvCxnSpPr/>
          <p:nvPr/>
        </p:nvCxnSpPr>
        <p:spPr>
          <a:xfrm rot="10800000">
            <a:off x="5725935" y="2603356"/>
            <a:ext cx="1847324" cy="2542628"/>
          </a:xfrm>
          <a:prstGeom prst="curvedConnector4">
            <a:avLst>
              <a:gd name="adj1" fmla="val 46940"/>
              <a:gd name="adj2" fmla="val 123310"/>
            </a:avLst>
          </a:prstGeom>
          <a:ln w="50800" cap="flat" cmpd="sng" algn="ctr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Curved Connector 45"/>
          <p:cNvCxnSpPr/>
          <p:nvPr/>
        </p:nvCxnSpPr>
        <p:spPr>
          <a:xfrm rot="10800000">
            <a:off x="5747612" y="2603356"/>
            <a:ext cx="1847324" cy="2542628"/>
          </a:xfrm>
          <a:prstGeom prst="curvedConnector4">
            <a:avLst>
              <a:gd name="adj1" fmla="val 46940"/>
              <a:gd name="adj2" fmla="val 123310"/>
            </a:avLst>
          </a:prstGeom>
          <a:ln w="50800" cap="flat" cmpd="sng" algn="ctr">
            <a:solidFill>
              <a:srgbClr val="0000FF"/>
            </a:solidFill>
            <a:prstDash val="solid"/>
            <a:round/>
            <a:headEnd type="triangle" w="lg" len="lg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631274" y="4197645"/>
            <a:ext cx="1313" cy="873085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8161105" y="1333267"/>
            <a:ext cx="314701" cy="343931"/>
            <a:chOff x="8133892" y="1351409"/>
            <a:chExt cx="314701" cy="343931"/>
          </a:xfrm>
        </p:grpSpPr>
        <p:sp>
          <p:nvSpPr>
            <p:cNvPr id="77" name="Donut 76"/>
            <p:cNvSpPr/>
            <p:nvPr/>
          </p:nvSpPr>
          <p:spPr>
            <a:xfrm>
              <a:off x="8133892" y="1380639"/>
              <a:ext cx="314701" cy="314701"/>
            </a:xfrm>
            <a:prstGeom prst="donut">
              <a:avLst>
                <a:gd name="adj" fmla="val 10651"/>
              </a:avLst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 rot="2508343">
              <a:off x="8164949" y="1351409"/>
              <a:ext cx="116861" cy="11686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615464" y="96447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>
                <a:sym typeface="Symbol"/>
              </a:rPr>
              <a:t></a:t>
            </a:r>
            <a:r>
              <a:rPr lang="en-US" baseline="-25000" dirty="0" err="1" smtClean="0">
                <a:sym typeface="Symbol"/>
              </a:rPr>
              <a:t>hb</a:t>
            </a:r>
            <a:r>
              <a:rPr lang="en-US" baseline="30000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cycles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5820475" y="2656237"/>
            <a:ext cx="1730644" cy="2440983"/>
          </a:xfrm>
          <a:custGeom>
            <a:avLst/>
            <a:gdLst>
              <a:gd name="connsiteX0" fmla="*/ 0 w 1730644"/>
              <a:gd name="connsiteY0" fmla="*/ 0 h 2440983"/>
              <a:gd name="connsiteX1" fmla="*/ 1016000 w 1730644"/>
              <a:gd name="connsiteY1" fmla="*/ 262610 h 2440983"/>
              <a:gd name="connsiteX2" fmla="*/ 1196813 w 1730644"/>
              <a:gd name="connsiteY2" fmla="*/ 1541221 h 2440983"/>
              <a:gd name="connsiteX3" fmla="*/ 1360406 w 1730644"/>
              <a:gd name="connsiteY3" fmla="*/ 2174068 h 2440983"/>
              <a:gd name="connsiteX4" fmla="*/ 1730644 w 1730644"/>
              <a:gd name="connsiteY4" fmla="*/ 2440983 h 2440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644" h="2440983">
                <a:moveTo>
                  <a:pt x="0" y="0"/>
                </a:moveTo>
                <a:cubicBezTo>
                  <a:pt x="408265" y="2870"/>
                  <a:pt x="816531" y="5740"/>
                  <a:pt x="1016000" y="262610"/>
                </a:cubicBezTo>
                <a:cubicBezTo>
                  <a:pt x="1215469" y="519480"/>
                  <a:pt x="1139412" y="1222645"/>
                  <a:pt x="1196813" y="1541221"/>
                </a:cubicBezTo>
                <a:cubicBezTo>
                  <a:pt x="1254214" y="1859797"/>
                  <a:pt x="1271434" y="2024108"/>
                  <a:pt x="1360406" y="2174068"/>
                </a:cubicBezTo>
                <a:cubicBezTo>
                  <a:pt x="1449378" y="2324028"/>
                  <a:pt x="1730644" y="2440983"/>
                  <a:pt x="1730644" y="2440983"/>
                </a:cubicBezTo>
              </a:path>
            </a:pathLst>
          </a:custGeom>
          <a:ln w="54991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103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199"/>
    </mc:Choice>
    <mc:Fallback xmlns="">
      <p:transition xmlns:p14="http://schemas.microsoft.com/office/powerpoint/2010/main" spd="slow" advTm="13619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8" grpId="0"/>
      <p:bldP spid="39" grpId="0"/>
      <p:bldP spid="39" grpId="1"/>
      <p:bldP spid="41" grpId="0"/>
      <p:bldP spid="43" grpId="0"/>
      <p:bldP spid="43" grpId="1"/>
      <p:bldP spid="52" grpId="0"/>
      <p:bldP spid="54" grpId="0"/>
      <p:bldP spid="79" grpId="0"/>
      <p:bldP spid="22" grpId="0" animBg="1"/>
      <p:bldP spid="2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Confirmation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20490" y="6159755"/>
            <a:ext cx="2133600" cy="365125"/>
          </a:xfrm>
        </p:spPr>
        <p:txBody>
          <a:bodyPr/>
          <a:lstStyle/>
          <a:p>
            <a:fld id="{A024FCDE-8696-6947-8AC4-74F5A25FB707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87116" y="2468802"/>
            <a:ext cx="0" cy="405607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19106" y="3053082"/>
            <a:ext cx="1081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</a:t>
            </a:r>
            <a:r>
              <a:rPr lang="en-US" sz="2800" baseline="-25000" dirty="0" smtClean="0">
                <a:solidFill>
                  <a:srgbClr val="000000"/>
                </a:solidFill>
              </a:rPr>
              <a:t>1</a:t>
            </a:r>
            <a:r>
              <a:rPr lang="en-US" sz="2800" dirty="0" smtClean="0"/>
              <a:t>: </a:t>
            </a:r>
            <a:r>
              <a:rPr lang="en-US" sz="2800" dirty="0"/>
              <a:t>x=1</a:t>
            </a:r>
          </a:p>
        </p:txBody>
      </p:sp>
      <p:sp>
        <p:nvSpPr>
          <p:cNvPr id="8" name="Oval 7"/>
          <p:cNvSpPr/>
          <p:nvPr/>
        </p:nvSpPr>
        <p:spPr>
          <a:xfrm>
            <a:off x="2820888" y="3217566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2996349" y="3900981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</a:t>
            </a:r>
            <a:r>
              <a:rPr lang="en-US" sz="2800" baseline="-25000" dirty="0" smtClean="0">
                <a:solidFill>
                  <a:srgbClr val="000000"/>
                </a:solidFill>
              </a:rPr>
              <a:t>2</a:t>
            </a:r>
            <a:r>
              <a:rPr lang="en-US" sz="2800" dirty="0" smtClean="0"/>
              <a:t>: tmp1=</a:t>
            </a:r>
            <a:r>
              <a:rPr lang="en-US" sz="2800" dirty="0"/>
              <a:t>y</a:t>
            </a:r>
          </a:p>
        </p:txBody>
      </p:sp>
      <p:sp>
        <p:nvSpPr>
          <p:cNvPr id="10" name="Oval 9"/>
          <p:cNvSpPr/>
          <p:nvPr/>
        </p:nvSpPr>
        <p:spPr>
          <a:xfrm>
            <a:off x="2820888" y="4022078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355191" y="2468802"/>
            <a:ext cx="1588" cy="405607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59906" y="4602550"/>
            <a:ext cx="1089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</a:t>
            </a:r>
            <a:r>
              <a:rPr lang="en-US" sz="2800" baseline="-25000" dirty="0" smtClean="0">
                <a:solidFill>
                  <a:srgbClr val="000000"/>
                </a:solidFill>
              </a:rPr>
              <a:t>3</a:t>
            </a:r>
            <a:r>
              <a:rPr lang="en-US" sz="2800" dirty="0" smtClean="0"/>
              <a:t>: y=1</a:t>
            </a:r>
            <a:endParaRPr lang="en-US" sz="2800" dirty="0"/>
          </a:p>
        </p:txBody>
      </p:sp>
      <p:sp>
        <p:nvSpPr>
          <p:cNvPr id="13" name="Oval 12"/>
          <p:cNvSpPr/>
          <p:nvPr/>
        </p:nvSpPr>
        <p:spPr>
          <a:xfrm>
            <a:off x="6290550" y="4771449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40664" y="5433413"/>
            <a:ext cx="1677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</a:t>
            </a:r>
            <a:r>
              <a:rPr lang="en-US" sz="2800" baseline="-25000" dirty="0" smtClean="0">
                <a:solidFill>
                  <a:srgbClr val="000000"/>
                </a:solidFill>
              </a:rPr>
              <a:t>4</a:t>
            </a:r>
            <a:r>
              <a:rPr lang="en-US" sz="2800" dirty="0" smtClean="0"/>
              <a:t>: tmp2=x</a:t>
            </a:r>
            <a:endParaRPr lang="en-US" sz="2800" dirty="0"/>
          </a:p>
        </p:txBody>
      </p:sp>
      <p:sp>
        <p:nvSpPr>
          <p:cNvPr id="15" name="Oval 14"/>
          <p:cNvSpPr/>
          <p:nvPr/>
        </p:nvSpPr>
        <p:spPr>
          <a:xfrm>
            <a:off x="6288913" y="5594941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25686" y="2238387"/>
            <a:ext cx="822960" cy="822960"/>
          </a:xfrm>
          <a:prstGeom prst="rect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4480545" y="2214197"/>
            <a:ext cx="113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x</a:t>
            </a:r>
            <a:r>
              <a:rPr lang="en-US" sz="2400" dirty="0" smtClean="0"/>
              <a:t> = 0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44517" y="2601038"/>
            <a:ext cx="123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y</a:t>
            </a:r>
            <a:r>
              <a:rPr lang="en-US" sz="2400" dirty="0" smtClean="0"/>
              <a:t> = 0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6620490" y="2445030"/>
            <a:ext cx="1497937" cy="648354"/>
          </a:xfrm>
          <a:prstGeom prst="rect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/>
          <p:cNvCxnSpPr/>
          <p:nvPr/>
        </p:nvCxnSpPr>
        <p:spPr>
          <a:xfrm rot="5400000">
            <a:off x="7497647" y="2764753"/>
            <a:ext cx="64835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7183900" y="2768413"/>
            <a:ext cx="64835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6883689" y="2770002"/>
            <a:ext cx="64835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6593986" y="2770002"/>
            <a:ext cx="64835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02652" y="2434934"/>
            <a:ext cx="1497937" cy="648354"/>
          </a:xfrm>
          <a:prstGeom prst="rect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/>
          <p:cNvCxnSpPr/>
          <p:nvPr/>
        </p:nvCxnSpPr>
        <p:spPr>
          <a:xfrm rot="5400000">
            <a:off x="1979809" y="2754657"/>
            <a:ext cx="64835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1666062" y="2758317"/>
            <a:ext cx="64835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1365851" y="2759906"/>
            <a:ext cx="64835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1076148" y="2759906"/>
            <a:ext cx="64835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 flipH="1">
            <a:off x="4625686" y="2649867"/>
            <a:ext cx="822960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9181" y="2402476"/>
            <a:ext cx="94146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simulated </a:t>
            </a:r>
          </a:p>
          <a:p>
            <a:r>
              <a:rPr lang="en-US" sz="1300" dirty="0" smtClean="0"/>
              <a:t>FIFO buffer </a:t>
            </a:r>
          </a:p>
          <a:p>
            <a:r>
              <a:rPr lang="en-US" sz="1300" dirty="0" smtClean="0"/>
              <a:t>T1</a:t>
            </a:r>
            <a:endParaRPr lang="en-US" sz="1300" dirty="0"/>
          </a:p>
        </p:txBody>
      </p:sp>
      <p:sp>
        <p:nvSpPr>
          <p:cNvPr id="31" name="TextBox 30"/>
          <p:cNvSpPr txBox="1"/>
          <p:nvPr/>
        </p:nvSpPr>
        <p:spPr>
          <a:xfrm>
            <a:off x="8130017" y="2402476"/>
            <a:ext cx="94146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s</a:t>
            </a:r>
            <a:r>
              <a:rPr lang="en-US" sz="1300" dirty="0" smtClean="0"/>
              <a:t>imulated </a:t>
            </a:r>
          </a:p>
          <a:p>
            <a:r>
              <a:rPr lang="en-US" sz="1300" dirty="0" smtClean="0"/>
              <a:t>FIFO buffer </a:t>
            </a:r>
          </a:p>
          <a:p>
            <a:r>
              <a:rPr lang="en-US" sz="1300" dirty="0" smtClean="0"/>
              <a:t>T2</a:t>
            </a:r>
            <a:endParaRPr lang="en-US" sz="1300" dirty="0"/>
          </a:p>
        </p:txBody>
      </p:sp>
      <p:sp>
        <p:nvSpPr>
          <p:cNvPr id="32" name="TextBox 31"/>
          <p:cNvSpPr txBox="1"/>
          <p:nvPr/>
        </p:nvSpPr>
        <p:spPr>
          <a:xfrm>
            <a:off x="2689115" y="2146414"/>
            <a:ext cx="41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55698" y="2150432"/>
            <a:ext cx="41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593652" y="3061347"/>
            <a:ext cx="10079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simulated</a:t>
            </a:r>
          </a:p>
          <a:p>
            <a:pPr algn="ctr"/>
            <a:r>
              <a:rPr lang="en-US" sz="1500" dirty="0" smtClean="0"/>
              <a:t>memory</a:t>
            </a:r>
            <a:endParaRPr lang="en-US" sz="1500" dirty="0"/>
          </a:p>
        </p:txBody>
      </p:sp>
      <p:sp>
        <p:nvSpPr>
          <p:cNvPr id="35" name="Rectangle 34"/>
          <p:cNvSpPr/>
          <p:nvPr/>
        </p:nvSpPr>
        <p:spPr>
          <a:xfrm>
            <a:off x="2074333" y="1394880"/>
            <a:ext cx="5287588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l</a:t>
            </a:r>
            <a:r>
              <a:rPr lang="en-US" sz="30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l</a:t>
            </a:r>
            <a:r>
              <a:rPr lang="en-US" sz="30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</a:t>
            </a:r>
            <a:r>
              <a:rPr lang="en-US" sz="3000" baseline="-25000" dirty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c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 l</a:t>
            </a:r>
            <a:r>
              <a:rPr lang="en-US" sz="3000" baseline="-25000" dirty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3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       l</a:t>
            </a:r>
            <a:r>
              <a:rPr lang="en-US" sz="30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4 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</a:t>
            </a:r>
            <a:r>
              <a:rPr lang="en-US" sz="3000" baseline="-25000" dirty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c 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l</a:t>
            </a:r>
            <a:r>
              <a:rPr lang="en-US" sz="3000" baseline="-25000" dirty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09354" y="1394880"/>
            <a:ext cx="1462619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1955634" y="2347970"/>
            <a:ext cx="9485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x=1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69876" y="1422649"/>
            <a:ext cx="1534584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384223" y="4309784"/>
            <a:ext cx="1543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[tmp1</a:t>
            </a:r>
            <a:r>
              <a:rPr lang="en-US" sz="2800" dirty="0"/>
              <a:t>=</a:t>
            </a:r>
            <a:r>
              <a:rPr lang="en-US" sz="2800" dirty="0" smtClean="0"/>
              <a:t>0]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4444517" y="2615294"/>
            <a:ext cx="123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6796943" y="5848545"/>
            <a:ext cx="1543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[tmp2=0]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2562711" y="3579613"/>
            <a:ext cx="54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887116" y="3372791"/>
            <a:ext cx="0" cy="672055"/>
          </a:xfrm>
          <a:prstGeom prst="line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32374" y="5110728"/>
            <a:ext cx="54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6356779" y="4903906"/>
            <a:ext cx="0" cy="672055"/>
          </a:xfrm>
          <a:prstGeom prst="line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949519" y="4201364"/>
            <a:ext cx="3376001" cy="655710"/>
          </a:xfrm>
          <a:prstGeom prst="line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37820" y="4425438"/>
            <a:ext cx="36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51" name="Curved Connector 50"/>
          <p:cNvCxnSpPr/>
          <p:nvPr/>
        </p:nvCxnSpPr>
        <p:spPr bwMode="auto">
          <a:xfrm rot="10800000">
            <a:off x="2954387" y="3303193"/>
            <a:ext cx="3350098" cy="242420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2" name="TextBox 51"/>
          <p:cNvSpPr txBox="1"/>
          <p:nvPr/>
        </p:nvSpPr>
        <p:spPr>
          <a:xfrm>
            <a:off x="4404940" y="3707689"/>
            <a:ext cx="36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" name="Rectangle 1"/>
          <p:cNvSpPr/>
          <p:nvPr/>
        </p:nvSpPr>
        <p:spPr>
          <a:xfrm>
            <a:off x="2703514" y="1373976"/>
            <a:ext cx="97948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</a:t>
            </a:r>
            <a:r>
              <a:rPr lang="en-US" sz="3200" baseline="-25000" dirty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p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5004460" y="1364102"/>
            <a:ext cx="73336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</a:t>
            </a:r>
            <a:r>
              <a:rPr lang="en-US" sz="3200" baseline="-25000" dirty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p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369811" y="4956840"/>
            <a:ext cx="3248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Reproduce cycle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9811" y="5474134"/>
            <a:ext cx="357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Continue execution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69811" y="5935799"/>
            <a:ext cx="6250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trike="sngStrike" dirty="0" smtClean="0">
                <a:solidFill>
                  <a:srgbClr val="FF0000"/>
                </a:solidFill>
              </a:rPr>
              <a:t>assert( not (tmp1==0 &amp;&amp; tmp2==0) )</a:t>
            </a:r>
            <a:endParaRPr lang="en-US" sz="2800" b="1" strike="sngStrike" dirty="0">
              <a:solidFill>
                <a:srgbClr val="FF0000"/>
              </a:solidFill>
            </a:endParaRPr>
          </a:p>
        </p:txBody>
      </p:sp>
      <p:sp>
        <p:nvSpPr>
          <p:cNvPr id="55" name="Right Arrow 54"/>
          <p:cNvSpPr/>
          <p:nvPr/>
        </p:nvSpPr>
        <p:spPr>
          <a:xfrm rot="5400000">
            <a:off x="6832625" y="1214791"/>
            <a:ext cx="288833" cy="298622"/>
          </a:xfrm>
          <a:prstGeom prst="rightArrow">
            <a:avLst>
              <a:gd name="adj1" fmla="val 50000"/>
              <a:gd name="adj2" fmla="val 61341"/>
            </a:avLst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baseline="30000" dirty="0"/>
          </a:p>
        </p:txBody>
      </p:sp>
      <p:sp>
        <p:nvSpPr>
          <p:cNvPr id="56" name="Right Arrow 55"/>
          <p:cNvSpPr/>
          <p:nvPr/>
        </p:nvSpPr>
        <p:spPr>
          <a:xfrm rot="16200000">
            <a:off x="3538585" y="1920469"/>
            <a:ext cx="288833" cy="298622"/>
          </a:xfrm>
          <a:prstGeom prst="rightArrow">
            <a:avLst>
              <a:gd name="adj1" fmla="val 50000"/>
              <a:gd name="adj2" fmla="val 61341"/>
            </a:avLst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baseline="30000" dirty="0"/>
          </a:p>
        </p:txBody>
      </p:sp>
      <p:sp>
        <p:nvSpPr>
          <p:cNvPr id="57" name="Right Arrow 56"/>
          <p:cNvSpPr/>
          <p:nvPr/>
        </p:nvSpPr>
        <p:spPr>
          <a:xfrm rot="7081634">
            <a:off x="4807980" y="1199388"/>
            <a:ext cx="288833" cy="298622"/>
          </a:xfrm>
          <a:prstGeom prst="rightArrow">
            <a:avLst>
              <a:gd name="adj1" fmla="val 50000"/>
              <a:gd name="adj2" fmla="val 61341"/>
            </a:avLst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baseline="30000" dirty="0"/>
          </a:p>
        </p:txBody>
      </p:sp>
      <p:sp>
        <p:nvSpPr>
          <p:cNvPr id="58" name="Right Arrow 57"/>
          <p:cNvSpPr/>
          <p:nvPr/>
        </p:nvSpPr>
        <p:spPr>
          <a:xfrm rot="5400000">
            <a:off x="5860929" y="1214791"/>
            <a:ext cx="288833" cy="298622"/>
          </a:xfrm>
          <a:prstGeom prst="rightArrow">
            <a:avLst>
              <a:gd name="adj1" fmla="val 50000"/>
              <a:gd name="adj2" fmla="val 61341"/>
            </a:avLst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baseline="30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810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695"/>
    </mc:Choice>
    <mc:Fallback xmlns="">
      <p:transition xmlns:p14="http://schemas.microsoft.com/office/powerpoint/2010/main" spd="slow" advTm="19469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3B3B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3B3B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9" grpId="0" build="allAtOnce"/>
      <p:bldP spid="12" grpId="0"/>
      <p:bldP spid="12" grpId="1"/>
      <p:bldP spid="14" grpId="0"/>
      <p:bldP spid="18" grpId="0"/>
      <p:bldP spid="36" grpId="0" animBg="1"/>
      <p:bldP spid="36" grpId="1" animBg="1"/>
      <p:bldP spid="36" grpId="2" animBg="1"/>
      <p:bldP spid="36" grpId="3" animBg="1"/>
      <p:bldP spid="37" grpId="0"/>
      <p:bldP spid="41" grpId="0" animBg="1"/>
      <p:bldP spid="41" grpId="1" animBg="1"/>
      <p:bldP spid="41" grpId="2" animBg="1"/>
      <p:bldP spid="41" grpId="3" animBg="1"/>
      <p:bldP spid="42" grpId="1"/>
      <p:bldP spid="43" grpId="0"/>
      <p:bldP spid="44" grpId="0"/>
      <p:bldP spid="45" grpId="0"/>
      <p:bldP spid="47" grpId="0"/>
      <p:bldP spid="50" grpId="0"/>
      <p:bldP spid="52" grpId="0"/>
      <p:bldP spid="3" grpId="0"/>
      <p:bldP spid="38" grpId="0"/>
      <p:bldP spid="53" grpId="0"/>
      <p:bldP spid="54" grpId="0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024FCDE-8696-6947-8AC4-74F5A25FB707}" type="slidenum">
              <a:rPr lang="en-US" smtClean="0"/>
              <a:pPr algn="r"/>
              <a:t>14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87319" y="2956393"/>
            <a:ext cx="1" cy="1019954"/>
          </a:xfrm>
          <a:prstGeom prst="line">
            <a:avLst/>
          </a:prstGeom>
          <a:ln w="12700">
            <a:solidFill>
              <a:schemeClr val="accent1"/>
            </a:solidFill>
            <a:rou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58599" y="2956393"/>
            <a:ext cx="1" cy="1019954"/>
          </a:xfrm>
          <a:prstGeom prst="line">
            <a:avLst/>
          </a:prstGeom>
          <a:ln w="12700">
            <a:solidFill>
              <a:schemeClr val="accent1"/>
            </a:solidFill>
            <a:rou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62242" y="3757897"/>
            <a:ext cx="1" cy="1019954"/>
          </a:xfrm>
          <a:prstGeom prst="line">
            <a:avLst/>
          </a:prstGeom>
          <a:ln w="12700">
            <a:solidFill>
              <a:schemeClr val="accent1"/>
            </a:solidFill>
            <a:rou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49910" y="3757897"/>
            <a:ext cx="1" cy="1019954"/>
          </a:xfrm>
          <a:prstGeom prst="line">
            <a:avLst/>
          </a:prstGeom>
          <a:ln w="12700">
            <a:solidFill>
              <a:schemeClr val="accent1"/>
            </a:solidFill>
            <a:rou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86344" y="2779130"/>
            <a:ext cx="1" cy="1019954"/>
          </a:xfrm>
          <a:prstGeom prst="line">
            <a:avLst/>
          </a:prstGeom>
          <a:ln w="12700">
            <a:solidFill>
              <a:schemeClr val="accent1"/>
            </a:solidFill>
            <a:rou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06786" y="2779282"/>
            <a:ext cx="1" cy="1019954"/>
          </a:xfrm>
          <a:prstGeom prst="line">
            <a:avLst/>
          </a:prstGeom>
          <a:ln w="12700">
            <a:solidFill>
              <a:schemeClr val="accent1"/>
            </a:solidFill>
            <a:rou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63958" y="1327726"/>
            <a:ext cx="3473042" cy="4142387"/>
          </a:xfrm>
          <a:prstGeom prst="round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55388" y="1461702"/>
            <a:ext cx="32324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tx2"/>
                </a:solidFill>
              </a:rPr>
              <a:t>Phase I: Prediction</a:t>
            </a:r>
            <a:endParaRPr lang="en-US" sz="2600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82157" y="2133551"/>
            <a:ext cx="1824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SC executions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964608" y="3395222"/>
            <a:ext cx="62585" cy="6258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230835" y="3296617"/>
            <a:ext cx="62585" cy="6258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56027" y="3177176"/>
            <a:ext cx="62585" cy="6258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842241" y="4176251"/>
            <a:ext cx="62585" cy="6258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127050" y="4415319"/>
            <a:ext cx="62585" cy="6258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127050" y="4096111"/>
            <a:ext cx="62585" cy="6258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839382" y="4348954"/>
            <a:ext cx="62585" cy="6258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8" name="Straight Connector 47"/>
          <p:cNvCxnSpPr>
            <a:stCxn id="35" idx="3"/>
            <a:endCxn id="36" idx="0"/>
          </p:cNvCxnSpPr>
          <p:nvPr/>
        </p:nvCxnSpPr>
        <p:spPr>
          <a:xfrm flipH="1">
            <a:off x="2790892" y="3026888"/>
            <a:ext cx="307088" cy="375884"/>
          </a:xfrm>
          <a:prstGeom prst="line">
            <a:avLst/>
          </a:prstGeom>
          <a:ln w="19050">
            <a:solidFill>
              <a:srgbClr val="FFFF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1" idx="1"/>
            <a:endCxn id="43" idx="7"/>
          </p:cNvCxnSpPr>
          <p:nvPr/>
        </p:nvCxnSpPr>
        <p:spPr>
          <a:xfrm flipH="1" flipV="1">
            <a:off x="1892802" y="4358119"/>
            <a:ext cx="243413" cy="66365"/>
          </a:xfrm>
          <a:prstGeom prst="line">
            <a:avLst/>
          </a:prstGeom>
          <a:ln w="19050"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8" idx="3"/>
            <a:endCxn id="37" idx="6"/>
          </p:cNvCxnSpPr>
          <p:nvPr/>
        </p:nvCxnSpPr>
        <p:spPr>
          <a:xfrm flipH="1">
            <a:off x="1027193" y="3350037"/>
            <a:ext cx="212807" cy="76478"/>
          </a:xfrm>
          <a:prstGeom prst="line">
            <a:avLst/>
          </a:prstGeom>
          <a:ln w="19050"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9" idx="6"/>
            <a:endCxn id="38" idx="1"/>
          </p:cNvCxnSpPr>
          <p:nvPr/>
        </p:nvCxnSpPr>
        <p:spPr>
          <a:xfrm>
            <a:off x="1018612" y="3208469"/>
            <a:ext cx="221388" cy="97313"/>
          </a:xfrm>
          <a:prstGeom prst="line">
            <a:avLst/>
          </a:prstGeom>
          <a:ln w="19050"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4" idx="2"/>
            <a:endCxn id="33" idx="5"/>
          </p:cNvCxnSpPr>
          <p:nvPr/>
        </p:nvCxnSpPr>
        <p:spPr>
          <a:xfrm flipH="1" flipV="1">
            <a:off x="2813019" y="3132040"/>
            <a:ext cx="270077" cy="187716"/>
          </a:xfrm>
          <a:prstGeom prst="line">
            <a:avLst/>
          </a:prstGeom>
          <a:ln w="19050">
            <a:solidFill>
              <a:srgbClr val="FFFF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2" idx="2"/>
            <a:endCxn id="40" idx="6"/>
          </p:cNvCxnSpPr>
          <p:nvPr/>
        </p:nvCxnSpPr>
        <p:spPr>
          <a:xfrm flipH="1">
            <a:off x="1904826" y="4127404"/>
            <a:ext cx="222224" cy="80140"/>
          </a:xfrm>
          <a:prstGeom prst="line">
            <a:avLst/>
          </a:prstGeom>
          <a:ln w="19050"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3106787" y="3019187"/>
            <a:ext cx="1" cy="310393"/>
          </a:xfrm>
          <a:prstGeom prst="line">
            <a:avLst/>
          </a:prstGeom>
          <a:ln w="28575">
            <a:solidFill>
              <a:srgbClr val="FFFF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791187" y="3131930"/>
            <a:ext cx="1" cy="288180"/>
          </a:xfrm>
          <a:prstGeom prst="line">
            <a:avLst/>
          </a:prstGeom>
          <a:ln w="28575">
            <a:solidFill>
              <a:srgbClr val="FFFF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5038676" y="1327727"/>
            <a:ext cx="3583952" cy="4142387"/>
          </a:xfrm>
          <a:prstGeom prst="round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4" name="Right Arrow 93"/>
          <p:cNvSpPr/>
          <p:nvPr/>
        </p:nvSpPr>
        <p:spPr>
          <a:xfrm>
            <a:off x="3740729" y="2429012"/>
            <a:ext cx="1616363" cy="1111002"/>
          </a:xfrm>
          <a:prstGeom prst="rightArrow">
            <a:avLst>
              <a:gd name="adj1" fmla="val 59112"/>
              <a:gd name="adj2" fmla="val 42574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6275339" y="2582458"/>
            <a:ext cx="903254" cy="670724"/>
            <a:chOff x="6275339" y="2582458"/>
            <a:chExt cx="903254" cy="670724"/>
          </a:xfrm>
        </p:grpSpPr>
        <p:grpSp>
          <p:nvGrpSpPr>
            <p:cNvPr id="113" name="Group 112"/>
            <p:cNvGrpSpPr/>
            <p:nvPr/>
          </p:nvGrpSpPr>
          <p:grpSpPr>
            <a:xfrm>
              <a:off x="6275339" y="2836663"/>
              <a:ext cx="314701" cy="343931"/>
              <a:chOff x="4978054" y="2234737"/>
              <a:chExt cx="305146" cy="333488"/>
            </a:xfrm>
          </p:grpSpPr>
          <p:sp>
            <p:nvSpPr>
              <p:cNvPr id="105" name="Donut 104"/>
              <p:cNvSpPr/>
              <p:nvPr/>
            </p:nvSpPr>
            <p:spPr>
              <a:xfrm>
                <a:off x="4978054" y="2263079"/>
                <a:ext cx="305146" cy="305146"/>
              </a:xfrm>
              <a:prstGeom prst="donut">
                <a:avLst>
                  <a:gd name="adj" fmla="val 10651"/>
                </a:avLst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Isosceles Triangle 105"/>
              <p:cNvSpPr/>
              <p:nvPr/>
            </p:nvSpPr>
            <p:spPr>
              <a:xfrm rot="2508343">
                <a:off x="5008168" y="2234737"/>
                <a:ext cx="113313" cy="113313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6427739" y="2582458"/>
              <a:ext cx="314701" cy="343931"/>
              <a:chOff x="4978054" y="2234737"/>
              <a:chExt cx="305146" cy="333488"/>
            </a:xfrm>
          </p:grpSpPr>
          <p:sp>
            <p:nvSpPr>
              <p:cNvPr id="115" name="Donut 114"/>
              <p:cNvSpPr/>
              <p:nvPr/>
            </p:nvSpPr>
            <p:spPr>
              <a:xfrm>
                <a:off x="4978054" y="2263079"/>
                <a:ext cx="305146" cy="305146"/>
              </a:xfrm>
              <a:prstGeom prst="donut">
                <a:avLst>
                  <a:gd name="adj" fmla="val 10651"/>
                </a:avLst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Isosceles Triangle 115"/>
              <p:cNvSpPr/>
              <p:nvPr/>
            </p:nvSpPr>
            <p:spPr>
              <a:xfrm rot="2508343">
                <a:off x="5008168" y="2234737"/>
                <a:ext cx="113313" cy="113313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6599732" y="2734120"/>
              <a:ext cx="314701" cy="343931"/>
              <a:chOff x="4978054" y="2234737"/>
              <a:chExt cx="305146" cy="333488"/>
            </a:xfrm>
          </p:grpSpPr>
          <p:sp>
            <p:nvSpPr>
              <p:cNvPr id="118" name="Donut 117"/>
              <p:cNvSpPr/>
              <p:nvPr/>
            </p:nvSpPr>
            <p:spPr>
              <a:xfrm>
                <a:off x="4978054" y="2263079"/>
                <a:ext cx="305146" cy="305146"/>
              </a:xfrm>
              <a:prstGeom prst="donut">
                <a:avLst>
                  <a:gd name="adj" fmla="val 10651"/>
                </a:avLst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Isosceles Triangle 118"/>
              <p:cNvSpPr/>
              <p:nvPr/>
            </p:nvSpPr>
            <p:spPr>
              <a:xfrm rot="2508343">
                <a:off x="5008168" y="2234737"/>
                <a:ext cx="113313" cy="113313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863892" y="2644557"/>
              <a:ext cx="314701" cy="343931"/>
              <a:chOff x="4978054" y="2234737"/>
              <a:chExt cx="305146" cy="333488"/>
            </a:xfrm>
          </p:grpSpPr>
          <p:sp>
            <p:nvSpPr>
              <p:cNvPr id="121" name="Donut 120"/>
              <p:cNvSpPr/>
              <p:nvPr/>
            </p:nvSpPr>
            <p:spPr>
              <a:xfrm>
                <a:off x="4978054" y="2263079"/>
                <a:ext cx="305146" cy="305146"/>
              </a:xfrm>
              <a:prstGeom prst="donut">
                <a:avLst>
                  <a:gd name="adj" fmla="val 10651"/>
                </a:avLst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Isosceles Triangle 121"/>
              <p:cNvSpPr/>
              <p:nvPr/>
            </p:nvSpPr>
            <p:spPr>
              <a:xfrm rot="2508343">
                <a:off x="5008168" y="2234737"/>
                <a:ext cx="113313" cy="113313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6771725" y="2909251"/>
              <a:ext cx="314701" cy="343931"/>
              <a:chOff x="4978054" y="2234737"/>
              <a:chExt cx="305146" cy="333488"/>
            </a:xfrm>
          </p:grpSpPr>
          <p:sp>
            <p:nvSpPr>
              <p:cNvPr id="124" name="Donut 123"/>
              <p:cNvSpPr/>
              <p:nvPr/>
            </p:nvSpPr>
            <p:spPr>
              <a:xfrm>
                <a:off x="4978054" y="2263079"/>
                <a:ext cx="305146" cy="305146"/>
              </a:xfrm>
              <a:prstGeom prst="donut">
                <a:avLst>
                  <a:gd name="adj" fmla="val 10651"/>
                </a:avLst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Isosceles Triangle 124"/>
              <p:cNvSpPr/>
              <p:nvPr/>
            </p:nvSpPr>
            <p:spPr>
              <a:xfrm rot="2508343">
                <a:off x="5008168" y="2234737"/>
                <a:ext cx="113313" cy="113313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6" name="TextBox 125"/>
          <p:cNvSpPr txBox="1"/>
          <p:nvPr/>
        </p:nvSpPr>
        <p:spPr>
          <a:xfrm>
            <a:off x="5779970" y="2133551"/>
            <a:ext cx="2268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Potential cycles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170906" y="1460183"/>
            <a:ext cx="40622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tx2"/>
                </a:solidFill>
              </a:rPr>
              <a:t>Phase II: Confirmation</a:t>
            </a:r>
            <a:endParaRPr lang="en-US" sz="2600" dirty="0">
              <a:solidFill>
                <a:schemeClr val="tx2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414817" y="3351825"/>
            <a:ext cx="431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Controlled MM executions</a:t>
            </a: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6415410" y="2977599"/>
            <a:ext cx="314701" cy="343931"/>
            <a:chOff x="4978054" y="2234737"/>
            <a:chExt cx="305146" cy="333488"/>
          </a:xfrm>
        </p:grpSpPr>
        <p:sp>
          <p:nvSpPr>
            <p:cNvPr id="132" name="Donut 131"/>
            <p:cNvSpPr/>
            <p:nvPr/>
          </p:nvSpPr>
          <p:spPr>
            <a:xfrm>
              <a:off x="4978054" y="2263079"/>
              <a:ext cx="305146" cy="305146"/>
            </a:xfrm>
            <a:prstGeom prst="donut">
              <a:avLst>
                <a:gd name="adj" fmla="val 10651"/>
              </a:avLst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3" name="Isosceles Triangle 132"/>
            <p:cNvSpPr/>
            <p:nvPr/>
          </p:nvSpPr>
          <p:spPr>
            <a:xfrm rot="2508343">
              <a:off x="5008168" y="2234737"/>
              <a:ext cx="113313" cy="11331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6101775" y="3953156"/>
            <a:ext cx="201501" cy="269997"/>
            <a:chOff x="6245831" y="4068598"/>
            <a:chExt cx="296338" cy="319506"/>
          </a:xfrm>
        </p:grpSpPr>
        <p:sp>
          <p:nvSpPr>
            <p:cNvPr id="140" name="Rectangle 139"/>
            <p:cNvSpPr/>
            <p:nvPr/>
          </p:nvSpPr>
          <p:spPr>
            <a:xfrm rot="5400000">
              <a:off x="6234609" y="4080543"/>
              <a:ext cx="319506" cy="295615"/>
            </a:xfrm>
            <a:prstGeom prst="rect">
              <a:avLst/>
            </a:prstGeom>
            <a:noFill/>
            <a:ln w="1143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43" name="Straight Connector 142"/>
            <p:cNvCxnSpPr/>
            <p:nvPr/>
          </p:nvCxnSpPr>
          <p:spPr>
            <a:xfrm rot="10800000">
              <a:off x="6245831" y="4280500"/>
              <a:ext cx="295614" cy="611"/>
            </a:xfrm>
            <a:prstGeom prst="line">
              <a:avLst/>
            </a:prstGeom>
            <a:ln w="1143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0800000">
              <a:off x="6245831" y="4169063"/>
              <a:ext cx="295614" cy="611"/>
            </a:xfrm>
            <a:prstGeom prst="line">
              <a:avLst/>
            </a:prstGeom>
            <a:ln w="1143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7312433" y="3953157"/>
            <a:ext cx="201501" cy="269997"/>
            <a:chOff x="6245831" y="4068598"/>
            <a:chExt cx="296338" cy="319506"/>
          </a:xfrm>
        </p:grpSpPr>
        <p:sp>
          <p:nvSpPr>
            <p:cNvPr id="152" name="Rectangle 151"/>
            <p:cNvSpPr/>
            <p:nvPr/>
          </p:nvSpPr>
          <p:spPr>
            <a:xfrm rot="5400000">
              <a:off x="6234609" y="4080543"/>
              <a:ext cx="319506" cy="295615"/>
            </a:xfrm>
            <a:prstGeom prst="rect">
              <a:avLst/>
            </a:prstGeom>
            <a:noFill/>
            <a:ln w="1143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53" name="Straight Connector 152"/>
            <p:cNvCxnSpPr/>
            <p:nvPr/>
          </p:nvCxnSpPr>
          <p:spPr>
            <a:xfrm rot="10800000">
              <a:off x="6245831" y="4280500"/>
              <a:ext cx="295614" cy="611"/>
            </a:xfrm>
            <a:prstGeom prst="line">
              <a:avLst/>
            </a:prstGeom>
            <a:ln w="1143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0800000">
              <a:off x="6245831" y="4169063"/>
              <a:ext cx="295614" cy="611"/>
            </a:xfrm>
            <a:prstGeom prst="line">
              <a:avLst/>
            </a:prstGeom>
            <a:ln w="1143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Oval 154"/>
          <p:cNvSpPr/>
          <p:nvPr/>
        </p:nvSpPr>
        <p:spPr>
          <a:xfrm>
            <a:off x="6525075" y="3780849"/>
            <a:ext cx="67512" cy="6751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7079606" y="3781996"/>
            <a:ext cx="67512" cy="6751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7" name="Straight Connector 156"/>
          <p:cNvCxnSpPr>
            <a:stCxn id="155" idx="4"/>
          </p:cNvCxnSpPr>
          <p:nvPr/>
        </p:nvCxnSpPr>
        <p:spPr>
          <a:xfrm>
            <a:off x="6558831" y="3848361"/>
            <a:ext cx="5490" cy="1396396"/>
          </a:xfrm>
          <a:prstGeom prst="line">
            <a:avLst/>
          </a:prstGeom>
          <a:ln w="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6" idx="4"/>
          </p:cNvCxnSpPr>
          <p:nvPr/>
        </p:nvCxnSpPr>
        <p:spPr>
          <a:xfrm flipH="1">
            <a:off x="7112652" y="3849508"/>
            <a:ext cx="710" cy="1395249"/>
          </a:xfrm>
          <a:prstGeom prst="line">
            <a:avLst/>
          </a:prstGeom>
          <a:ln w="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6558830" y="3848361"/>
            <a:ext cx="0" cy="385933"/>
          </a:xfrm>
          <a:prstGeom prst="line">
            <a:avLst/>
          </a:prstGeom>
          <a:ln w="12700">
            <a:solidFill>
              <a:schemeClr val="accent1"/>
            </a:solidFill>
            <a:rou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6525074" y="4227714"/>
            <a:ext cx="67512" cy="6751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7112652" y="3863441"/>
            <a:ext cx="1375" cy="569886"/>
          </a:xfrm>
          <a:prstGeom prst="line">
            <a:avLst/>
          </a:prstGeom>
          <a:ln w="12700">
            <a:solidFill>
              <a:schemeClr val="accent1"/>
            </a:solidFill>
            <a:rou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7082704" y="4413870"/>
            <a:ext cx="67512" cy="6751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>
            <a:off x="6564321" y="4328982"/>
            <a:ext cx="0" cy="319575"/>
          </a:xfrm>
          <a:prstGeom prst="line">
            <a:avLst/>
          </a:prstGeom>
          <a:ln w="12700">
            <a:solidFill>
              <a:schemeClr val="accent1"/>
            </a:solidFill>
            <a:rou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6525075" y="4648557"/>
            <a:ext cx="67512" cy="6751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2" name="Straight Connector 171"/>
          <p:cNvCxnSpPr/>
          <p:nvPr/>
        </p:nvCxnSpPr>
        <p:spPr>
          <a:xfrm>
            <a:off x="7113362" y="4481382"/>
            <a:ext cx="0" cy="234687"/>
          </a:xfrm>
          <a:prstGeom prst="line">
            <a:avLst/>
          </a:prstGeom>
          <a:ln w="12700">
            <a:solidFill>
              <a:schemeClr val="accent1"/>
            </a:solidFill>
            <a:rou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7082704" y="4716069"/>
            <a:ext cx="67512" cy="6751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6564321" y="4716069"/>
            <a:ext cx="0" cy="528688"/>
          </a:xfrm>
          <a:prstGeom prst="line">
            <a:avLst/>
          </a:prstGeom>
          <a:ln w="12700">
            <a:solidFill>
              <a:schemeClr val="accent1"/>
            </a:solidFill>
            <a:rou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7112652" y="4800957"/>
            <a:ext cx="2883" cy="443800"/>
          </a:xfrm>
          <a:prstGeom prst="line">
            <a:avLst/>
          </a:prstGeom>
          <a:ln w="12700">
            <a:solidFill>
              <a:schemeClr val="accent1"/>
            </a:solidFill>
            <a:rou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Lightning Bolt 194"/>
          <p:cNvSpPr/>
          <p:nvPr/>
        </p:nvSpPr>
        <p:spPr>
          <a:xfrm>
            <a:off x="6544789" y="4938964"/>
            <a:ext cx="527214" cy="400304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6523988" y="4227250"/>
            <a:ext cx="627227" cy="563549"/>
            <a:chOff x="6523988" y="4227250"/>
            <a:chExt cx="627227" cy="563549"/>
          </a:xfrm>
        </p:grpSpPr>
        <p:grpSp>
          <p:nvGrpSpPr>
            <p:cNvPr id="194" name="Group 193"/>
            <p:cNvGrpSpPr/>
            <p:nvPr/>
          </p:nvGrpSpPr>
          <p:grpSpPr>
            <a:xfrm>
              <a:off x="6561076" y="4290200"/>
              <a:ext cx="555384" cy="440617"/>
              <a:chOff x="5600080" y="4215199"/>
              <a:chExt cx="555384" cy="440617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>
                <a:off x="5600080" y="4220225"/>
                <a:ext cx="0" cy="356383"/>
              </a:xfrm>
              <a:prstGeom prst="line">
                <a:avLst/>
              </a:prstGeom>
              <a:ln w="31750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5615538" y="4215199"/>
                <a:ext cx="509892" cy="440617"/>
              </a:xfrm>
              <a:prstGeom prst="line">
                <a:avLst/>
              </a:prstGeom>
              <a:ln w="31750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>
                <a:endCxn id="171" idx="6"/>
              </p:cNvCxnSpPr>
              <p:nvPr/>
            </p:nvCxnSpPr>
            <p:spPr>
              <a:xfrm flipH="1">
                <a:off x="5631591" y="4387373"/>
                <a:ext cx="495608" cy="219939"/>
              </a:xfrm>
              <a:prstGeom prst="line">
                <a:avLst/>
              </a:prstGeom>
              <a:ln w="31750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>
                <a:endCxn id="175" idx="0"/>
              </p:cNvCxnSpPr>
              <p:nvPr/>
            </p:nvCxnSpPr>
            <p:spPr>
              <a:xfrm>
                <a:off x="6154539" y="4401452"/>
                <a:ext cx="925" cy="239616"/>
              </a:xfrm>
              <a:prstGeom prst="line">
                <a:avLst/>
              </a:prstGeom>
              <a:ln w="31750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Oval 207"/>
            <p:cNvSpPr/>
            <p:nvPr/>
          </p:nvSpPr>
          <p:spPr>
            <a:xfrm>
              <a:off x="7083703" y="4413038"/>
              <a:ext cx="67512" cy="6751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6527638" y="4227250"/>
              <a:ext cx="67512" cy="6751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7082993" y="4723287"/>
              <a:ext cx="67512" cy="6751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6523988" y="4656751"/>
              <a:ext cx="67512" cy="6751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6051319" y="3880906"/>
            <a:ext cx="1528310" cy="207322"/>
            <a:chOff x="6051319" y="3880906"/>
            <a:chExt cx="1528310" cy="207322"/>
          </a:xfrm>
        </p:grpSpPr>
        <p:sp>
          <p:nvSpPr>
            <p:cNvPr id="213" name="TextBox 212"/>
            <p:cNvSpPr txBox="1"/>
            <p:nvPr/>
          </p:nvSpPr>
          <p:spPr>
            <a:xfrm>
              <a:off x="6051319" y="3880906"/>
              <a:ext cx="32573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tx2"/>
                  </a:solidFill>
                </a:rPr>
                <a:t>x=1</a:t>
              </a:r>
              <a:endParaRPr lang="en-US" sz="700" dirty="0">
                <a:solidFill>
                  <a:schemeClr val="tx2"/>
                </a:solidFill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7253899" y="3888173"/>
              <a:ext cx="32573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tx2"/>
                  </a:solidFill>
                </a:rPr>
                <a:t>y=0</a:t>
              </a:r>
              <a:endParaRPr lang="en-US" sz="700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2759599" y="3078620"/>
            <a:ext cx="62585" cy="6258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083096" y="3288463"/>
            <a:ext cx="62585" cy="6258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088815" y="2973468"/>
            <a:ext cx="62585" cy="6258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59599" y="3402772"/>
            <a:ext cx="62585" cy="6258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66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34"/>
    </mc:Choice>
    <mc:Fallback xmlns="">
      <p:transition xmlns:p14="http://schemas.microsoft.com/office/powerpoint/2010/main" spd="slow" advTm="3003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7.40741E-7 L -0.08958 0.18194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9097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126" grpId="0"/>
      <p:bldP spid="127" grpId="0"/>
      <p:bldP spid="128" grpId="0"/>
      <p:bldP spid="155" grpId="0" animBg="1"/>
      <p:bldP spid="156" grpId="0" animBg="1"/>
      <p:bldP spid="165" grpId="0" animBg="1"/>
      <p:bldP spid="168" grpId="0" animBg="1"/>
      <p:bldP spid="171" grpId="0" animBg="1"/>
      <p:bldP spid="175" grpId="0" animBg="1"/>
      <p:bldP spid="19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Instrument C &amp;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pthread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programs</a:t>
            </a:r>
          </a:p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Capture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load, store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pthread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operations</a:t>
            </a:r>
          </a:p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 TSO, PSO and PSLO memory models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Evaluate on ten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benchmarks:</a:t>
            </a: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 mutual exclusion algorithms</a:t>
            </a: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 lock free data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structures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 parallel applications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024FCDE-8696-6947-8AC4-74F5A25FB707}" type="slidenum">
              <a:rPr lang="en-US" smtClean="0"/>
              <a:pPr algn="r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3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947"/>
    </mc:Choice>
    <mc:Fallback xmlns="">
      <p:transition xmlns:p14="http://schemas.microsoft.com/office/powerpoint/2010/main" spd="slow" advTm="1019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921018"/>
              </p:ext>
            </p:extLst>
          </p:nvPr>
        </p:nvGraphicFramePr>
        <p:xfrm>
          <a:off x="126093" y="1299986"/>
          <a:ext cx="8934941" cy="4949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272"/>
                <a:gridCol w="697594"/>
                <a:gridCol w="797661"/>
                <a:gridCol w="760229"/>
                <a:gridCol w="1016393"/>
                <a:gridCol w="736608"/>
                <a:gridCol w="894388"/>
                <a:gridCol w="956995"/>
                <a:gridCol w="733399"/>
                <a:gridCol w="742342"/>
                <a:gridCol w="787060"/>
              </a:tblGrid>
              <a:tr h="544036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Bench-mark</a:t>
                      </a:r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LOC</a:t>
                      </a:r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I Run-time (sec)</a:t>
                      </a:r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baseline="0" dirty="0" smtClean="0"/>
                        <a:t>Phase II Run-</a:t>
                      </a:r>
                    </a:p>
                    <a:p>
                      <a:r>
                        <a:rPr lang="en-US" sz="1400" baseline="0" dirty="0" smtClean="0"/>
                        <a:t>time (sec)</a:t>
                      </a:r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Predicted</a:t>
                      </a:r>
                      <a:r>
                        <a:rPr lang="en-US" sz="1400" baseline="0" dirty="0" smtClean="0"/>
                        <a:t> Cycles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400" dirty="0" smtClean="0"/>
                        <a:t>Bugs/Confirmed</a:t>
                      </a:r>
                      <a:r>
                        <a:rPr lang="en-US" sz="1400" baseline="0" dirty="0" smtClean="0"/>
                        <a:t> Cycles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400" dirty="0" smtClean="0"/>
                        <a:t>Prob. of confirming a cycle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616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TSO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PSO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PSLO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TSO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PSO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PSLO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1763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dekker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39/47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38/45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65/69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0.81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0.84</a:t>
                      </a:r>
                      <a:endParaRPr lang="en-US" sz="1400" dirty="0"/>
                    </a:p>
                  </a:txBody>
                  <a:tcPr/>
                </a:tc>
              </a:tr>
              <a:tr h="4176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bakery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4.44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33/36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68/75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96/100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0.84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0.82</a:t>
                      </a:r>
                      <a:endParaRPr lang="en-US" sz="1400" dirty="0"/>
                    </a:p>
                  </a:txBody>
                  <a:tcPr/>
                </a:tc>
              </a:tr>
              <a:tr h="3277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msn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1.41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0/0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117/117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144/144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0.84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0.72</a:t>
                      </a:r>
                      <a:endParaRPr lang="en-US" sz="1400" dirty="0"/>
                    </a:p>
                  </a:txBody>
                  <a:tcPr/>
                </a:tc>
              </a:tr>
              <a:tr h="4176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ms2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5/5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0.57</a:t>
                      </a:r>
                      <a:endParaRPr lang="en-US" sz="1400" dirty="0"/>
                    </a:p>
                  </a:txBody>
                  <a:tcPr/>
                </a:tc>
              </a:tr>
              <a:tr h="41763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lazylist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1.94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2.91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8/8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9/10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0.62</a:t>
                      </a:r>
                      <a:endParaRPr lang="en-US" sz="1400" dirty="0"/>
                    </a:p>
                  </a:txBody>
                  <a:tcPr/>
                </a:tc>
              </a:tr>
              <a:tr h="41763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harris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4.37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3.31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48/54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49/49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0.68</a:t>
                      </a:r>
                      <a:endParaRPr lang="en-US" sz="1400" dirty="0"/>
                    </a:p>
                  </a:txBody>
                  <a:tcPr/>
                </a:tc>
              </a:tr>
              <a:tr h="38388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snark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419/647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191/404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0.59</a:t>
                      </a:r>
                      <a:endParaRPr lang="en-US" sz="1400" dirty="0"/>
                    </a:p>
                  </a:txBody>
                  <a:tcPr/>
                </a:tc>
              </a:tr>
              <a:tr h="41763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pfscan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9.09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</a:tr>
              <a:tr h="36945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aget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26.12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2.86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0/0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0.83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0.80</a:t>
                      </a:r>
                      <a:endParaRPr lang="en-US" sz="1400" dirty="0"/>
                    </a:p>
                  </a:txBody>
                  <a:tcPr/>
                </a:tc>
              </a:tr>
              <a:tr h="41763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ctrace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10.42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024FCDE-8696-6947-8AC4-74F5A25FB707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194847" y="1299986"/>
            <a:ext cx="2593879" cy="493475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1308" y="1299986"/>
            <a:ext cx="748147" cy="494943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86545" y="1285306"/>
            <a:ext cx="1008303" cy="494943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358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718"/>
    </mc:Choice>
    <mc:Fallback xmlns="">
      <p:transition xmlns:p14="http://schemas.microsoft.com/office/powerpoint/2010/main" spd="slow" advTm="6671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1" animBg="1"/>
      <p:bldP spid="7" grpId="2" animBg="1"/>
      <p:bldP spid="8" grpId="1" animBg="1"/>
      <p:bldP spid="8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Testing tool for relaxed memory model bugs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Provides debugging information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Works for different memory models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Quickly triggers real bugs even under rare schedules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024FCDE-8696-6947-8AC4-74F5A25FB707}" type="slidenum">
              <a:rPr lang="en-US" smtClean="0"/>
              <a:pPr algn="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2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44"/>
    </mc:Choice>
    <mc:Fallback xmlns="">
      <p:transition xmlns:p14="http://schemas.microsoft.com/office/powerpoint/2010/main" spd="slow" advTm="2204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Questions?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FCDE-8696-6947-8AC4-74F5A25FB7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90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Memory Models</a:t>
            </a: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0" lvl="4" indent="0">
              <a:lnSpc>
                <a:spcPct val="130000"/>
              </a:lnSpc>
              <a:spcBef>
                <a:spcPct val="15000"/>
              </a:spcBef>
              <a:buClr>
                <a:schemeClr val="accent1"/>
              </a:buClr>
              <a:buSzPct val="75000"/>
              <a:buNone/>
            </a:pPr>
            <a:r>
              <a:rPr lang="en-US" sz="3200" dirty="0" smtClean="0">
                <a:effectLst/>
                <a:latin typeface="Helvetica" charset="0"/>
                <a:ea typeface="MS PGothic" pitchFamily="34" charset="-128"/>
                <a:cs typeface="MS PGothic" pitchFamily="34" charset="-128"/>
              </a:rPr>
              <a:t>     Initially x = y = 0</a:t>
            </a:r>
          </a:p>
          <a:p>
            <a:pPr marL="0" indent="0">
              <a:lnSpc>
                <a:spcPct val="130000"/>
              </a:lnSpc>
              <a:spcBef>
                <a:spcPct val="15000"/>
              </a:spcBef>
              <a:buClr>
                <a:schemeClr val="accent1"/>
              </a:buClr>
              <a:buSzPct val="75000"/>
              <a:buNone/>
            </a:pPr>
            <a:r>
              <a:rPr lang="en-US" sz="3200" dirty="0" smtClean="0">
                <a:effectLst/>
                <a:latin typeface="Helvetica" charset="0"/>
                <a:ea typeface="MS PGothic" pitchFamily="34" charset="-128"/>
                <a:cs typeface="MS PGothic" pitchFamily="34" charset="-128"/>
              </a:rPr>
              <a:t>           </a:t>
            </a:r>
            <a:r>
              <a:rPr lang="en-US" sz="3200" u="sng" dirty="0" smtClean="0">
                <a:effectLst/>
                <a:latin typeface="Helvetica" charset="0"/>
                <a:ea typeface="MS PGothic" pitchFamily="34" charset="-128"/>
                <a:cs typeface="MS PGothic" pitchFamily="34" charset="-128"/>
              </a:rPr>
              <a:t>thread1</a:t>
            </a:r>
            <a:r>
              <a:rPr lang="en-US" sz="3200" dirty="0" smtClean="0">
                <a:effectLst/>
                <a:latin typeface="Helvetica" charset="0"/>
                <a:ea typeface="MS PGothic" pitchFamily="34" charset="-128"/>
                <a:cs typeface="MS PGothic" pitchFamily="34" charset="-128"/>
              </a:rPr>
              <a:t>:                    </a:t>
            </a:r>
            <a:r>
              <a:rPr lang="en-US" sz="3200" u="sng" dirty="0" smtClean="0">
                <a:effectLst/>
                <a:latin typeface="Helvetica" charset="0"/>
                <a:ea typeface="MS PGothic" pitchFamily="34" charset="-128"/>
                <a:cs typeface="MS PGothic" pitchFamily="34" charset="-128"/>
              </a:rPr>
              <a:t>thread2</a:t>
            </a:r>
            <a:r>
              <a:rPr lang="en-US" sz="3200" dirty="0" smtClean="0">
                <a:effectLst/>
                <a:latin typeface="Helvetica" charset="0"/>
                <a:ea typeface="MS PGothic" pitchFamily="34" charset="-128"/>
                <a:cs typeface="MS PGothic" pitchFamily="34" charset="-128"/>
              </a:rPr>
              <a:t>:</a:t>
            </a:r>
          </a:p>
          <a:p>
            <a:pPr marL="0" indent="0">
              <a:lnSpc>
                <a:spcPct val="130000"/>
              </a:lnSpc>
              <a:spcBef>
                <a:spcPct val="15000"/>
              </a:spcBef>
              <a:buClr>
                <a:schemeClr val="accent1"/>
              </a:buClr>
              <a:buSzPct val="75000"/>
              <a:buNone/>
            </a:pPr>
            <a:r>
              <a:rPr lang="en-US" dirty="0">
                <a:latin typeface="Helvetica" charset="0"/>
                <a:ea typeface="MS PGothic" pitchFamily="34" charset="-128"/>
                <a:cs typeface="MS PGothic" pitchFamily="34" charset="-128"/>
              </a:rPr>
              <a:t> </a:t>
            </a:r>
            <a:r>
              <a:rPr lang="en-US" dirty="0" smtClean="0">
                <a:latin typeface="Helvetica" charset="0"/>
                <a:ea typeface="MS PGothic" pitchFamily="34" charset="-128"/>
                <a:cs typeface="MS PGothic" pitchFamily="34" charset="-128"/>
              </a:rPr>
              <a:t>          </a:t>
            </a:r>
            <a:r>
              <a:rPr lang="en-US" sz="3200" dirty="0" smtClean="0">
                <a:effectLst/>
                <a:latin typeface="Helvetica" charset="0"/>
                <a:ea typeface="MS PGothic" pitchFamily="34" charset="-128"/>
                <a:cs typeface="MS PGothic" pitchFamily="34" charset="-128"/>
              </a:rPr>
              <a:t>1: x = 1                      3: y = 1</a:t>
            </a:r>
          </a:p>
          <a:p>
            <a:pPr marL="0" indent="0">
              <a:lnSpc>
                <a:spcPct val="130000"/>
              </a:lnSpc>
              <a:spcBef>
                <a:spcPct val="15000"/>
              </a:spcBef>
              <a:buClr>
                <a:schemeClr val="accent1"/>
              </a:buClr>
              <a:buSzPct val="75000"/>
              <a:buNone/>
            </a:pPr>
            <a:r>
              <a:rPr lang="en-US" dirty="0">
                <a:latin typeface="Helvetica" charset="0"/>
                <a:ea typeface="MS PGothic" pitchFamily="34" charset="-128"/>
                <a:cs typeface="MS PGothic" pitchFamily="34" charset="-128"/>
              </a:rPr>
              <a:t> </a:t>
            </a:r>
            <a:r>
              <a:rPr lang="en-US" dirty="0" smtClean="0">
                <a:latin typeface="Helvetica" charset="0"/>
                <a:ea typeface="MS PGothic" pitchFamily="34" charset="-128"/>
                <a:cs typeface="MS PGothic" pitchFamily="34" charset="-128"/>
              </a:rPr>
              <a:t>          </a:t>
            </a:r>
            <a:r>
              <a:rPr lang="en-US" sz="3200" dirty="0" smtClean="0">
                <a:effectLst/>
                <a:latin typeface="Helvetica" charset="0"/>
                <a:ea typeface="MS PGothic" pitchFamily="34" charset="-128"/>
                <a:cs typeface="MS PGothic" pitchFamily="34" charset="-128"/>
              </a:rPr>
              <a:t>2: tmp1 = y                4: tmp2 = x   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024FCDE-8696-6947-8AC4-74F5A25FB707}" type="slidenum">
              <a:rPr lang="en-US" smtClean="0"/>
              <a:pPr algn="r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60"/>
    </mc:Choice>
    <mc:Fallback xmlns="">
      <p:transition xmlns:p14="http://schemas.microsoft.com/office/powerpoint/2010/main" spd="slow" advTm="3246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024FCDE-8696-6947-8AC4-74F5A25FB707}" type="slidenum">
              <a:rPr lang="en-US" smtClean="0"/>
              <a:pPr algn="r"/>
              <a:t>3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89206" y="3919594"/>
            <a:ext cx="4523080" cy="158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32717" y="2265849"/>
            <a:ext cx="68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x</a:t>
            </a:r>
            <a:r>
              <a:rPr lang="en-US" sz="2400" dirty="0" smtClean="0"/>
              <a:t>=1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484612" y="3063695"/>
            <a:ext cx="1202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tmp1=</a:t>
            </a:r>
            <a:r>
              <a:rPr lang="en-US" sz="2400" dirty="0"/>
              <a:t>y</a:t>
            </a:r>
          </a:p>
        </p:txBody>
      </p:sp>
      <p:sp>
        <p:nvSpPr>
          <p:cNvPr id="8" name="Oval 7"/>
          <p:cNvSpPr/>
          <p:nvPr/>
        </p:nvSpPr>
        <p:spPr>
          <a:xfrm>
            <a:off x="2285312" y="3212124"/>
            <a:ext cx="132457" cy="13245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3914483" y="3919594"/>
            <a:ext cx="4523080" cy="158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29131" y="3815317"/>
            <a:ext cx="68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y=1</a:t>
            </a:r>
          </a:p>
        </p:txBody>
      </p:sp>
      <p:sp>
        <p:nvSpPr>
          <p:cNvPr id="11" name="Oval 10"/>
          <p:cNvSpPr/>
          <p:nvPr/>
        </p:nvSpPr>
        <p:spPr>
          <a:xfrm>
            <a:off x="6110588" y="3962402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09889" y="4646180"/>
            <a:ext cx="1202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mp2=x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6108951" y="4833439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61940" y="1521772"/>
            <a:ext cx="822960" cy="822960"/>
          </a:xfrm>
          <a:prstGeom prst="rect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extBox 14"/>
          <p:cNvSpPr txBox="1"/>
          <p:nvPr/>
        </p:nvSpPr>
        <p:spPr>
          <a:xfrm>
            <a:off x="3754467" y="1493315"/>
            <a:ext cx="126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x</a:t>
            </a:r>
            <a:r>
              <a:rPr lang="en-US" sz="2400" dirty="0" smtClean="0"/>
              <a:t> = 0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850180" y="1891352"/>
            <a:ext cx="1073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y</a:t>
            </a:r>
            <a:r>
              <a:rPr lang="en-US" sz="2400" dirty="0" smtClean="0"/>
              <a:t> = 0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285312" y="2412086"/>
            <a:ext cx="132457" cy="132457"/>
          </a:xfrm>
          <a:prstGeom prst="ellipse">
            <a:avLst/>
          </a:prstGeom>
          <a:solidFill>
            <a:srgbClr val="BBE0E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rot="10800000" flipH="1">
            <a:off x="3961940" y="1933252"/>
            <a:ext cx="822960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53539" y="1336460"/>
            <a:ext cx="41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75736" y="1340478"/>
            <a:ext cx="41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15435" y="2273022"/>
            <a:ext cx="70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x</a:t>
            </a:r>
            <a:r>
              <a:rPr lang="en-US" sz="2400" b="1" dirty="0" smtClean="0"/>
              <a:t>=1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748095" y="1490328"/>
            <a:ext cx="126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x = 1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40182" y="3061451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tmp1=</a:t>
            </a:r>
            <a:r>
              <a:rPr lang="en-US" sz="2400" b="1" dirty="0"/>
              <a:t>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66473" y="3068922"/>
            <a:ext cx="1390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[tmp1=0]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314189" y="3815317"/>
            <a:ext cx="719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y=1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50180" y="1899745"/>
            <a:ext cx="1073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284227" y="4646180"/>
            <a:ext cx="127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</a:t>
            </a:r>
            <a:r>
              <a:rPr lang="en-US" sz="2400" b="1" dirty="0" smtClean="0"/>
              <a:t>mp2=x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435592" y="4631238"/>
            <a:ext cx="1390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[tmp2=1]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226273" y="5482442"/>
            <a:ext cx="71172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assert( not (tmp1==0 &amp;&amp; tmp2==0) )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063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595"/>
    </mc:Choice>
    <mc:Fallback xmlns="">
      <p:transition xmlns:p14="http://schemas.microsoft.com/office/powerpoint/2010/main" spd="slow" advTm="13859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10" grpId="0"/>
      <p:bldP spid="10" grpId="1"/>
      <p:bldP spid="12" grpId="0"/>
      <p:bldP spid="15" grpId="0"/>
      <p:bldP spid="16" grpId="0"/>
      <p:bldP spid="21" grpId="0"/>
      <p:bldP spid="21" grpId="1"/>
      <p:bldP spid="22" grpId="0"/>
      <p:bldP spid="23" grpId="0"/>
      <p:bldP spid="23" grpId="1"/>
      <p:bldP spid="24" grpId="0"/>
      <p:bldP spid="25" grpId="0"/>
      <p:bldP spid="25" grpId="1"/>
      <p:bldP spid="26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TSO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94617"/>
            <a:ext cx="2133600" cy="365125"/>
          </a:xfrm>
        </p:spPr>
        <p:txBody>
          <a:bodyPr>
            <a:normAutofit/>
          </a:bodyPr>
          <a:lstStyle/>
          <a:p>
            <a:fld id="{A024FCDE-8696-6947-8AC4-74F5A25FB707}" type="slidenum">
              <a:rPr lang="en-US" smtClean="0"/>
              <a:t>4</a:t>
            </a:fld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rot="5400000">
            <a:off x="95397" y="3917872"/>
            <a:ext cx="4523080" cy="158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38908" y="2264127"/>
            <a:ext cx="68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x</a:t>
            </a:r>
            <a:r>
              <a:rPr lang="en-US" sz="2400" dirty="0" smtClean="0"/>
              <a:t>=1</a:t>
            </a:r>
            <a:endParaRPr lang="en-US" sz="2400" dirty="0"/>
          </a:p>
        </p:txBody>
      </p:sp>
      <p:sp>
        <p:nvSpPr>
          <p:cNvPr id="58" name="Oval 57"/>
          <p:cNvSpPr/>
          <p:nvPr/>
        </p:nvSpPr>
        <p:spPr>
          <a:xfrm>
            <a:off x="2291503" y="2405890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TextBox 58"/>
          <p:cNvSpPr txBox="1"/>
          <p:nvPr/>
        </p:nvSpPr>
        <p:spPr>
          <a:xfrm>
            <a:off x="2516151" y="3112026"/>
            <a:ext cx="1202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tmp1=</a:t>
            </a:r>
            <a:r>
              <a:rPr lang="en-US" sz="2400" dirty="0"/>
              <a:t>y</a:t>
            </a:r>
          </a:p>
        </p:txBody>
      </p:sp>
      <p:sp>
        <p:nvSpPr>
          <p:cNvPr id="60" name="Oval 59"/>
          <p:cNvSpPr/>
          <p:nvPr/>
        </p:nvSpPr>
        <p:spPr>
          <a:xfrm>
            <a:off x="2291503" y="3210402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1" name="Straight Connector 60"/>
          <p:cNvCxnSpPr/>
          <p:nvPr/>
        </p:nvCxnSpPr>
        <p:spPr>
          <a:xfrm rot="5400000">
            <a:off x="3920674" y="3917872"/>
            <a:ext cx="4523080" cy="158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335322" y="3813595"/>
            <a:ext cx="68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y</a:t>
            </a:r>
            <a:r>
              <a:rPr lang="en-US" sz="2400" dirty="0" smtClean="0"/>
              <a:t>=1</a:t>
            </a:r>
            <a:endParaRPr lang="en-US" sz="2400" dirty="0"/>
          </a:p>
        </p:txBody>
      </p:sp>
      <p:sp>
        <p:nvSpPr>
          <p:cNvPr id="63" name="Oval 62"/>
          <p:cNvSpPr/>
          <p:nvPr/>
        </p:nvSpPr>
        <p:spPr>
          <a:xfrm>
            <a:off x="6116779" y="3959773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316080" y="4644458"/>
            <a:ext cx="1202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mp2=x</a:t>
            </a:r>
            <a:endParaRPr lang="en-US" sz="2400" dirty="0"/>
          </a:p>
        </p:txBody>
      </p:sp>
      <p:sp>
        <p:nvSpPr>
          <p:cNvPr id="65" name="Oval 64"/>
          <p:cNvSpPr/>
          <p:nvPr/>
        </p:nvSpPr>
        <p:spPr>
          <a:xfrm>
            <a:off x="6115142" y="4783265"/>
            <a:ext cx="132457" cy="1324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968131" y="1520050"/>
            <a:ext cx="822960" cy="822960"/>
          </a:xfrm>
          <a:prstGeom prst="rect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TextBox 66"/>
          <p:cNvSpPr txBox="1"/>
          <p:nvPr/>
        </p:nvSpPr>
        <p:spPr>
          <a:xfrm>
            <a:off x="3822990" y="1495860"/>
            <a:ext cx="113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x</a:t>
            </a:r>
            <a:r>
              <a:rPr lang="en-US" sz="2400" dirty="0" smtClean="0"/>
              <a:t> = 0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3786705" y="1889013"/>
            <a:ext cx="123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y</a:t>
            </a:r>
            <a:r>
              <a:rPr lang="en-US" sz="2400" dirty="0" smtClean="0"/>
              <a:t> = 0</a:t>
            </a:r>
            <a:endParaRPr lang="en-US" sz="24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7309587" y="1603693"/>
            <a:ext cx="1497937" cy="653603"/>
            <a:chOff x="7309587" y="1511253"/>
            <a:chExt cx="1497937" cy="653603"/>
          </a:xfrm>
        </p:grpSpPr>
        <p:sp>
          <p:nvSpPr>
            <p:cNvPr id="70" name="Rectangle 69"/>
            <p:cNvSpPr/>
            <p:nvPr/>
          </p:nvSpPr>
          <p:spPr>
            <a:xfrm>
              <a:off x="7309587" y="1514913"/>
              <a:ext cx="1497937" cy="648354"/>
            </a:xfrm>
            <a:prstGeom prst="rect">
              <a:avLst/>
            </a:prstGeom>
            <a:noFill/>
            <a:ln w="317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71" name="Straight Connector 70"/>
            <p:cNvCxnSpPr/>
            <p:nvPr/>
          </p:nvCxnSpPr>
          <p:spPr>
            <a:xfrm rot="5400000">
              <a:off x="8186744" y="1834636"/>
              <a:ext cx="6483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7872997" y="1838296"/>
              <a:ext cx="6483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7572786" y="1839885"/>
              <a:ext cx="6483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7283083" y="1839885"/>
              <a:ext cx="6483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350256" y="1653466"/>
            <a:ext cx="1497937" cy="653603"/>
            <a:chOff x="350256" y="1561026"/>
            <a:chExt cx="1497937" cy="653603"/>
          </a:xfrm>
        </p:grpSpPr>
        <p:sp>
          <p:nvSpPr>
            <p:cNvPr id="76" name="Rectangle 75"/>
            <p:cNvSpPr/>
            <p:nvPr/>
          </p:nvSpPr>
          <p:spPr>
            <a:xfrm>
              <a:off x="350256" y="1564686"/>
              <a:ext cx="1497937" cy="648354"/>
            </a:xfrm>
            <a:prstGeom prst="rect">
              <a:avLst/>
            </a:prstGeom>
            <a:noFill/>
            <a:ln w="317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77" name="Straight Connector 76"/>
            <p:cNvCxnSpPr/>
            <p:nvPr/>
          </p:nvCxnSpPr>
          <p:spPr>
            <a:xfrm rot="5400000">
              <a:off x="1227413" y="1884409"/>
              <a:ext cx="6483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913666" y="1888069"/>
              <a:ext cx="6483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13455" y="1889658"/>
              <a:ext cx="6483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323752" y="1889658"/>
              <a:ext cx="64835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/>
          <p:cNvCxnSpPr/>
          <p:nvPr/>
        </p:nvCxnSpPr>
        <p:spPr>
          <a:xfrm rot="10800000" flipH="1">
            <a:off x="3968131" y="1931530"/>
            <a:ext cx="822960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68054" y="1236172"/>
            <a:ext cx="168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FIFO buffer T1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159730" y="1334738"/>
            <a:ext cx="41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981927" y="1338756"/>
            <a:ext cx="41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516151" y="2264127"/>
            <a:ext cx="70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x</a:t>
            </a:r>
            <a:r>
              <a:rPr lang="en-US" sz="2400" b="1" dirty="0" smtClean="0"/>
              <a:t>=1</a:t>
            </a:r>
            <a:endParaRPr lang="en-US" sz="2400" b="1" dirty="0"/>
          </a:p>
        </p:txBody>
      </p:sp>
      <p:sp>
        <p:nvSpPr>
          <p:cNvPr id="86" name="TextBox 85"/>
          <p:cNvSpPr txBox="1"/>
          <p:nvPr/>
        </p:nvSpPr>
        <p:spPr>
          <a:xfrm rot="5400000">
            <a:off x="1382412" y="1779147"/>
            <a:ext cx="68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x</a:t>
            </a:r>
            <a:r>
              <a:rPr lang="en-US" sz="2400" dirty="0" smtClean="0"/>
              <a:t>=1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3779149" y="1890355"/>
            <a:ext cx="123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y</a:t>
            </a:r>
            <a:r>
              <a:rPr lang="en-US" sz="2400" b="1" dirty="0" smtClean="0"/>
              <a:t> = 0</a:t>
            </a:r>
            <a:endParaRPr lang="en-US" sz="2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2500799" y="311190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tmp1=</a:t>
            </a:r>
            <a:r>
              <a:rPr lang="en-US" sz="2400" b="1" dirty="0"/>
              <a:t>y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620416" y="3128141"/>
            <a:ext cx="1390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[tmp1=0]</a:t>
            </a:r>
            <a:endParaRPr lang="en-US" sz="2400" dirty="0"/>
          </a:p>
        </p:txBody>
      </p:sp>
      <p:sp>
        <p:nvSpPr>
          <p:cNvPr id="90" name="TextBox 89"/>
          <p:cNvSpPr txBox="1"/>
          <p:nvPr/>
        </p:nvSpPr>
        <p:spPr>
          <a:xfrm>
            <a:off x="6315490" y="3809557"/>
            <a:ext cx="719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y</a:t>
            </a:r>
            <a:r>
              <a:rPr lang="en-US" sz="2400" b="1" dirty="0" smtClean="0"/>
              <a:t>=1</a:t>
            </a:r>
            <a:endParaRPr lang="en-US" sz="2400" b="1" dirty="0"/>
          </a:p>
        </p:txBody>
      </p:sp>
      <p:sp>
        <p:nvSpPr>
          <p:cNvPr id="91" name="TextBox 90"/>
          <p:cNvSpPr txBox="1"/>
          <p:nvPr/>
        </p:nvSpPr>
        <p:spPr>
          <a:xfrm rot="5400000">
            <a:off x="8357851" y="1748833"/>
            <a:ext cx="68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y</a:t>
            </a:r>
            <a:r>
              <a:rPr lang="en-US" sz="2400" dirty="0" smtClean="0"/>
              <a:t>=1</a:t>
            </a:r>
            <a:endParaRPr lang="en-US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6311752" y="4651021"/>
            <a:ext cx="127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</a:t>
            </a:r>
            <a:r>
              <a:rPr lang="en-US" sz="2400" b="1" dirty="0" smtClean="0"/>
              <a:t>mp2=x</a:t>
            </a:r>
            <a:endParaRPr lang="en-US" sz="2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3964934" y="15011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1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7415628" y="4632365"/>
            <a:ext cx="1390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[tmp2=0]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7220374" y="1203906"/>
            <a:ext cx="168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FIFO buffer T2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6116779" y="5587598"/>
            <a:ext cx="132457" cy="132457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296334" y="543842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</a:t>
            </a:r>
            <a:r>
              <a:rPr lang="en-US" sz="2400" b="1" dirty="0" smtClean="0"/>
              <a:t>mp3=</a:t>
            </a:r>
            <a:r>
              <a:rPr lang="en-US" sz="2400" b="1" dirty="0"/>
              <a:t>y</a:t>
            </a:r>
          </a:p>
        </p:txBody>
      </p:sp>
      <p:sp>
        <p:nvSpPr>
          <p:cNvPr id="98" name="TextBox 97"/>
          <p:cNvSpPr txBox="1"/>
          <p:nvPr/>
        </p:nvSpPr>
        <p:spPr>
          <a:xfrm rot="5400000">
            <a:off x="8343483" y="1743842"/>
            <a:ext cx="719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y</a:t>
            </a:r>
            <a:r>
              <a:rPr lang="en-US" sz="2400" b="1" dirty="0" smtClean="0"/>
              <a:t>=1</a:t>
            </a:r>
            <a:endParaRPr lang="en-US" sz="2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7433933" y="5438420"/>
            <a:ext cx="1390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[tmp3=1]</a:t>
            </a:r>
            <a:endParaRPr lang="en-US" sz="2400" dirty="0"/>
          </a:p>
        </p:txBody>
      </p:sp>
      <p:sp>
        <p:nvSpPr>
          <p:cNvPr id="100" name="Rectangle 99"/>
          <p:cNvSpPr/>
          <p:nvPr/>
        </p:nvSpPr>
        <p:spPr bwMode="auto">
          <a:xfrm>
            <a:off x="1507236" y="1650316"/>
            <a:ext cx="351883" cy="677552"/>
          </a:xfrm>
          <a:prstGeom prst="rect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101" name="Rectangle 100"/>
          <p:cNvSpPr/>
          <p:nvPr/>
        </p:nvSpPr>
        <p:spPr bwMode="auto">
          <a:xfrm rot="16200000">
            <a:off x="4187469" y="1353899"/>
            <a:ext cx="384286" cy="822962"/>
          </a:xfrm>
          <a:prstGeom prst="rect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cxnSp>
        <p:nvCxnSpPr>
          <p:cNvPr id="102" name="Straight Arrow Connector 101"/>
          <p:cNvCxnSpPr>
            <a:stCxn id="89" idx="0"/>
            <a:endCxn id="87" idx="2"/>
          </p:cNvCxnSpPr>
          <p:nvPr/>
        </p:nvCxnSpPr>
        <p:spPr bwMode="auto">
          <a:xfrm flipV="1">
            <a:off x="4315829" y="2352020"/>
            <a:ext cx="80688" cy="77612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03" name="Straight Arrow Connector 102"/>
          <p:cNvCxnSpPr>
            <a:stCxn id="94" idx="0"/>
          </p:cNvCxnSpPr>
          <p:nvPr/>
        </p:nvCxnSpPr>
        <p:spPr bwMode="auto">
          <a:xfrm flipH="1" flipV="1">
            <a:off x="4825416" y="1889013"/>
            <a:ext cx="3285625" cy="274335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>
            <a:stCxn id="99" idx="0"/>
          </p:cNvCxnSpPr>
          <p:nvPr/>
        </p:nvCxnSpPr>
        <p:spPr bwMode="auto">
          <a:xfrm flipV="1">
            <a:off x="8129346" y="2252047"/>
            <a:ext cx="532054" cy="318637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05" name="Rectangle 104"/>
          <p:cNvSpPr/>
          <p:nvPr/>
        </p:nvSpPr>
        <p:spPr bwMode="auto">
          <a:xfrm>
            <a:off x="8485458" y="1620217"/>
            <a:ext cx="351883" cy="677552"/>
          </a:xfrm>
          <a:prstGeom prst="rect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106" name="Rectangle 105"/>
          <p:cNvSpPr/>
          <p:nvPr/>
        </p:nvSpPr>
        <p:spPr bwMode="auto">
          <a:xfrm rot="16200000">
            <a:off x="4187469" y="1751087"/>
            <a:ext cx="384286" cy="822962"/>
          </a:xfrm>
          <a:prstGeom prst="rect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26273" y="5059130"/>
            <a:ext cx="63880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trike="sngStrike" dirty="0" smtClean="0">
                <a:solidFill>
                  <a:srgbClr val="FF0000"/>
                </a:solidFill>
              </a:rPr>
              <a:t>assert( not (tmp1==0 &amp;&amp; tmp2==0) )</a:t>
            </a:r>
            <a:endParaRPr lang="en-US" sz="3200" b="1" strike="sngStrike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988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958"/>
    </mc:Choice>
    <mc:Fallback xmlns="">
      <p:transition xmlns:p14="http://schemas.microsoft.com/office/powerpoint/2010/main" spd="slow" advTm="20995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-0.1276 -0.0710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9" y="-356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8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1562 -0.29653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81" y="-14838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00232 L 0.28889 -0.04236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97" y="-201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1"/>
                                            </p:cond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  <p:bldP spid="64" grpId="0"/>
      <p:bldP spid="64" grpId="1"/>
      <p:bldP spid="67" grpId="0"/>
      <p:bldP spid="68" grpId="0"/>
      <p:bldP spid="68" grpId="1"/>
      <p:bldP spid="82" grpId="0"/>
      <p:bldP spid="85" grpId="0"/>
      <p:bldP spid="85" grpId="1"/>
      <p:bldP spid="85" grpId="2"/>
      <p:bldP spid="85" grpId="3"/>
      <p:bldP spid="86" grpId="0"/>
      <p:bldP spid="86" grpId="1"/>
      <p:bldP spid="87" grpId="0"/>
      <p:bldP spid="87" grpId="1"/>
      <p:bldP spid="88" grpId="0"/>
      <p:bldP spid="88" grpId="1"/>
      <p:bldP spid="89" grpId="0"/>
      <p:bldP spid="90" grpId="0"/>
      <p:bldP spid="90" grpId="1"/>
      <p:bldP spid="90" grpId="2"/>
      <p:bldP spid="90" grpId="3"/>
      <p:bldP spid="91" grpId="0"/>
      <p:bldP spid="92" grpId="0" build="allAtOnce"/>
      <p:bldP spid="93" grpId="0"/>
      <p:bldP spid="94" grpId="0"/>
      <p:bldP spid="95" grpId="0"/>
      <p:bldP spid="96" grpId="0" animBg="1"/>
      <p:bldP spid="97" grpId="0"/>
      <p:bldP spid="98" grpId="0"/>
      <p:bldP spid="99" grpId="0"/>
      <p:bldP spid="100" grpId="0" animBg="1"/>
      <p:bldP spid="100" grpId="1" animBg="1"/>
      <p:bldP spid="101" grpId="0" animBg="1"/>
      <p:bldP spid="101" grpId="1" animBg="1"/>
      <p:bldP spid="105" grpId="0" animBg="1"/>
      <p:bldP spid="106" grpId="0" animBg="1"/>
      <p:bldP spid="106" grpId="1" animBg="1"/>
      <p:bldP spid="106" grpId="2" animBg="1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Sequential consistency not guaranteed for programs with data races</a:t>
            </a:r>
          </a:p>
          <a:p>
            <a:r>
              <a:rPr lang="en-US" sz="2800" dirty="0" smtClean="0"/>
              <a:t>Intentional data races in programs</a:t>
            </a:r>
          </a:p>
          <a:p>
            <a:pPr lvl="1"/>
            <a:r>
              <a:rPr lang="en-US" sz="2400" dirty="0" smtClean="0"/>
              <a:t>Highly concurrent libraries, lock-free data structures</a:t>
            </a:r>
          </a:p>
          <a:p>
            <a:pPr lvl="1"/>
            <a:r>
              <a:rPr lang="en-US" sz="2400" dirty="0" smtClean="0"/>
              <a:t>Custom synchronization, statistical counters</a:t>
            </a:r>
          </a:p>
          <a:p>
            <a:r>
              <a:rPr lang="en-US" sz="2800" dirty="0" smtClean="0"/>
              <a:t>Traditional approaches do not work</a:t>
            </a:r>
          </a:p>
          <a:p>
            <a:pPr lvl="1"/>
            <a:r>
              <a:rPr lang="en-US" sz="2400" dirty="0" smtClean="0"/>
              <a:t>Model checking </a:t>
            </a:r>
          </a:p>
          <a:p>
            <a:pPr lvl="2"/>
            <a:r>
              <a:rPr lang="en-US" sz="2000" dirty="0" smtClean="0"/>
              <a:t>Additional non-determinism</a:t>
            </a:r>
          </a:p>
          <a:p>
            <a:pPr lvl="1"/>
            <a:r>
              <a:rPr lang="en-US" sz="2400" dirty="0" smtClean="0"/>
              <a:t>Random testing</a:t>
            </a:r>
          </a:p>
          <a:p>
            <a:pPr lvl="2"/>
            <a:r>
              <a:rPr lang="en-US" sz="2000" dirty="0" smtClean="0"/>
              <a:t>Need to sample right schedule and memory model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024FCDE-8696-6947-8AC4-74F5A25FB707}" type="slidenum">
              <a:rPr lang="en-US" smtClean="0"/>
              <a:pPr algn="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5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04"/>
    </mc:Choice>
    <mc:Fallback xmlns="">
      <p:transition xmlns:p14="http://schemas.microsoft.com/office/powerpoint/2010/main" spd="slow" advTm="13030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Relaxed Memory Models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2545" y="1699628"/>
            <a:ext cx="4196407" cy="50730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Plethora of RMMs for performance benefits</a:t>
            </a:r>
          </a:p>
          <a:p>
            <a:endParaRPr lang="en-US" sz="2400" dirty="0" smtClean="0"/>
          </a:p>
          <a:p>
            <a:r>
              <a:rPr lang="en-US" sz="2400" b="1" dirty="0" smtClean="0"/>
              <a:t>TSO</a:t>
            </a:r>
            <a:r>
              <a:rPr lang="en-US" sz="2400" dirty="0" smtClean="0"/>
              <a:t>: Total Store Order</a:t>
            </a:r>
          </a:p>
          <a:p>
            <a:pPr lvl="1">
              <a:buNone/>
            </a:pPr>
            <a:r>
              <a:rPr lang="en-US" sz="2000" dirty="0" smtClean="0"/>
              <a:t>		  x86 (approx)</a:t>
            </a:r>
          </a:p>
          <a:p>
            <a:r>
              <a:rPr lang="en-US" sz="2400" b="1" dirty="0" smtClean="0"/>
              <a:t>PSO</a:t>
            </a:r>
            <a:r>
              <a:rPr lang="en-US" sz="2400" dirty="0" smtClean="0"/>
              <a:t>: Partial Store Order</a:t>
            </a:r>
          </a:p>
          <a:p>
            <a:pPr lvl="1">
              <a:buNone/>
            </a:pPr>
            <a:r>
              <a:rPr lang="en-US" sz="2000" dirty="0" smtClean="0"/>
              <a:t>		  Power, ARM (</a:t>
            </a:r>
            <a:r>
              <a:rPr lang="en-US" sz="2000" dirty="0" err="1" smtClean="0"/>
              <a:t>approx</a:t>
            </a:r>
            <a:r>
              <a:rPr lang="en-US" sz="2000" dirty="0" smtClean="0"/>
              <a:t>)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en-US" sz="2400" dirty="0" smtClean="0"/>
              <a:t>Good approximation of existing memory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024FCDE-8696-6947-8AC4-74F5A25FB707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39765" y="5181251"/>
            <a:ext cx="2723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Courtesy: Sebastian Burckhardt</a:t>
            </a:r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4503117" y="1242427"/>
            <a:ext cx="4414574" cy="3746982"/>
            <a:chOff x="1020763" y="1674813"/>
            <a:chExt cx="4968875" cy="4019550"/>
          </a:xfrm>
        </p:grpSpPr>
        <p:sp>
          <p:nvSpPr>
            <p:cNvPr id="8" name="Oval 1"/>
            <p:cNvSpPr>
              <a:spLocks noChangeArrowheads="1"/>
            </p:cNvSpPr>
            <p:nvPr/>
          </p:nvSpPr>
          <p:spPr bwMode="auto">
            <a:xfrm>
              <a:off x="2390775" y="1674813"/>
              <a:ext cx="2438400" cy="2667000"/>
            </a:xfrm>
            <a:prstGeom prst="ellipse">
              <a:avLst/>
            </a:prstGeom>
            <a:solidFill>
              <a:srgbClr val="A1A1D1">
                <a:alpha val="9000"/>
              </a:srgbClr>
            </a:solidFill>
            <a:ln w="9360">
              <a:solidFill>
                <a:srgbClr val="22B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2"/>
            <p:cNvSpPr>
              <a:spLocks noChangeArrowheads="1"/>
            </p:cNvSpPr>
            <p:nvPr/>
          </p:nvSpPr>
          <p:spPr bwMode="auto">
            <a:xfrm rot="14220000">
              <a:off x="1393825" y="2122488"/>
              <a:ext cx="2987675" cy="3733800"/>
            </a:xfrm>
            <a:prstGeom prst="ellipse">
              <a:avLst/>
            </a:prstGeom>
            <a:solidFill>
              <a:srgbClr val="A1A1D1">
                <a:alpha val="9000"/>
              </a:srgbClr>
            </a:solidFill>
            <a:ln w="9360">
              <a:solidFill>
                <a:srgbClr val="22B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3"/>
            <p:cNvSpPr>
              <a:spLocks noChangeArrowheads="1"/>
            </p:cNvSpPr>
            <p:nvPr/>
          </p:nvSpPr>
          <p:spPr bwMode="auto">
            <a:xfrm rot="7260000">
              <a:off x="2980532" y="2685256"/>
              <a:ext cx="2647950" cy="3370263"/>
            </a:xfrm>
            <a:prstGeom prst="ellipse">
              <a:avLst/>
            </a:prstGeom>
            <a:solidFill>
              <a:srgbClr val="A1A1D1">
                <a:alpha val="9000"/>
              </a:srgbClr>
            </a:solidFill>
            <a:ln w="9360">
              <a:solidFill>
                <a:srgbClr val="22B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2847975" y="2589213"/>
              <a:ext cx="1600200" cy="1676400"/>
            </a:xfrm>
            <a:prstGeom prst="ellipse">
              <a:avLst/>
            </a:prstGeom>
            <a:solidFill>
              <a:srgbClr val="A1A1D1">
                <a:alpha val="9000"/>
              </a:srgbClr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3228975" y="3351213"/>
              <a:ext cx="838200" cy="762000"/>
            </a:xfrm>
            <a:prstGeom prst="ellipse">
              <a:avLst/>
            </a:prstGeom>
            <a:solidFill>
              <a:srgbClr val="A1A1D1">
                <a:alpha val="9000"/>
              </a:srgbClr>
            </a:solidFill>
            <a:ln w="9360">
              <a:solidFill>
                <a:srgbClr val="22B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000375" y="3057525"/>
              <a:ext cx="1295400" cy="1131888"/>
            </a:xfrm>
            <a:prstGeom prst="ellipse">
              <a:avLst/>
            </a:prstGeom>
            <a:solidFill>
              <a:srgbClr val="A1A1D1">
                <a:alpha val="9000"/>
              </a:srgbClr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3228975" y="3057525"/>
              <a:ext cx="914400" cy="352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b="1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TSO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3152775" y="2589213"/>
              <a:ext cx="914399" cy="381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b="1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PSO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381500" y="4610100"/>
              <a:ext cx="1219200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b="1" dirty="0">
                  <a:solidFill>
                    <a:srgbClr val="22B000"/>
                  </a:solidFill>
                  <a:latin typeface="Arial" charset="0"/>
                  <a:cs typeface="Arial" charset="0"/>
                </a:rPr>
                <a:t>IA-32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1933575" y="4189413"/>
              <a:ext cx="914400" cy="3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b="1">
                  <a:solidFill>
                    <a:srgbClr val="22B000"/>
                  </a:solidFill>
                  <a:latin typeface="Arial" charset="0"/>
                  <a:cs typeface="Arial" charset="0"/>
                </a:rPr>
                <a:t>Alpha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3228975" y="1903413"/>
              <a:ext cx="914400" cy="3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b="1">
                  <a:solidFill>
                    <a:srgbClr val="22B000"/>
                  </a:solidFill>
                  <a:latin typeface="Arial" charset="0"/>
                  <a:cs typeface="Arial" charset="0"/>
                </a:rPr>
                <a:t>RMO</a:t>
              </a: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3305175" y="3579813"/>
              <a:ext cx="457200" cy="457200"/>
            </a:xfrm>
            <a:prstGeom prst="ellipse">
              <a:avLst/>
            </a:prstGeom>
            <a:noFill/>
            <a:ln w="936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3381375" y="3351213"/>
              <a:ext cx="914400" cy="3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b="1">
                  <a:solidFill>
                    <a:srgbClr val="22B000"/>
                  </a:solidFill>
                  <a:latin typeface="Arial" charset="0"/>
                  <a:cs typeface="Arial" charset="0"/>
                </a:rPr>
                <a:t>z6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009775" y="3594100"/>
              <a:ext cx="3048000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b="1">
                  <a:solidFill>
                    <a:srgbClr val="CC0000"/>
                  </a:solidFill>
                  <a:latin typeface="Arial" charset="0"/>
                  <a:cs typeface="Arial" charset="0"/>
                </a:rPr>
                <a:t>SC</a:t>
              </a: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4371975" y="4886325"/>
              <a:ext cx="1219200" cy="352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b="1" dirty="0" smtClean="0">
                  <a:solidFill>
                    <a:srgbClr val="22B000"/>
                  </a:solidFill>
                  <a:latin typeface="Arial" charset="0"/>
                  <a:cs typeface="Arial" charset="0"/>
                </a:rPr>
                <a:t>IA-64</a:t>
              </a:r>
              <a:endParaRPr lang="en-GB" sz="1800" b="1" dirty="0">
                <a:solidFill>
                  <a:srgbClr val="22B000"/>
                </a:solidFill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6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984"/>
    </mc:Choice>
    <mc:Fallback xmlns="">
      <p:transition xmlns:p14="http://schemas.microsoft.com/office/powerpoint/2010/main" spd="slow" advTm="7898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07430" cy="4525963"/>
          </a:xfrm>
        </p:spPr>
        <p:txBody>
          <a:bodyPr/>
          <a:lstStyle/>
          <a:p>
            <a:r>
              <a:rPr lang="en-US" dirty="0" smtClean="0"/>
              <a:t>Testing tool for bugs related to memory models</a:t>
            </a:r>
          </a:p>
          <a:p>
            <a:pPr lvl="1"/>
            <a:r>
              <a:rPr lang="en-US" dirty="0" smtClean="0"/>
              <a:t>i.e., violations of sequential consistency</a:t>
            </a:r>
          </a:p>
          <a:p>
            <a:r>
              <a:rPr lang="en-US" dirty="0" smtClean="0"/>
              <a:t>Distinguish harmful from benign violations</a:t>
            </a:r>
          </a:p>
          <a:p>
            <a:r>
              <a:rPr lang="en-US" dirty="0"/>
              <a:t>Provide debugging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Work for large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024FCDE-8696-6947-8AC4-74F5A25FB707}" type="slidenum">
              <a:rPr lang="en-US" smtClean="0"/>
              <a:pPr algn="r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4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66"/>
    </mc:Choice>
    <mc:Fallback xmlns="">
      <p:transition xmlns:p14="http://schemas.microsoft.com/office/powerpoint/2010/main" spd="slow" advTm="4646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Active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2-phase analysis and testing approach</a:t>
            </a:r>
          </a:p>
          <a:p>
            <a:r>
              <a:rPr lang="en-US" sz="2800" dirty="0" smtClean="0"/>
              <a:t>Phase I: Static or dynamic analysis used to predict </a:t>
            </a:r>
            <a:r>
              <a:rPr lang="en-US" sz="2800" i="1" dirty="0" smtClean="0"/>
              <a:t>potential</a:t>
            </a:r>
            <a:r>
              <a:rPr lang="en-US" sz="2800" dirty="0" smtClean="0"/>
              <a:t> concurrency bugs</a:t>
            </a:r>
          </a:p>
          <a:p>
            <a:pPr lvl="1"/>
            <a:r>
              <a:rPr lang="en-US" sz="2400" dirty="0" smtClean="0"/>
              <a:t>e.g. pairs of statements that could be data races</a:t>
            </a:r>
          </a:p>
          <a:p>
            <a:r>
              <a:rPr lang="en-US" sz="2800" dirty="0" smtClean="0"/>
              <a:t>Phase II: Execute program while </a:t>
            </a:r>
            <a:r>
              <a:rPr lang="en-US" sz="2800" i="1" dirty="0" smtClean="0"/>
              <a:t>actively</a:t>
            </a:r>
            <a:r>
              <a:rPr lang="en-US" sz="2800" dirty="0" smtClean="0"/>
              <a:t> controlling execution to cause bug</a:t>
            </a:r>
          </a:p>
          <a:p>
            <a:pPr lvl="1"/>
            <a:r>
              <a:rPr lang="en-US" sz="2400" dirty="0" smtClean="0"/>
              <a:t>e.g. </a:t>
            </a:r>
            <a:r>
              <a:rPr lang="en-US" sz="2400" dirty="0"/>
              <a:t>m</a:t>
            </a:r>
            <a:r>
              <a:rPr lang="en-US" sz="2400" dirty="0" smtClean="0"/>
              <a:t>ake statements actually race in an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024FCDE-8696-6947-8AC4-74F5A25FB707}" type="slidenum">
              <a:rPr lang="en-US" smtClean="0"/>
              <a:pPr algn="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0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79"/>
    </mc:Choice>
    <mc:Fallback xmlns="">
      <p:transition xmlns:p14="http://schemas.microsoft.com/office/powerpoint/2010/main" spd="slow" advTm="6657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Active Testing </a:t>
            </a:r>
            <a:r>
              <a:rPr lang="en-US" dirty="0"/>
              <a:t>f</a:t>
            </a:r>
            <a:r>
              <a:rPr lang="en-US" dirty="0" smtClean="0"/>
              <a:t>or RMM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Phase I - Prediction Phase: Predict ways that the program can exhibit non SC behavior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Phase II - Confirmation Phase: Control thread scheduler and relaxed memory model to cause program to exhibit that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024FCDE-8696-6947-8AC4-74F5A25FB707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9222" y="2946814"/>
            <a:ext cx="10146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can we characterize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dirty="0" smtClean="0">
                <a:solidFill>
                  <a:srgbClr val="FF0000"/>
                </a:solidFill>
              </a:rPr>
              <a:t>equential consistent executions?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362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95"/>
    </mc:Choice>
    <mc:Fallback xmlns="">
      <p:transition xmlns:p14="http://schemas.microsoft.com/office/powerpoint/2010/main" spd="slow" advTm="5939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1|3.3|4.4|6.2|4.5|4.1|3.4|40.6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7|7.5|4.1|8.6|7.1|3.9|4.9|5.8|28.8|45.1|6.7|8.3|15|34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|7.5|49.7|6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|6.3|8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4.4|19.5|0.9|8.2|65.7|1.3|8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|7.3|7|21.5|4.5|3.8|8.8|5.1|7.9|14.8|2.4|2.8|6.8|6.2|1.8|2.7|1.9|10.2|3|4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4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5.9|14.9|20.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8693</TotalTime>
  <Words>1092</Words>
  <Application>Microsoft Macintosh PowerPoint</Application>
  <PresentationFormat>On-screen Show (4:3)</PresentationFormat>
  <Paragraphs>376</Paragraphs>
  <Slides>18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Testing Concurrent Programs on Relaxed Memory Models </vt:lpstr>
      <vt:lpstr>Relaxed Memory Models</vt:lpstr>
      <vt:lpstr>SC Execution</vt:lpstr>
      <vt:lpstr>TSO Execution</vt:lpstr>
      <vt:lpstr>Problem</vt:lpstr>
      <vt:lpstr>Relaxed Memory Models</vt:lpstr>
      <vt:lpstr>Goals</vt:lpstr>
      <vt:lpstr>Solution: Active Testing</vt:lpstr>
      <vt:lpstr>Active Testing for RMM bugs</vt:lpstr>
      <vt:lpstr>Events and Traces</vt:lpstr>
      <vt:lpstr>Example</vt:lpstr>
      <vt:lpstr>Prediction Phase</vt:lpstr>
      <vt:lpstr>Confirmation Phase</vt:lpstr>
      <vt:lpstr>Technique Summary</vt:lpstr>
      <vt:lpstr>Evaluation</vt:lpstr>
      <vt:lpstr>Results</vt:lpstr>
      <vt:lpstr>Summary</vt:lpstr>
      <vt:lpstr>Thank you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Concurrent Programs on Relaxed Memory Models </dc:title>
  <dc:creator>Christos Stergiou</dc:creator>
  <cp:lastModifiedBy>Christos Stergiou</cp:lastModifiedBy>
  <cp:revision>123</cp:revision>
  <cp:lastPrinted>2011-07-14T18:37:14Z</cp:lastPrinted>
  <dcterms:created xsi:type="dcterms:W3CDTF">2011-05-02T18:13:50Z</dcterms:created>
  <dcterms:modified xsi:type="dcterms:W3CDTF">2011-10-04T18:19:13Z</dcterms:modified>
</cp:coreProperties>
</file>