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321" r:id="rId3"/>
    <p:sldId id="322" r:id="rId4"/>
    <p:sldId id="353" r:id="rId5"/>
    <p:sldId id="354" r:id="rId6"/>
    <p:sldId id="355" r:id="rId7"/>
    <p:sldId id="267" r:id="rId8"/>
    <p:sldId id="313" r:id="rId9"/>
    <p:sldId id="268" r:id="rId10"/>
    <p:sldId id="308" r:id="rId11"/>
    <p:sldId id="318" r:id="rId12"/>
    <p:sldId id="319" r:id="rId13"/>
    <p:sldId id="274" r:id="rId14"/>
    <p:sldId id="357" r:id="rId15"/>
    <p:sldId id="260" r:id="rId16"/>
    <p:sldId id="356" r:id="rId17"/>
    <p:sldId id="276" r:id="rId18"/>
    <p:sldId id="265" r:id="rId19"/>
    <p:sldId id="275" r:id="rId20"/>
    <p:sldId id="31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51" autoAdjust="0"/>
    <p:restoredTop sz="77367" autoAdjust="0"/>
  </p:normalViewPr>
  <p:slideViewPr>
    <p:cSldViewPr snapToGrid="0" snapToObjects="1">
      <p:cViewPr>
        <p:scale>
          <a:sx n="110" d="100"/>
          <a:sy n="110" d="100"/>
        </p:scale>
        <p:origin x="-140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0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406F7-BD71-C140-8101-81D80B2E602D}" type="datetimeFigureOut">
              <a:rPr lang="en-US" smtClean="0"/>
              <a:t>3/28/11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0CF2A-0E16-5047-983F-14BF3ADCE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521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361C00-089C-2C40-8853-3219F1F33B84}" type="datetimeFigureOut">
              <a:rPr lang="en-US" smtClean="0"/>
              <a:t>3/28/11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2BE373-5ED8-DA41-8139-3DB7FD26C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472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BE373-5ED8-DA41-8139-3DB7FD26CB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735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BE373-5ED8-DA41-8139-3DB7FD26CB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103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BE373-5ED8-DA41-8139-3DB7FD26CB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770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BE373-5ED8-DA41-8139-3DB7FD26CB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109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BE373-5ED8-DA41-8139-3DB7FD26CB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682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BE373-5ED8-DA41-8139-3DB7FD26CB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682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BE373-5ED8-DA41-8139-3DB7FD26CB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9440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BE373-5ED8-DA41-8139-3DB7FD26CB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03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BE373-5ED8-DA41-8139-3DB7FD26CB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24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BE373-5ED8-DA41-8139-3DB7FD26CB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811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BE373-5ED8-DA41-8139-3DB7FD26CB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824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BE373-5ED8-DA41-8139-3DB7FD26CB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40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BE373-5ED8-DA41-8139-3DB7FD26CB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083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BE373-5ED8-DA41-8139-3DB7FD26CB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66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BE373-5ED8-DA41-8139-3DB7FD26CB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912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BE373-5ED8-DA41-8139-3DB7FD26CB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62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600200" cy="6858000"/>
          </a:xfrm>
          <a:prstGeom prst="rect">
            <a:avLst/>
          </a:prstGeom>
          <a:solidFill>
            <a:srgbClr val="6496FA"/>
          </a:solidFill>
          <a:ln w="12700">
            <a:noFill/>
            <a:miter lim="800000"/>
            <a:headEnd/>
            <a:tailEnd/>
          </a:ln>
          <a:effectLst/>
        </p:spPr>
        <p:txBody>
          <a:bodyPr lIns="88900" tIns="44450" rIns="88900" bIns="44450" anchor="ctr">
            <a:prstTxWarp prst="textNoShape">
              <a:avLst/>
            </a:prstTxWarp>
            <a:spAutoFit/>
          </a:bodyPr>
          <a:lstStyle/>
          <a:p>
            <a:endParaRPr lang="en-US" sz="1800">
              <a:ea typeface="Arial" charset="0"/>
              <a:cs typeface="Arial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ea typeface="Arial" charset="0"/>
              <a:cs typeface="Arial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0" y="912813"/>
            <a:ext cx="9144000" cy="228600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1200" b="1">
                <a:solidFill>
                  <a:srgbClr val="FF8000">
                    <a:alpha val="67000"/>
                  </a:srgbClr>
                </a:solidFill>
                <a:latin typeface="Arial" pitchFamily="18" charset="0"/>
                <a:cs typeface="Arial" charset="0"/>
              </a:rPr>
              <a:t>P    A    R    A    L    L    E    L        C    O    M    P    U    T    I    N    G        L    A    B   O    R    A    T    O    R    Y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6200" y="76200"/>
            <a:ext cx="13716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3600">
                <a:solidFill>
                  <a:srgbClr val="0080FF">
                    <a:alpha val="50000"/>
                  </a:srgbClr>
                </a:solidFill>
                <a:latin typeface="Arial Black" pitchFamily="18" charset="0"/>
                <a:cs typeface="Arial" charset="0"/>
              </a:rPr>
              <a:t>EE</a:t>
            </a:r>
            <a:r>
              <a:rPr lang="en-US" sz="3600">
                <a:solidFill>
                  <a:srgbClr val="FFCC66">
                    <a:alpha val="50000"/>
                  </a:srgbClr>
                </a:solidFill>
                <a:latin typeface="Arial Black" pitchFamily="18" charset="0"/>
                <a:cs typeface="Arial" charset="0"/>
              </a:rPr>
              <a:t>CS</a:t>
            </a:r>
            <a:endParaRPr lang="en-US" sz="3600">
              <a:solidFill>
                <a:srgbClr val="0080FF">
                  <a:alpha val="50000"/>
                </a:srgbClr>
              </a:solidFill>
              <a:latin typeface="Arial Black" pitchFamily="18" charset="0"/>
              <a:cs typeface="Arial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6200" y="533400"/>
            <a:ext cx="1371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800">
                <a:solidFill>
                  <a:srgbClr val="FFFFFF">
                    <a:alpha val="50000"/>
                  </a:srgbClr>
                </a:solidFill>
                <a:latin typeface="Arial" pitchFamily="18" charset="0"/>
                <a:cs typeface="Arial" charset="0"/>
              </a:rPr>
              <a:t>Electrical Engineering and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800">
                <a:solidFill>
                  <a:srgbClr val="FFFFFF">
                    <a:alpha val="50000"/>
                  </a:srgbClr>
                </a:solidFill>
                <a:latin typeface="Arial" pitchFamily="18" charset="0"/>
                <a:cs typeface="Arial" charset="0"/>
              </a:rPr>
              <a:t>Computer Sciences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7848600" y="0"/>
            <a:ext cx="1295400" cy="914400"/>
          </a:xfrm>
          <a:prstGeom prst="rect">
            <a:avLst/>
          </a:prstGeom>
          <a:solidFill>
            <a:srgbClr val="6496FA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ea typeface="Arial" charset="0"/>
              <a:cs typeface="Arial" charset="0"/>
            </a:endParaRPr>
          </a:p>
        </p:txBody>
      </p:sp>
      <p:sp>
        <p:nvSpPr>
          <p:cNvPr id="10" name="Freeform 11"/>
          <p:cNvSpPr>
            <a:spLocks/>
          </p:cNvSpPr>
          <p:nvPr/>
        </p:nvSpPr>
        <p:spPr bwMode="auto">
          <a:xfrm>
            <a:off x="7924800" y="366713"/>
            <a:ext cx="1143000" cy="134937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816" y="0"/>
              </a:cxn>
              <a:cxn ang="0">
                <a:pos x="1632" y="240"/>
              </a:cxn>
            </a:cxnLst>
            <a:rect l="0" t="0" r="r" b="b"/>
            <a:pathLst>
              <a:path w="1632" h="240">
                <a:moveTo>
                  <a:pt x="0" y="240"/>
                </a:moveTo>
                <a:cubicBezTo>
                  <a:pt x="272" y="120"/>
                  <a:pt x="544" y="0"/>
                  <a:pt x="816" y="0"/>
                </a:cubicBezTo>
                <a:cubicBezTo>
                  <a:pt x="1088" y="0"/>
                  <a:pt x="1360" y="120"/>
                  <a:pt x="1632" y="240"/>
                </a:cubicBezTo>
              </a:path>
            </a:pathLst>
          </a:custGeom>
          <a:noFill/>
          <a:ln w="28575" cmpd="sng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ea typeface="Arial" charset="0"/>
              <a:cs typeface="Arial" charset="0"/>
            </a:endParaRPr>
          </a:p>
        </p:txBody>
      </p:sp>
      <p:sp>
        <p:nvSpPr>
          <p:cNvPr id="11" name="Freeform 12"/>
          <p:cNvSpPr>
            <a:spLocks/>
          </p:cNvSpPr>
          <p:nvPr/>
        </p:nvSpPr>
        <p:spPr bwMode="auto">
          <a:xfrm>
            <a:off x="8188325" y="179388"/>
            <a:ext cx="73025" cy="403225"/>
          </a:xfrm>
          <a:custGeom>
            <a:avLst/>
            <a:gdLst/>
            <a:ahLst/>
            <a:cxnLst>
              <a:cxn ang="0">
                <a:pos x="0" y="720"/>
              </a:cxn>
              <a:cxn ang="0">
                <a:pos x="96" y="384"/>
              </a:cxn>
              <a:cxn ang="0">
                <a:pos x="48" y="0"/>
              </a:cxn>
            </a:cxnLst>
            <a:rect l="0" t="0" r="r" b="b"/>
            <a:pathLst>
              <a:path w="104" h="720">
                <a:moveTo>
                  <a:pt x="0" y="720"/>
                </a:moveTo>
                <a:cubicBezTo>
                  <a:pt x="44" y="612"/>
                  <a:pt x="88" y="504"/>
                  <a:pt x="96" y="384"/>
                </a:cubicBezTo>
                <a:cubicBezTo>
                  <a:pt x="104" y="264"/>
                  <a:pt x="76" y="132"/>
                  <a:pt x="48" y="0"/>
                </a:cubicBezTo>
              </a:path>
            </a:pathLst>
          </a:custGeom>
          <a:noFill/>
          <a:ln w="19050" cmpd="sng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ea typeface="Arial" charset="0"/>
              <a:cs typeface="Arial" charset="0"/>
            </a:endParaRPr>
          </a:p>
        </p:txBody>
      </p:sp>
      <p:sp>
        <p:nvSpPr>
          <p:cNvPr id="12" name="Freeform 13"/>
          <p:cNvSpPr>
            <a:spLocks/>
          </p:cNvSpPr>
          <p:nvPr/>
        </p:nvSpPr>
        <p:spPr bwMode="auto">
          <a:xfrm>
            <a:off x="8255000" y="152400"/>
            <a:ext cx="73025" cy="430213"/>
          </a:xfrm>
          <a:custGeom>
            <a:avLst/>
            <a:gdLst/>
            <a:ahLst/>
            <a:cxnLst>
              <a:cxn ang="0">
                <a:pos x="0" y="768"/>
              </a:cxn>
              <a:cxn ang="0">
                <a:pos x="96" y="432"/>
              </a:cxn>
              <a:cxn ang="0">
                <a:pos x="48" y="0"/>
              </a:cxn>
            </a:cxnLst>
            <a:rect l="0" t="0" r="r" b="b"/>
            <a:pathLst>
              <a:path w="104" h="768">
                <a:moveTo>
                  <a:pt x="0" y="768"/>
                </a:moveTo>
                <a:cubicBezTo>
                  <a:pt x="44" y="664"/>
                  <a:pt x="88" y="560"/>
                  <a:pt x="96" y="432"/>
                </a:cubicBezTo>
                <a:cubicBezTo>
                  <a:pt x="104" y="304"/>
                  <a:pt x="76" y="152"/>
                  <a:pt x="48" y="0"/>
                </a:cubicBezTo>
              </a:path>
            </a:pathLst>
          </a:custGeom>
          <a:noFill/>
          <a:ln w="19050" cmpd="sng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ea typeface="Arial" charset="0"/>
              <a:cs typeface="Arial" charset="0"/>
            </a:endParaRPr>
          </a:p>
        </p:txBody>
      </p:sp>
      <p:sp>
        <p:nvSpPr>
          <p:cNvPr id="13" name="Freeform 14"/>
          <p:cNvSpPr>
            <a:spLocks/>
          </p:cNvSpPr>
          <p:nvPr/>
        </p:nvSpPr>
        <p:spPr bwMode="auto">
          <a:xfrm flipH="1">
            <a:off x="8731250" y="179388"/>
            <a:ext cx="73025" cy="403225"/>
          </a:xfrm>
          <a:custGeom>
            <a:avLst/>
            <a:gdLst>
              <a:gd name="T0" fmla="*/ 0 w 104"/>
              <a:gd name="T1" fmla="*/ 720 h 720"/>
              <a:gd name="T2" fmla="*/ 96 w 104"/>
              <a:gd name="T3" fmla="*/ 384 h 720"/>
              <a:gd name="T4" fmla="*/ 48 w 104"/>
              <a:gd name="T5" fmla="*/ 0 h 720"/>
              <a:gd name="T6" fmla="*/ 0 60000 65536"/>
              <a:gd name="T7" fmla="*/ 0 60000 65536"/>
              <a:gd name="T8" fmla="*/ 0 60000 65536"/>
              <a:gd name="T9" fmla="*/ 0 w 104"/>
              <a:gd name="T10" fmla="*/ 0 h 720"/>
              <a:gd name="T11" fmla="*/ 104 w 104"/>
              <a:gd name="T12" fmla="*/ 720 h 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4" h="720">
                <a:moveTo>
                  <a:pt x="0" y="720"/>
                </a:moveTo>
                <a:cubicBezTo>
                  <a:pt x="44" y="612"/>
                  <a:pt x="88" y="504"/>
                  <a:pt x="96" y="384"/>
                </a:cubicBezTo>
                <a:cubicBezTo>
                  <a:pt x="104" y="264"/>
                  <a:pt x="76" y="132"/>
                  <a:pt x="48" y="0"/>
                </a:cubicBezTo>
              </a:path>
            </a:pathLst>
          </a:cu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ea typeface="Arial" charset="0"/>
              <a:cs typeface="Arial" charset="0"/>
            </a:endParaRPr>
          </a:p>
        </p:txBody>
      </p:sp>
      <p:sp>
        <p:nvSpPr>
          <p:cNvPr id="14" name="Freeform 15"/>
          <p:cNvSpPr>
            <a:spLocks/>
          </p:cNvSpPr>
          <p:nvPr/>
        </p:nvSpPr>
        <p:spPr bwMode="auto">
          <a:xfrm flipH="1">
            <a:off x="8664575" y="152400"/>
            <a:ext cx="73025" cy="430213"/>
          </a:xfrm>
          <a:custGeom>
            <a:avLst/>
            <a:gdLst>
              <a:gd name="T0" fmla="*/ 0 w 104"/>
              <a:gd name="T1" fmla="*/ 768 h 768"/>
              <a:gd name="T2" fmla="*/ 96 w 104"/>
              <a:gd name="T3" fmla="*/ 432 h 768"/>
              <a:gd name="T4" fmla="*/ 48 w 104"/>
              <a:gd name="T5" fmla="*/ 0 h 768"/>
              <a:gd name="T6" fmla="*/ 0 60000 65536"/>
              <a:gd name="T7" fmla="*/ 0 60000 65536"/>
              <a:gd name="T8" fmla="*/ 0 60000 65536"/>
              <a:gd name="T9" fmla="*/ 0 w 104"/>
              <a:gd name="T10" fmla="*/ 0 h 768"/>
              <a:gd name="T11" fmla="*/ 104 w 104"/>
              <a:gd name="T12" fmla="*/ 768 h 7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4" h="768">
                <a:moveTo>
                  <a:pt x="0" y="768"/>
                </a:moveTo>
                <a:cubicBezTo>
                  <a:pt x="44" y="664"/>
                  <a:pt x="88" y="560"/>
                  <a:pt x="96" y="432"/>
                </a:cubicBezTo>
                <a:cubicBezTo>
                  <a:pt x="104" y="304"/>
                  <a:pt x="76" y="152"/>
                  <a:pt x="48" y="0"/>
                </a:cubicBezTo>
              </a:path>
            </a:pathLst>
          </a:cu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ea typeface="Arial" charset="0"/>
              <a:cs typeface="Arial" charset="0"/>
            </a:endParaRPr>
          </a:p>
        </p:txBody>
      </p:sp>
      <p:sp>
        <p:nvSpPr>
          <p:cNvPr id="15" name="Freeform 16"/>
          <p:cNvSpPr>
            <a:spLocks/>
          </p:cNvSpPr>
          <p:nvPr/>
        </p:nvSpPr>
        <p:spPr bwMode="auto">
          <a:xfrm>
            <a:off x="7959725" y="206375"/>
            <a:ext cx="268288" cy="241300"/>
          </a:xfrm>
          <a:custGeom>
            <a:avLst/>
            <a:gdLst/>
            <a:ahLst/>
            <a:cxnLst>
              <a:cxn ang="0">
                <a:pos x="0" y="432"/>
              </a:cxn>
              <a:cxn ang="0">
                <a:pos x="288" y="240"/>
              </a:cxn>
              <a:cxn ang="0">
                <a:pos x="384" y="0"/>
              </a:cxn>
            </a:cxnLst>
            <a:rect l="0" t="0" r="r" b="b"/>
            <a:pathLst>
              <a:path w="384" h="432">
                <a:moveTo>
                  <a:pt x="0" y="432"/>
                </a:moveTo>
                <a:cubicBezTo>
                  <a:pt x="112" y="372"/>
                  <a:pt x="224" y="312"/>
                  <a:pt x="288" y="240"/>
                </a:cubicBezTo>
                <a:cubicBezTo>
                  <a:pt x="352" y="168"/>
                  <a:pt x="368" y="84"/>
                  <a:pt x="384" y="0"/>
                </a:cubicBezTo>
              </a:path>
            </a:pathLst>
          </a:custGeom>
          <a:noFill/>
          <a:ln w="9525" cmpd="sng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ea typeface="Arial" charset="0"/>
              <a:cs typeface="Arial" charset="0"/>
            </a:endParaRPr>
          </a:p>
        </p:txBody>
      </p:sp>
      <p:sp>
        <p:nvSpPr>
          <p:cNvPr id="16" name="Freeform 17"/>
          <p:cNvSpPr>
            <a:spLocks/>
          </p:cNvSpPr>
          <p:nvPr/>
        </p:nvSpPr>
        <p:spPr bwMode="auto">
          <a:xfrm flipH="1">
            <a:off x="8766175" y="206375"/>
            <a:ext cx="268288" cy="241300"/>
          </a:xfrm>
          <a:custGeom>
            <a:avLst/>
            <a:gdLst>
              <a:gd name="T0" fmla="*/ 0 w 384"/>
              <a:gd name="T1" fmla="*/ 432 h 432"/>
              <a:gd name="T2" fmla="*/ 288 w 384"/>
              <a:gd name="T3" fmla="*/ 240 h 432"/>
              <a:gd name="T4" fmla="*/ 384 w 384"/>
              <a:gd name="T5" fmla="*/ 0 h 432"/>
              <a:gd name="T6" fmla="*/ 0 60000 65536"/>
              <a:gd name="T7" fmla="*/ 0 60000 65536"/>
              <a:gd name="T8" fmla="*/ 0 60000 65536"/>
              <a:gd name="T9" fmla="*/ 0 w 384"/>
              <a:gd name="T10" fmla="*/ 0 h 432"/>
              <a:gd name="T11" fmla="*/ 384 w 384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432">
                <a:moveTo>
                  <a:pt x="0" y="432"/>
                </a:moveTo>
                <a:cubicBezTo>
                  <a:pt x="112" y="372"/>
                  <a:pt x="224" y="312"/>
                  <a:pt x="288" y="240"/>
                </a:cubicBezTo>
                <a:cubicBezTo>
                  <a:pt x="352" y="168"/>
                  <a:pt x="368" y="84"/>
                  <a:pt x="384" y="0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ea typeface="Arial" charset="0"/>
              <a:cs typeface="Arial" charset="0"/>
            </a:endParaRPr>
          </a:p>
        </p:txBody>
      </p:sp>
      <p:sp>
        <p:nvSpPr>
          <p:cNvPr id="17" name="Freeform 18"/>
          <p:cNvSpPr>
            <a:spLocks/>
          </p:cNvSpPr>
          <p:nvPr/>
        </p:nvSpPr>
        <p:spPr bwMode="auto">
          <a:xfrm>
            <a:off x="8294688" y="152400"/>
            <a:ext cx="268287" cy="2143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288"/>
              </a:cxn>
              <a:cxn ang="0">
                <a:pos x="384" y="384"/>
              </a:cxn>
            </a:cxnLst>
            <a:rect l="0" t="0" r="r" b="b"/>
            <a:pathLst>
              <a:path w="384" h="384">
                <a:moveTo>
                  <a:pt x="0" y="0"/>
                </a:moveTo>
                <a:cubicBezTo>
                  <a:pt x="40" y="112"/>
                  <a:pt x="80" y="224"/>
                  <a:pt x="144" y="288"/>
                </a:cubicBezTo>
                <a:cubicBezTo>
                  <a:pt x="208" y="352"/>
                  <a:pt x="296" y="368"/>
                  <a:pt x="384" y="384"/>
                </a:cubicBezTo>
              </a:path>
            </a:pathLst>
          </a:custGeom>
          <a:noFill/>
          <a:ln w="9525" cmpd="sng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ea typeface="Arial" charset="0"/>
              <a:cs typeface="Arial" charset="0"/>
            </a:endParaRPr>
          </a:p>
        </p:txBody>
      </p:sp>
      <p:sp>
        <p:nvSpPr>
          <p:cNvPr id="18" name="Freeform 19"/>
          <p:cNvSpPr>
            <a:spLocks/>
          </p:cNvSpPr>
          <p:nvPr/>
        </p:nvSpPr>
        <p:spPr bwMode="auto">
          <a:xfrm flipH="1">
            <a:off x="8429625" y="152400"/>
            <a:ext cx="269875" cy="214313"/>
          </a:xfrm>
          <a:custGeom>
            <a:avLst/>
            <a:gdLst>
              <a:gd name="T0" fmla="*/ 0 w 384"/>
              <a:gd name="T1" fmla="*/ 0 h 384"/>
              <a:gd name="T2" fmla="*/ 144 w 384"/>
              <a:gd name="T3" fmla="*/ 288 h 384"/>
              <a:gd name="T4" fmla="*/ 384 w 384"/>
              <a:gd name="T5" fmla="*/ 384 h 384"/>
              <a:gd name="T6" fmla="*/ 0 60000 65536"/>
              <a:gd name="T7" fmla="*/ 0 60000 65536"/>
              <a:gd name="T8" fmla="*/ 0 60000 65536"/>
              <a:gd name="T9" fmla="*/ 0 w 384"/>
              <a:gd name="T10" fmla="*/ 0 h 384"/>
              <a:gd name="T11" fmla="*/ 384 w 384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384">
                <a:moveTo>
                  <a:pt x="0" y="0"/>
                </a:moveTo>
                <a:cubicBezTo>
                  <a:pt x="40" y="112"/>
                  <a:pt x="80" y="224"/>
                  <a:pt x="144" y="288"/>
                </a:cubicBezTo>
                <a:cubicBezTo>
                  <a:pt x="208" y="352"/>
                  <a:pt x="296" y="368"/>
                  <a:pt x="384" y="384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ea typeface="Arial" charset="0"/>
              <a:cs typeface="Arial" charset="0"/>
            </a:endParaRPr>
          </a:p>
        </p:txBody>
      </p:sp>
      <p:sp>
        <p:nvSpPr>
          <p:cNvPr id="19" name="Freeform 20"/>
          <p:cNvSpPr>
            <a:spLocks/>
          </p:cNvSpPr>
          <p:nvPr/>
        </p:nvSpPr>
        <p:spPr bwMode="auto">
          <a:xfrm>
            <a:off x="8159750" y="577850"/>
            <a:ext cx="168275" cy="31750"/>
          </a:xfrm>
          <a:custGeom>
            <a:avLst/>
            <a:gdLst/>
            <a:ahLst/>
            <a:cxnLst>
              <a:cxn ang="0">
                <a:pos x="240" y="0"/>
              </a:cxn>
              <a:cxn ang="0">
                <a:pos x="96" y="48"/>
              </a:cxn>
              <a:cxn ang="0">
                <a:pos x="0" y="48"/>
              </a:cxn>
            </a:cxnLst>
            <a:rect l="0" t="0" r="r" b="b"/>
            <a:pathLst>
              <a:path w="240" h="56">
                <a:moveTo>
                  <a:pt x="240" y="0"/>
                </a:moveTo>
                <a:cubicBezTo>
                  <a:pt x="188" y="20"/>
                  <a:pt x="136" y="40"/>
                  <a:pt x="96" y="48"/>
                </a:cubicBezTo>
                <a:cubicBezTo>
                  <a:pt x="56" y="56"/>
                  <a:pt x="28" y="52"/>
                  <a:pt x="0" y="48"/>
                </a:cubicBezTo>
              </a:path>
            </a:pathLst>
          </a:custGeom>
          <a:noFill/>
          <a:ln w="19050" cmpd="sng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ea typeface="Arial" charset="0"/>
              <a:cs typeface="Arial" charset="0"/>
            </a:endParaRPr>
          </a:p>
        </p:txBody>
      </p:sp>
      <p:sp>
        <p:nvSpPr>
          <p:cNvPr id="20" name="Freeform 21"/>
          <p:cNvSpPr>
            <a:spLocks/>
          </p:cNvSpPr>
          <p:nvPr/>
        </p:nvSpPr>
        <p:spPr bwMode="auto">
          <a:xfrm flipH="1">
            <a:off x="8664575" y="577850"/>
            <a:ext cx="168275" cy="31750"/>
          </a:xfrm>
          <a:custGeom>
            <a:avLst/>
            <a:gdLst>
              <a:gd name="T0" fmla="*/ 240 w 240"/>
              <a:gd name="T1" fmla="*/ 0 h 56"/>
              <a:gd name="T2" fmla="*/ 96 w 240"/>
              <a:gd name="T3" fmla="*/ 48 h 56"/>
              <a:gd name="T4" fmla="*/ 0 w 240"/>
              <a:gd name="T5" fmla="*/ 48 h 56"/>
              <a:gd name="T6" fmla="*/ 0 60000 65536"/>
              <a:gd name="T7" fmla="*/ 0 60000 65536"/>
              <a:gd name="T8" fmla="*/ 0 60000 65536"/>
              <a:gd name="T9" fmla="*/ 0 w 240"/>
              <a:gd name="T10" fmla="*/ 0 h 56"/>
              <a:gd name="T11" fmla="*/ 240 w 240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56">
                <a:moveTo>
                  <a:pt x="240" y="0"/>
                </a:moveTo>
                <a:cubicBezTo>
                  <a:pt x="188" y="20"/>
                  <a:pt x="136" y="40"/>
                  <a:pt x="96" y="48"/>
                </a:cubicBezTo>
                <a:cubicBezTo>
                  <a:pt x="56" y="56"/>
                  <a:pt x="28" y="52"/>
                  <a:pt x="0" y="48"/>
                </a:cubicBezTo>
              </a:path>
            </a:pathLst>
          </a:cu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ea typeface="Arial" charset="0"/>
              <a:cs typeface="Arial" charset="0"/>
            </a:endParaRPr>
          </a:p>
        </p:txBody>
      </p:sp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7924800" y="685800"/>
            <a:ext cx="11430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1000" b="1">
                <a:solidFill>
                  <a:srgbClr val="618FFD"/>
                </a:solidFill>
                <a:ea typeface="Arial" charset="0"/>
                <a:cs typeface="Arial" charset="0"/>
              </a:rPr>
              <a:t>B</a:t>
            </a:r>
            <a:r>
              <a:rPr lang="en-US" sz="800" b="1">
                <a:solidFill>
                  <a:srgbClr val="618FFD"/>
                </a:solidFill>
                <a:ea typeface="Arial" charset="0"/>
                <a:cs typeface="Arial" charset="0"/>
              </a:rPr>
              <a:t>ERKELEY </a:t>
            </a:r>
            <a:r>
              <a:rPr lang="en-US" sz="1000" b="1">
                <a:solidFill>
                  <a:srgbClr val="618FFD"/>
                </a:solidFill>
                <a:ea typeface="Arial" charset="0"/>
                <a:cs typeface="Arial" charset="0"/>
              </a:rPr>
              <a:t>P</a:t>
            </a:r>
            <a:r>
              <a:rPr lang="en-US" sz="800" b="1">
                <a:solidFill>
                  <a:srgbClr val="618FFD"/>
                </a:solidFill>
                <a:ea typeface="Arial" charset="0"/>
                <a:cs typeface="Arial" charset="0"/>
              </a:rPr>
              <a:t>AR </a:t>
            </a:r>
            <a:r>
              <a:rPr lang="en-US" sz="1000" b="1">
                <a:solidFill>
                  <a:srgbClr val="618FFD"/>
                </a:solidFill>
                <a:ea typeface="Arial" charset="0"/>
                <a:cs typeface="Arial" charset="0"/>
              </a:rPr>
              <a:t>L</a:t>
            </a:r>
            <a:r>
              <a:rPr lang="en-US" sz="800" b="1">
                <a:solidFill>
                  <a:srgbClr val="618FFD"/>
                </a:solidFill>
                <a:ea typeface="Arial" charset="0"/>
                <a:cs typeface="Arial" charset="0"/>
              </a:rPr>
              <a:t>AB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600200" y="1598613"/>
            <a:ext cx="7313613" cy="1828800"/>
          </a:xfrm>
        </p:spPr>
        <p:txBody>
          <a:bodyPr/>
          <a:lstStyle>
            <a:lvl1pPr>
              <a:defRPr>
                <a:solidFill>
                  <a:srgbClr val="6496FA"/>
                </a:solidFill>
                <a:latin typeface="Helvetica"/>
                <a:cs typeface="Helvetica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429000"/>
            <a:ext cx="6627813" cy="1828800"/>
          </a:xfrm>
        </p:spPr>
        <p:txBody>
          <a:bodyPr/>
          <a:lstStyle>
            <a:lvl1pPr marL="0" indent="0" algn="ctr">
              <a:buFont typeface="Wingdings" pitchFamily="18" charset="2"/>
              <a:buNone/>
              <a:defRPr sz="14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E6662C5-10E7-9740-A05D-5F8B1A0719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Helvetica" charset="0"/>
              </a:defRPr>
            </a:lvl1pPr>
          </a:lstStyle>
          <a:p>
            <a:fld id="{AE6662C5-10E7-9740-A05D-5F8B1A0719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225" y="0"/>
            <a:ext cx="2055813" cy="6399213"/>
          </a:xfrm>
        </p:spPr>
        <p:txBody>
          <a:bodyPr vert="eaVert"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0"/>
            <a:ext cx="6018212" cy="6399213"/>
          </a:xfrm>
        </p:spPr>
        <p:txBody>
          <a:bodyPr vert="eaVert"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Helvetica" charset="0"/>
              </a:defRPr>
            </a:lvl1pPr>
          </a:lstStyle>
          <a:p>
            <a:fld id="{AE6662C5-10E7-9740-A05D-5F8B1A0719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6662C5-10E7-9740-A05D-5F8B1A0719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6662C5-10E7-9740-A05D-5F8B1A0719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143000"/>
            <a:ext cx="4037012" cy="5256213"/>
          </a:xfrm>
        </p:spPr>
        <p:txBody>
          <a:bodyPr/>
          <a:lstStyle>
            <a:lvl1pPr>
              <a:defRPr sz="2800">
                <a:latin typeface="Helvetica"/>
                <a:cs typeface="Helvetica"/>
              </a:defRPr>
            </a:lvl1pPr>
            <a:lvl2pPr>
              <a:defRPr sz="2400">
                <a:latin typeface="Helvetica"/>
                <a:cs typeface="Helvetica"/>
              </a:defRPr>
            </a:lvl2pPr>
            <a:lvl3pPr>
              <a:defRPr sz="2000">
                <a:latin typeface="Helvetica"/>
                <a:cs typeface="Helvetica"/>
              </a:defRPr>
            </a:lvl3pPr>
            <a:lvl4pPr>
              <a:defRPr sz="1800">
                <a:latin typeface="Helvetica"/>
                <a:cs typeface="Helvetica"/>
              </a:defRPr>
            </a:lvl4pPr>
            <a:lvl5pPr>
              <a:defRPr sz="1800">
                <a:latin typeface="Helvetic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143000"/>
            <a:ext cx="4037013" cy="5256213"/>
          </a:xfrm>
        </p:spPr>
        <p:txBody>
          <a:bodyPr/>
          <a:lstStyle>
            <a:lvl1pPr>
              <a:defRPr sz="2800">
                <a:latin typeface="Helvetica"/>
                <a:cs typeface="Helvetica"/>
              </a:defRPr>
            </a:lvl1pPr>
            <a:lvl2pPr>
              <a:defRPr sz="2400">
                <a:latin typeface="Helvetica"/>
                <a:cs typeface="Helvetica"/>
              </a:defRPr>
            </a:lvl2pPr>
            <a:lvl3pPr>
              <a:defRPr sz="2000">
                <a:latin typeface="Helvetica"/>
                <a:cs typeface="Helvetica"/>
              </a:defRPr>
            </a:lvl3pPr>
            <a:lvl4pPr>
              <a:defRPr sz="1800">
                <a:latin typeface="Helvetica"/>
                <a:cs typeface="Helvetica"/>
              </a:defRPr>
            </a:lvl4pPr>
            <a:lvl5pPr>
              <a:defRPr sz="1800">
                <a:latin typeface="Helvetic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Helvetica" charset="0"/>
              </a:defRPr>
            </a:lvl1pPr>
          </a:lstStyle>
          <a:p>
            <a:fld id="{AE6662C5-10E7-9740-A05D-5F8B1A0719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Helvetica"/>
                <a:cs typeface="Helvetica"/>
              </a:defRPr>
            </a:lvl1pPr>
            <a:lvl2pPr>
              <a:defRPr sz="2000">
                <a:latin typeface="Helvetica"/>
                <a:cs typeface="Helvetica"/>
              </a:defRPr>
            </a:lvl2pPr>
            <a:lvl3pPr>
              <a:defRPr sz="1800">
                <a:latin typeface="Helvetica"/>
                <a:cs typeface="Helvetica"/>
              </a:defRPr>
            </a:lvl3pPr>
            <a:lvl4pPr>
              <a:defRPr sz="1600">
                <a:latin typeface="Helvetica"/>
                <a:cs typeface="Helvetica"/>
              </a:defRPr>
            </a:lvl4pPr>
            <a:lvl5pPr>
              <a:defRPr sz="1600">
                <a:latin typeface="Helvetica"/>
                <a:cs typeface="Helvetic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Helvetica"/>
                <a:cs typeface="Helvetica"/>
              </a:defRPr>
            </a:lvl1pPr>
            <a:lvl2pPr>
              <a:defRPr sz="2000">
                <a:latin typeface="Helvetica"/>
                <a:cs typeface="Helvetica"/>
              </a:defRPr>
            </a:lvl2pPr>
            <a:lvl3pPr>
              <a:defRPr sz="1800">
                <a:latin typeface="Helvetica"/>
                <a:cs typeface="Helvetica"/>
              </a:defRPr>
            </a:lvl3pPr>
            <a:lvl4pPr>
              <a:defRPr sz="1600">
                <a:latin typeface="Helvetica"/>
                <a:cs typeface="Helvetica"/>
              </a:defRPr>
            </a:lvl4pPr>
            <a:lvl5pPr>
              <a:defRPr sz="1600">
                <a:latin typeface="Helvetica"/>
                <a:cs typeface="Helvetic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Helvetica" charset="0"/>
              </a:defRPr>
            </a:lvl1pPr>
          </a:lstStyle>
          <a:p>
            <a:fld id="{AE6662C5-10E7-9740-A05D-5F8B1A0719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6662C5-10E7-9740-A05D-5F8B1A0719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6662C5-10E7-9740-A05D-5F8B1A0719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6662C5-10E7-9740-A05D-5F8B1A0719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6662C5-10E7-9740-A05D-5F8B1A0719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ea typeface="Arial" charset="0"/>
              <a:cs typeface="Arial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143000"/>
            <a:ext cx="8226425" cy="525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370013" y="0"/>
            <a:ext cx="639921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19875"/>
            <a:ext cx="21336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charset="0"/>
                <a:ea typeface="Arial" charset="0"/>
                <a:cs typeface="Arial" charset="0"/>
              </a:defRPr>
            </a:lvl1pPr>
          </a:lstStyle>
          <a:p>
            <a:fld id="{AE6662C5-10E7-9740-A05D-5F8B1A0719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76200" y="76200"/>
            <a:ext cx="13716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3600">
                <a:solidFill>
                  <a:srgbClr val="0080FF">
                    <a:alpha val="50000"/>
                  </a:srgbClr>
                </a:solidFill>
                <a:latin typeface="Arial Black" pitchFamily="18" charset="0"/>
                <a:cs typeface="Arial" charset="0"/>
              </a:rPr>
              <a:t>EE</a:t>
            </a:r>
            <a:r>
              <a:rPr lang="en-US" sz="3600">
                <a:solidFill>
                  <a:srgbClr val="FFCC66">
                    <a:alpha val="50000"/>
                  </a:srgbClr>
                </a:solidFill>
                <a:latin typeface="Arial Black" pitchFamily="18" charset="0"/>
                <a:cs typeface="Arial" charset="0"/>
              </a:rPr>
              <a:t>CS</a:t>
            </a:r>
            <a:endParaRPr lang="en-US" sz="3600">
              <a:solidFill>
                <a:srgbClr val="0080FF">
                  <a:alpha val="50000"/>
                </a:srgbClr>
              </a:solidFill>
              <a:latin typeface="Arial Black" pitchFamily="18" charset="0"/>
              <a:cs typeface="Arial" charset="0"/>
            </a:endParaRP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76200" y="533400"/>
            <a:ext cx="1371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800">
                <a:solidFill>
                  <a:srgbClr val="FFFFFF">
                    <a:alpha val="50000"/>
                  </a:srgbClr>
                </a:solidFill>
                <a:latin typeface="Arial" pitchFamily="18" charset="0"/>
                <a:cs typeface="Arial" charset="0"/>
              </a:rPr>
              <a:t>Electrical Engineering and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800">
                <a:solidFill>
                  <a:srgbClr val="FFFFFF">
                    <a:alpha val="50000"/>
                  </a:srgbClr>
                </a:solidFill>
                <a:latin typeface="Arial" pitchFamily="18" charset="0"/>
                <a:cs typeface="Arial" charset="0"/>
              </a:rPr>
              <a:t>Computer Sciences</a:t>
            </a: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7848600" y="0"/>
            <a:ext cx="1295400" cy="914400"/>
          </a:xfrm>
          <a:prstGeom prst="rect">
            <a:avLst/>
          </a:prstGeom>
          <a:solidFill>
            <a:srgbClr val="6496FA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ea typeface="Arial" charset="0"/>
              <a:cs typeface="Arial" charset="0"/>
            </a:endParaRPr>
          </a:p>
        </p:txBody>
      </p:sp>
      <p:sp>
        <p:nvSpPr>
          <p:cNvPr id="4105" name="Freeform 9"/>
          <p:cNvSpPr>
            <a:spLocks/>
          </p:cNvSpPr>
          <p:nvPr/>
        </p:nvSpPr>
        <p:spPr bwMode="auto">
          <a:xfrm>
            <a:off x="7924800" y="366713"/>
            <a:ext cx="1143000" cy="134937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816" y="0"/>
              </a:cxn>
              <a:cxn ang="0">
                <a:pos x="1632" y="240"/>
              </a:cxn>
            </a:cxnLst>
            <a:rect l="0" t="0" r="r" b="b"/>
            <a:pathLst>
              <a:path w="1632" h="240">
                <a:moveTo>
                  <a:pt x="0" y="240"/>
                </a:moveTo>
                <a:cubicBezTo>
                  <a:pt x="272" y="120"/>
                  <a:pt x="544" y="0"/>
                  <a:pt x="816" y="0"/>
                </a:cubicBezTo>
                <a:cubicBezTo>
                  <a:pt x="1088" y="0"/>
                  <a:pt x="1360" y="120"/>
                  <a:pt x="1632" y="240"/>
                </a:cubicBezTo>
              </a:path>
            </a:pathLst>
          </a:custGeom>
          <a:noFill/>
          <a:ln w="28575" cmpd="sng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ea typeface="Arial" charset="0"/>
              <a:cs typeface="Arial" charset="0"/>
            </a:endParaRPr>
          </a:p>
        </p:txBody>
      </p:sp>
      <p:sp>
        <p:nvSpPr>
          <p:cNvPr id="4106" name="Freeform 10"/>
          <p:cNvSpPr>
            <a:spLocks/>
          </p:cNvSpPr>
          <p:nvPr/>
        </p:nvSpPr>
        <p:spPr bwMode="auto">
          <a:xfrm>
            <a:off x="8188325" y="179388"/>
            <a:ext cx="73025" cy="403225"/>
          </a:xfrm>
          <a:custGeom>
            <a:avLst/>
            <a:gdLst/>
            <a:ahLst/>
            <a:cxnLst>
              <a:cxn ang="0">
                <a:pos x="0" y="720"/>
              </a:cxn>
              <a:cxn ang="0">
                <a:pos x="96" y="384"/>
              </a:cxn>
              <a:cxn ang="0">
                <a:pos x="48" y="0"/>
              </a:cxn>
            </a:cxnLst>
            <a:rect l="0" t="0" r="r" b="b"/>
            <a:pathLst>
              <a:path w="104" h="720">
                <a:moveTo>
                  <a:pt x="0" y="720"/>
                </a:moveTo>
                <a:cubicBezTo>
                  <a:pt x="44" y="612"/>
                  <a:pt x="88" y="504"/>
                  <a:pt x="96" y="384"/>
                </a:cubicBezTo>
                <a:cubicBezTo>
                  <a:pt x="104" y="264"/>
                  <a:pt x="76" y="132"/>
                  <a:pt x="48" y="0"/>
                </a:cubicBezTo>
              </a:path>
            </a:pathLst>
          </a:custGeom>
          <a:noFill/>
          <a:ln w="19050" cmpd="sng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ea typeface="Arial" charset="0"/>
              <a:cs typeface="Arial" charset="0"/>
            </a:endParaRPr>
          </a:p>
        </p:txBody>
      </p:sp>
      <p:sp>
        <p:nvSpPr>
          <p:cNvPr id="4107" name="Freeform 11"/>
          <p:cNvSpPr>
            <a:spLocks/>
          </p:cNvSpPr>
          <p:nvPr/>
        </p:nvSpPr>
        <p:spPr bwMode="auto">
          <a:xfrm>
            <a:off x="8255000" y="152400"/>
            <a:ext cx="73025" cy="430213"/>
          </a:xfrm>
          <a:custGeom>
            <a:avLst/>
            <a:gdLst/>
            <a:ahLst/>
            <a:cxnLst>
              <a:cxn ang="0">
                <a:pos x="0" y="768"/>
              </a:cxn>
              <a:cxn ang="0">
                <a:pos x="96" y="432"/>
              </a:cxn>
              <a:cxn ang="0">
                <a:pos x="48" y="0"/>
              </a:cxn>
            </a:cxnLst>
            <a:rect l="0" t="0" r="r" b="b"/>
            <a:pathLst>
              <a:path w="104" h="768">
                <a:moveTo>
                  <a:pt x="0" y="768"/>
                </a:moveTo>
                <a:cubicBezTo>
                  <a:pt x="44" y="664"/>
                  <a:pt x="88" y="560"/>
                  <a:pt x="96" y="432"/>
                </a:cubicBezTo>
                <a:cubicBezTo>
                  <a:pt x="104" y="304"/>
                  <a:pt x="76" y="152"/>
                  <a:pt x="48" y="0"/>
                </a:cubicBezTo>
              </a:path>
            </a:pathLst>
          </a:custGeom>
          <a:noFill/>
          <a:ln w="19050" cmpd="sng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ea typeface="Arial" charset="0"/>
              <a:cs typeface="Arial" charset="0"/>
            </a:endParaRPr>
          </a:p>
        </p:txBody>
      </p:sp>
      <p:sp>
        <p:nvSpPr>
          <p:cNvPr id="4108" name="Freeform 12"/>
          <p:cNvSpPr>
            <a:spLocks/>
          </p:cNvSpPr>
          <p:nvPr/>
        </p:nvSpPr>
        <p:spPr bwMode="auto">
          <a:xfrm flipH="1">
            <a:off x="8731250" y="179388"/>
            <a:ext cx="73025" cy="403225"/>
          </a:xfrm>
          <a:custGeom>
            <a:avLst/>
            <a:gdLst>
              <a:gd name="T0" fmla="*/ 0 w 104"/>
              <a:gd name="T1" fmla="*/ 720 h 720"/>
              <a:gd name="T2" fmla="*/ 96 w 104"/>
              <a:gd name="T3" fmla="*/ 384 h 720"/>
              <a:gd name="T4" fmla="*/ 48 w 104"/>
              <a:gd name="T5" fmla="*/ 0 h 720"/>
              <a:gd name="T6" fmla="*/ 0 60000 65536"/>
              <a:gd name="T7" fmla="*/ 0 60000 65536"/>
              <a:gd name="T8" fmla="*/ 0 60000 65536"/>
              <a:gd name="T9" fmla="*/ 0 w 104"/>
              <a:gd name="T10" fmla="*/ 0 h 720"/>
              <a:gd name="T11" fmla="*/ 104 w 104"/>
              <a:gd name="T12" fmla="*/ 720 h 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4" h="720">
                <a:moveTo>
                  <a:pt x="0" y="720"/>
                </a:moveTo>
                <a:cubicBezTo>
                  <a:pt x="44" y="612"/>
                  <a:pt x="88" y="504"/>
                  <a:pt x="96" y="384"/>
                </a:cubicBezTo>
                <a:cubicBezTo>
                  <a:pt x="104" y="264"/>
                  <a:pt x="76" y="132"/>
                  <a:pt x="48" y="0"/>
                </a:cubicBezTo>
              </a:path>
            </a:pathLst>
          </a:cu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ea typeface="Arial" charset="0"/>
              <a:cs typeface="Arial" charset="0"/>
            </a:endParaRPr>
          </a:p>
        </p:txBody>
      </p:sp>
      <p:sp>
        <p:nvSpPr>
          <p:cNvPr id="4109" name="Freeform 13"/>
          <p:cNvSpPr>
            <a:spLocks/>
          </p:cNvSpPr>
          <p:nvPr/>
        </p:nvSpPr>
        <p:spPr bwMode="auto">
          <a:xfrm flipH="1">
            <a:off x="8664575" y="152400"/>
            <a:ext cx="73025" cy="430213"/>
          </a:xfrm>
          <a:custGeom>
            <a:avLst/>
            <a:gdLst>
              <a:gd name="T0" fmla="*/ 0 w 104"/>
              <a:gd name="T1" fmla="*/ 768 h 768"/>
              <a:gd name="T2" fmla="*/ 96 w 104"/>
              <a:gd name="T3" fmla="*/ 432 h 768"/>
              <a:gd name="T4" fmla="*/ 48 w 104"/>
              <a:gd name="T5" fmla="*/ 0 h 768"/>
              <a:gd name="T6" fmla="*/ 0 60000 65536"/>
              <a:gd name="T7" fmla="*/ 0 60000 65536"/>
              <a:gd name="T8" fmla="*/ 0 60000 65536"/>
              <a:gd name="T9" fmla="*/ 0 w 104"/>
              <a:gd name="T10" fmla="*/ 0 h 768"/>
              <a:gd name="T11" fmla="*/ 104 w 104"/>
              <a:gd name="T12" fmla="*/ 768 h 7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4" h="768">
                <a:moveTo>
                  <a:pt x="0" y="768"/>
                </a:moveTo>
                <a:cubicBezTo>
                  <a:pt x="44" y="664"/>
                  <a:pt x="88" y="560"/>
                  <a:pt x="96" y="432"/>
                </a:cubicBezTo>
                <a:cubicBezTo>
                  <a:pt x="104" y="304"/>
                  <a:pt x="76" y="152"/>
                  <a:pt x="48" y="0"/>
                </a:cubicBezTo>
              </a:path>
            </a:pathLst>
          </a:cu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ea typeface="Arial" charset="0"/>
              <a:cs typeface="Arial" charset="0"/>
            </a:endParaRPr>
          </a:p>
        </p:txBody>
      </p:sp>
      <p:sp>
        <p:nvSpPr>
          <p:cNvPr id="4110" name="Freeform 14"/>
          <p:cNvSpPr>
            <a:spLocks/>
          </p:cNvSpPr>
          <p:nvPr/>
        </p:nvSpPr>
        <p:spPr bwMode="auto">
          <a:xfrm>
            <a:off x="7959725" y="206375"/>
            <a:ext cx="268288" cy="241300"/>
          </a:xfrm>
          <a:custGeom>
            <a:avLst/>
            <a:gdLst/>
            <a:ahLst/>
            <a:cxnLst>
              <a:cxn ang="0">
                <a:pos x="0" y="432"/>
              </a:cxn>
              <a:cxn ang="0">
                <a:pos x="288" y="240"/>
              </a:cxn>
              <a:cxn ang="0">
                <a:pos x="384" y="0"/>
              </a:cxn>
            </a:cxnLst>
            <a:rect l="0" t="0" r="r" b="b"/>
            <a:pathLst>
              <a:path w="384" h="432">
                <a:moveTo>
                  <a:pt x="0" y="432"/>
                </a:moveTo>
                <a:cubicBezTo>
                  <a:pt x="112" y="372"/>
                  <a:pt x="224" y="312"/>
                  <a:pt x="288" y="240"/>
                </a:cubicBezTo>
                <a:cubicBezTo>
                  <a:pt x="352" y="168"/>
                  <a:pt x="368" y="84"/>
                  <a:pt x="384" y="0"/>
                </a:cubicBezTo>
              </a:path>
            </a:pathLst>
          </a:custGeom>
          <a:noFill/>
          <a:ln w="9525" cmpd="sng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ea typeface="Arial" charset="0"/>
              <a:cs typeface="Arial" charset="0"/>
            </a:endParaRPr>
          </a:p>
        </p:txBody>
      </p:sp>
      <p:sp>
        <p:nvSpPr>
          <p:cNvPr id="4111" name="Freeform 15"/>
          <p:cNvSpPr>
            <a:spLocks/>
          </p:cNvSpPr>
          <p:nvPr/>
        </p:nvSpPr>
        <p:spPr bwMode="auto">
          <a:xfrm flipH="1">
            <a:off x="8766175" y="206375"/>
            <a:ext cx="268288" cy="241300"/>
          </a:xfrm>
          <a:custGeom>
            <a:avLst/>
            <a:gdLst>
              <a:gd name="T0" fmla="*/ 0 w 384"/>
              <a:gd name="T1" fmla="*/ 432 h 432"/>
              <a:gd name="T2" fmla="*/ 288 w 384"/>
              <a:gd name="T3" fmla="*/ 240 h 432"/>
              <a:gd name="T4" fmla="*/ 384 w 384"/>
              <a:gd name="T5" fmla="*/ 0 h 432"/>
              <a:gd name="T6" fmla="*/ 0 60000 65536"/>
              <a:gd name="T7" fmla="*/ 0 60000 65536"/>
              <a:gd name="T8" fmla="*/ 0 60000 65536"/>
              <a:gd name="T9" fmla="*/ 0 w 384"/>
              <a:gd name="T10" fmla="*/ 0 h 432"/>
              <a:gd name="T11" fmla="*/ 384 w 384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432">
                <a:moveTo>
                  <a:pt x="0" y="432"/>
                </a:moveTo>
                <a:cubicBezTo>
                  <a:pt x="112" y="372"/>
                  <a:pt x="224" y="312"/>
                  <a:pt x="288" y="240"/>
                </a:cubicBezTo>
                <a:cubicBezTo>
                  <a:pt x="352" y="168"/>
                  <a:pt x="368" y="84"/>
                  <a:pt x="384" y="0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ea typeface="Arial" charset="0"/>
              <a:cs typeface="Arial" charset="0"/>
            </a:endParaRPr>
          </a:p>
        </p:txBody>
      </p:sp>
      <p:sp>
        <p:nvSpPr>
          <p:cNvPr id="4112" name="Freeform 16"/>
          <p:cNvSpPr>
            <a:spLocks/>
          </p:cNvSpPr>
          <p:nvPr/>
        </p:nvSpPr>
        <p:spPr bwMode="auto">
          <a:xfrm>
            <a:off x="8294688" y="152400"/>
            <a:ext cx="268287" cy="2143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288"/>
              </a:cxn>
              <a:cxn ang="0">
                <a:pos x="384" y="384"/>
              </a:cxn>
            </a:cxnLst>
            <a:rect l="0" t="0" r="r" b="b"/>
            <a:pathLst>
              <a:path w="384" h="384">
                <a:moveTo>
                  <a:pt x="0" y="0"/>
                </a:moveTo>
                <a:cubicBezTo>
                  <a:pt x="40" y="112"/>
                  <a:pt x="80" y="224"/>
                  <a:pt x="144" y="288"/>
                </a:cubicBezTo>
                <a:cubicBezTo>
                  <a:pt x="208" y="352"/>
                  <a:pt x="296" y="368"/>
                  <a:pt x="384" y="384"/>
                </a:cubicBezTo>
              </a:path>
            </a:pathLst>
          </a:custGeom>
          <a:noFill/>
          <a:ln w="9525" cmpd="sng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ea typeface="Arial" charset="0"/>
              <a:cs typeface="Arial" charset="0"/>
            </a:endParaRPr>
          </a:p>
        </p:txBody>
      </p:sp>
      <p:sp>
        <p:nvSpPr>
          <p:cNvPr id="4113" name="Freeform 17"/>
          <p:cNvSpPr>
            <a:spLocks/>
          </p:cNvSpPr>
          <p:nvPr/>
        </p:nvSpPr>
        <p:spPr bwMode="auto">
          <a:xfrm flipH="1">
            <a:off x="8429625" y="152400"/>
            <a:ext cx="269875" cy="214313"/>
          </a:xfrm>
          <a:custGeom>
            <a:avLst/>
            <a:gdLst>
              <a:gd name="T0" fmla="*/ 0 w 384"/>
              <a:gd name="T1" fmla="*/ 0 h 384"/>
              <a:gd name="T2" fmla="*/ 144 w 384"/>
              <a:gd name="T3" fmla="*/ 288 h 384"/>
              <a:gd name="T4" fmla="*/ 384 w 384"/>
              <a:gd name="T5" fmla="*/ 384 h 384"/>
              <a:gd name="T6" fmla="*/ 0 60000 65536"/>
              <a:gd name="T7" fmla="*/ 0 60000 65536"/>
              <a:gd name="T8" fmla="*/ 0 60000 65536"/>
              <a:gd name="T9" fmla="*/ 0 w 384"/>
              <a:gd name="T10" fmla="*/ 0 h 384"/>
              <a:gd name="T11" fmla="*/ 384 w 384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384">
                <a:moveTo>
                  <a:pt x="0" y="0"/>
                </a:moveTo>
                <a:cubicBezTo>
                  <a:pt x="40" y="112"/>
                  <a:pt x="80" y="224"/>
                  <a:pt x="144" y="288"/>
                </a:cubicBezTo>
                <a:cubicBezTo>
                  <a:pt x="208" y="352"/>
                  <a:pt x="296" y="368"/>
                  <a:pt x="384" y="384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ea typeface="Arial" charset="0"/>
              <a:cs typeface="Arial" charset="0"/>
            </a:endParaRPr>
          </a:p>
        </p:txBody>
      </p:sp>
      <p:sp>
        <p:nvSpPr>
          <p:cNvPr id="4114" name="Freeform 18"/>
          <p:cNvSpPr>
            <a:spLocks/>
          </p:cNvSpPr>
          <p:nvPr/>
        </p:nvSpPr>
        <p:spPr bwMode="auto">
          <a:xfrm>
            <a:off x="8159750" y="577850"/>
            <a:ext cx="168275" cy="31750"/>
          </a:xfrm>
          <a:custGeom>
            <a:avLst/>
            <a:gdLst/>
            <a:ahLst/>
            <a:cxnLst>
              <a:cxn ang="0">
                <a:pos x="240" y="0"/>
              </a:cxn>
              <a:cxn ang="0">
                <a:pos x="96" y="48"/>
              </a:cxn>
              <a:cxn ang="0">
                <a:pos x="0" y="48"/>
              </a:cxn>
            </a:cxnLst>
            <a:rect l="0" t="0" r="r" b="b"/>
            <a:pathLst>
              <a:path w="240" h="56">
                <a:moveTo>
                  <a:pt x="240" y="0"/>
                </a:moveTo>
                <a:cubicBezTo>
                  <a:pt x="188" y="20"/>
                  <a:pt x="136" y="40"/>
                  <a:pt x="96" y="48"/>
                </a:cubicBezTo>
                <a:cubicBezTo>
                  <a:pt x="56" y="56"/>
                  <a:pt x="28" y="52"/>
                  <a:pt x="0" y="48"/>
                </a:cubicBezTo>
              </a:path>
            </a:pathLst>
          </a:custGeom>
          <a:noFill/>
          <a:ln w="19050" cmpd="sng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ea typeface="Arial" charset="0"/>
              <a:cs typeface="Arial" charset="0"/>
            </a:endParaRPr>
          </a:p>
        </p:txBody>
      </p:sp>
      <p:sp>
        <p:nvSpPr>
          <p:cNvPr id="4115" name="Freeform 19"/>
          <p:cNvSpPr>
            <a:spLocks/>
          </p:cNvSpPr>
          <p:nvPr/>
        </p:nvSpPr>
        <p:spPr bwMode="auto">
          <a:xfrm flipH="1">
            <a:off x="8664575" y="577850"/>
            <a:ext cx="168275" cy="31750"/>
          </a:xfrm>
          <a:custGeom>
            <a:avLst/>
            <a:gdLst>
              <a:gd name="T0" fmla="*/ 240 w 240"/>
              <a:gd name="T1" fmla="*/ 0 h 56"/>
              <a:gd name="T2" fmla="*/ 96 w 240"/>
              <a:gd name="T3" fmla="*/ 48 h 56"/>
              <a:gd name="T4" fmla="*/ 0 w 240"/>
              <a:gd name="T5" fmla="*/ 48 h 56"/>
              <a:gd name="T6" fmla="*/ 0 60000 65536"/>
              <a:gd name="T7" fmla="*/ 0 60000 65536"/>
              <a:gd name="T8" fmla="*/ 0 60000 65536"/>
              <a:gd name="T9" fmla="*/ 0 w 240"/>
              <a:gd name="T10" fmla="*/ 0 h 56"/>
              <a:gd name="T11" fmla="*/ 240 w 240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56">
                <a:moveTo>
                  <a:pt x="240" y="0"/>
                </a:moveTo>
                <a:cubicBezTo>
                  <a:pt x="188" y="20"/>
                  <a:pt x="136" y="40"/>
                  <a:pt x="96" y="48"/>
                </a:cubicBezTo>
                <a:cubicBezTo>
                  <a:pt x="56" y="56"/>
                  <a:pt x="28" y="52"/>
                  <a:pt x="0" y="48"/>
                </a:cubicBezTo>
              </a:path>
            </a:pathLst>
          </a:cu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ea typeface="Arial" charset="0"/>
              <a:cs typeface="Arial" charset="0"/>
            </a:endParaRPr>
          </a:p>
        </p:txBody>
      </p:sp>
      <p:sp>
        <p:nvSpPr>
          <p:cNvPr id="4116" name="Text Box 20"/>
          <p:cNvSpPr txBox="1">
            <a:spLocks noChangeArrowheads="1"/>
          </p:cNvSpPr>
          <p:nvPr/>
        </p:nvSpPr>
        <p:spPr bwMode="auto">
          <a:xfrm>
            <a:off x="7924800" y="685800"/>
            <a:ext cx="11430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1000" b="1">
                <a:solidFill>
                  <a:srgbClr val="618FFD"/>
                </a:solidFill>
                <a:ea typeface="Arial" charset="0"/>
                <a:cs typeface="Arial" charset="0"/>
              </a:rPr>
              <a:t>B</a:t>
            </a:r>
            <a:r>
              <a:rPr lang="en-US" sz="800" b="1">
                <a:solidFill>
                  <a:srgbClr val="618FFD"/>
                </a:solidFill>
                <a:ea typeface="Arial" charset="0"/>
                <a:cs typeface="Arial" charset="0"/>
              </a:rPr>
              <a:t>ERKELEY </a:t>
            </a:r>
            <a:r>
              <a:rPr lang="en-US" sz="1000" b="1">
                <a:solidFill>
                  <a:srgbClr val="618FFD"/>
                </a:solidFill>
                <a:ea typeface="Arial" charset="0"/>
                <a:cs typeface="Arial" charset="0"/>
              </a:rPr>
              <a:t>P</a:t>
            </a:r>
            <a:r>
              <a:rPr lang="en-US" sz="800" b="1">
                <a:solidFill>
                  <a:srgbClr val="618FFD"/>
                </a:solidFill>
                <a:ea typeface="Arial" charset="0"/>
                <a:cs typeface="Arial" charset="0"/>
              </a:rPr>
              <a:t>AR </a:t>
            </a:r>
            <a:r>
              <a:rPr lang="en-US" sz="1000" b="1">
                <a:solidFill>
                  <a:srgbClr val="618FFD"/>
                </a:solidFill>
                <a:ea typeface="Arial" charset="0"/>
                <a:cs typeface="Arial" charset="0"/>
              </a:rPr>
              <a:t>L</a:t>
            </a:r>
            <a:r>
              <a:rPr lang="en-US" sz="800" b="1">
                <a:solidFill>
                  <a:srgbClr val="618FFD"/>
                </a:solidFill>
                <a:ea typeface="Arial" charset="0"/>
                <a:cs typeface="Arial" charset="0"/>
              </a:rPr>
              <a:t>AB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0080"/>
        </a:buClr>
        <a:buSzPct val="85000"/>
        <a:buFont typeface="Wingdings" charset="2"/>
        <a:buChar char="v"/>
        <a:defRPr sz="20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28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Monitoring Sequential Consistency in Relaxed Memory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2178" y="3759205"/>
            <a:ext cx="8416636" cy="1752600"/>
          </a:xfrm>
        </p:spPr>
        <p:txBody>
          <a:bodyPr/>
          <a:lstStyle/>
          <a:p>
            <a:r>
              <a:rPr lang="en-US" sz="2300" dirty="0" smtClean="0"/>
              <a:t>Jacob </a:t>
            </a:r>
            <a:r>
              <a:rPr lang="en-US" sz="2400" dirty="0" err="1" smtClean="0"/>
              <a:t>Burnim</a:t>
            </a:r>
            <a:r>
              <a:rPr lang="en-US" sz="2300" dirty="0" smtClean="0"/>
              <a:t>, </a:t>
            </a:r>
            <a:r>
              <a:rPr lang="en-US" sz="2300" dirty="0" err="1" smtClean="0"/>
              <a:t>Koushik</a:t>
            </a:r>
            <a:r>
              <a:rPr lang="en-US" sz="2300" dirty="0" smtClean="0"/>
              <a:t> </a:t>
            </a:r>
            <a:r>
              <a:rPr lang="en-US" sz="2300" dirty="0" err="1" smtClean="0"/>
              <a:t>Sen</a:t>
            </a:r>
            <a:r>
              <a:rPr lang="en-US" sz="2300" dirty="0" smtClean="0"/>
              <a:t>, </a:t>
            </a:r>
            <a:r>
              <a:rPr lang="en-US" sz="2300" u="sng" dirty="0" smtClean="0"/>
              <a:t>Christos Stergiou</a:t>
            </a:r>
            <a:endParaRPr lang="en-US" sz="2300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3242734" y="4292599"/>
            <a:ext cx="39285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University of California</a:t>
            </a:r>
          </a:p>
          <a:p>
            <a:pPr algn="ctr"/>
            <a:r>
              <a:rPr lang="en-US" sz="2400" dirty="0" smtClean="0"/>
              <a:t>Berkeley</a:t>
            </a:r>
            <a:endParaRPr lang="en-US" sz="2400" dirty="0"/>
          </a:p>
        </p:txBody>
      </p:sp>
    </p:spTree>
  </p:cSld>
  <p:clrMapOvr>
    <a:masterClrMapping/>
  </p:clrMapOvr>
  <p:transition xmlns:p14="http://schemas.microsoft.com/office/powerpoint/2010/main" advTm="17783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the problem solved?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199"/>
            <a:ext cx="8040256" cy="507307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Operational vs. axiomatic semantics</a:t>
            </a:r>
          </a:p>
          <a:p>
            <a:r>
              <a:rPr lang="en-US" sz="3200" dirty="0" smtClean="0"/>
              <a:t>Simple and more efficient algorithms</a:t>
            </a:r>
          </a:p>
          <a:p>
            <a:pPr lvl="1"/>
            <a:r>
              <a:rPr lang="en-US" sz="3000" dirty="0" smtClean="0"/>
              <a:t>TSO, PSO</a:t>
            </a:r>
          </a:p>
          <a:p>
            <a:pPr lvl="1"/>
            <a:r>
              <a:rPr lang="en-US" sz="3000" dirty="0" smtClean="0"/>
              <a:t>O(N</a:t>
            </a:r>
            <a:r>
              <a:rPr lang="en-US" sz="3000" baseline="30000" dirty="0" smtClean="0"/>
              <a:t>.</a:t>
            </a:r>
            <a:r>
              <a:rPr lang="en-US" sz="3000" dirty="0" smtClean="0"/>
              <a:t>P) vs. O(N</a:t>
            </a:r>
            <a:r>
              <a:rPr lang="en-US" sz="3000" baseline="30000" dirty="0" smtClean="0"/>
              <a:t>.</a:t>
            </a:r>
            <a:r>
              <a:rPr lang="en-US" sz="3000" dirty="0" smtClean="0"/>
              <a:t>P</a:t>
            </a:r>
            <a:r>
              <a:rPr lang="en-US" sz="3000" baseline="30000" dirty="0" smtClean="0"/>
              <a:t>2</a:t>
            </a:r>
            <a:r>
              <a:rPr lang="en-US" sz="3000" dirty="0" smtClean="0"/>
              <a:t>)</a:t>
            </a:r>
            <a:endParaRPr lang="en-US" sz="3200" dirty="0" smtClean="0"/>
          </a:p>
          <a:p>
            <a:r>
              <a:rPr lang="en-US" sz="3200" dirty="0" smtClean="0"/>
              <a:t>Sound and complete</a:t>
            </a:r>
          </a:p>
          <a:p>
            <a:r>
              <a:rPr lang="en-US" sz="3200" dirty="0" smtClean="0"/>
              <a:t>Re-execute program and check for errors</a:t>
            </a:r>
          </a:p>
          <a:p>
            <a:pPr marL="0" indent="0">
              <a:buNone/>
            </a:pPr>
            <a:endParaRPr 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662C5-10E7-9740-A05D-5F8B1A0719A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advTm="56849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 and Traces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42455" y="1219206"/>
            <a:ext cx="8901545" cy="5146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SzPct val="85000"/>
              <a:buFont typeface="Wingdings" charset="2"/>
              <a:buChar char="v"/>
              <a:defRPr sz="20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8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2800" dirty="0" smtClean="0"/>
              <a:t>Events E: </a:t>
            </a:r>
            <a:r>
              <a:rPr lang="da-DK" sz="2900" dirty="0" smtClean="0"/>
              <a:t>store</a:t>
            </a:r>
            <a:r>
              <a:rPr lang="en-US" sz="2900" dirty="0" smtClean="0"/>
              <a:t>, load or atomic operations (CAS)</a:t>
            </a:r>
          </a:p>
          <a:p>
            <a:r>
              <a:rPr lang="en-US" sz="2800" dirty="0" smtClean="0"/>
              <a:t>Trace T of execution : (E, </a:t>
            </a:r>
            <a:r>
              <a:rPr lang="en-US" sz="2800" dirty="0" smtClean="0">
                <a:sym typeface="Symbol"/>
              </a:rPr>
              <a:t></a:t>
            </a:r>
            <a:r>
              <a:rPr lang="en-US" sz="2800" baseline="-25000" dirty="0" smtClean="0">
                <a:sym typeface="Symbol"/>
              </a:rPr>
              <a:t>p</a:t>
            </a:r>
            <a:r>
              <a:rPr lang="en-US" sz="2800" dirty="0" smtClean="0"/>
              <a:t>,</a:t>
            </a:r>
            <a:r>
              <a:rPr lang="en-US" sz="2800" dirty="0" smtClean="0">
                <a:sym typeface="Symbol"/>
              </a:rPr>
              <a:t> </a:t>
            </a:r>
            <a:r>
              <a:rPr lang="en-US" sz="2800" baseline="-25000" dirty="0" smtClean="0">
                <a:sym typeface="Symbol"/>
              </a:rPr>
              <a:t>c</a:t>
            </a:r>
            <a:r>
              <a:rPr lang="en-US" sz="2800" dirty="0" smtClean="0"/>
              <a:t>)</a:t>
            </a:r>
          </a:p>
          <a:p>
            <a:endParaRPr lang="en-US" sz="2800" dirty="0" smtClean="0"/>
          </a:p>
          <a:p>
            <a:r>
              <a:rPr lang="en-US" sz="2800" dirty="0" smtClean="0"/>
              <a:t>Program-order relation : e </a:t>
            </a:r>
            <a:r>
              <a:rPr lang="en-US" sz="2800" dirty="0" smtClean="0">
                <a:sym typeface="Symbol"/>
              </a:rPr>
              <a:t></a:t>
            </a:r>
            <a:r>
              <a:rPr lang="en-US" sz="2800" baseline="-25000" dirty="0" smtClean="0">
                <a:sym typeface="Symbol"/>
              </a:rPr>
              <a:t>p</a:t>
            </a:r>
            <a:r>
              <a:rPr lang="en-US" sz="2800" dirty="0" smtClean="0"/>
              <a:t> e’</a:t>
            </a:r>
          </a:p>
          <a:p>
            <a:endParaRPr lang="en-US" sz="2800" dirty="0" smtClean="0"/>
          </a:p>
          <a:p>
            <a:r>
              <a:rPr lang="en-US" sz="2800" dirty="0" smtClean="0"/>
              <a:t>Conflict-order relation : e </a:t>
            </a:r>
            <a:r>
              <a:rPr lang="en-US" sz="2800" dirty="0" smtClean="0">
                <a:sym typeface="Symbol"/>
              </a:rPr>
              <a:t></a:t>
            </a:r>
            <a:r>
              <a:rPr lang="en-US" sz="2800" baseline="-25000" dirty="0" smtClean="0">
                <a:sym typeface="Symbol"/>
              </a:rPr>
              <a:t>c</a:t>
            </a:r>
            <a:r>
              <a:rPr lang="en-US" sz="2800" dirty="0" smtClean="0"/>
              <a:t> e’</a:t>
            </a:r>
          </a:p>
          <a:p>
            <a:pPr lvl="1"/>
            <a:r>
              <a:rPr lang="en-US" dirty="0" smtClean="0"/>
              <a:t>e, e’ are racing</a:t>
            </a:r>
          </a:p>
          <a:p>
            <a:pPr lvl="1"/>
            <a:r>
              <a:rPr lang="en-US" dirty="0" smtClean="0"/>
              <a:t>commit order in RMM</a:t>
            </a:r>
          </a:p>
          <a:p>
            <a:endParaRPr lang="en-US" sz="3800" dirty="0" smtClean="0">
              <a:sym typeface="Symbol"/>
            </a:endParaRPr>
          </a:p>
          <a:p>
            <a:r>
              <a:rPr lang="en-US" sz="2800" dirty="0" smtClean="0">
                <a:sym typeface="Symbol"/>
              </a:rPr>
              <a:t></a:t>
            </a:r>
            <a:r>
              <a:rPr lang="en-US" sz="2800" baseline="-25000" dirty="0" err="1">
                <a:sym typeface="Symbol"/>
              </a:rPr>
              <a:t>hb</a:t>
            </a:r>
            <a:r>
              <a:rPr lang="en-US" sz="2800" baseline="-25000" dirty="0">
                <a:sym typeface="Symbol"/>
              </a:rPr>
              <a:t>  </a:t>
            </a:r>
            <a:r>
              <a:rPr lang="en-US" sz="2800" dirty="0">
                <a:sym typeface="Symbol"/>
              </a:rPr>
              <a:t>= (</a:t>
            </a:r>
            <a:r>
              <a:rPr lang="en-US" sz="2800" baseline="-25000" dirty="0">
                <a:sym typeface="Symbol"/>
              </a:rPr>
              <a:t>c </a:t>
            </a:r>
            <a:r>
              <a:rPr lang="en-US" sz="2800" dirty="0">
                <a:sym typeface="Symbol"/>
              </a:rPr>
              <a:t> </a:t>
            </a:r>
            <a:r>
              <a:rPr lang="en-US" sz="2800" baseline="-25000" dirty="0">
                <a:sym typeface="Symbol"/>
              </a:rPr>
              <a:t>p </a:t>
            </a:r>
            <a:r>
              <a:rPr lang="en-US" sz="2800" dirty="0" smtClean="0">
                <a:sym typeface="Symbol"/>
              </a:rPr>
              <a:t>)</a:t>
            </a:r>
            <a:endParaRPr lang="en-US" sz="2800" dirty="0">
              <a:sym typeface="Symbol"/>
            </a:endParaRPr>
          </a:p>
          <a:p>
            <a:r>
              <a:rPr lang="en-US" sz="2800" dirty="0" smtClean="0"/>
              <a:t>Theorem</a:t>
            </a:r>
            <a:r>
              <a:rPr lang="en-US" sz="3800" dirty="0" smtClean="0"/>
              <a:t>:</a:t>
            </a:r>
          </a:p>
          <a:p>
            <a:pPr lvl="1"/>
            <a:r>
              <a:rPr lang="en-US" dirty="0" smtClean="0"/>
              <a:t>Trace is sequentially consistent </a:t>
            </a:r>
            <a:r>
              <a:rPr lang="en-US" dirty="0" err="1" smtClean="0"/>
              <a:t>iff</a:t>
            </a:r>
            <a:r>
              <a:rPr lang="en-US" dirty="0" smtClean="0"/>
              <a:t> </a:t>
            </a:r>
            <a:r>
              <a:rPr lang="en-US" dirty="0">
                <a:sym typeface="Symbol"/>
              </a:rPr>
              <a:t></a:t>
            </a:r>
            <a:r>
              <a:rPr lang="en-US" baseline="-25000" dirty="0" err="1">
                <a:sym typeface="Symbol"/>
              </a:rPr>
              <a:t>hb</a:t>
            </a:r>
            <a:r>
              <a:rPr lang="en-US" baseline="30000" dirty="0">
                <a:sym typeface="Symbol"/>
              </a:rPr>
              <a:t>*</a:t>
            </a:r>
            <a:r>
              <a:rPr lang="en-US" dirty="0"/>
              <a:t> </a:t>
            </a:r>
            <a:r>
              <a:rPr lang="en-US" dirty="0" smtClean="0"/>
              <a:t>acyclic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grpSp>
        <p:nvGrpSpPr>
          <p:cNvPr id="51" name="Group 50"/>
          <p:cNvGrpSpPr/>
          <p:nvPr/>
        </p:nvGrpSpPr>
        <p:grpSpPr>
          <a:xfrm>
            <a:off x="6561879" y="1764965"/>
            <a:ext cx="1311677" cy="1349621"/>
            <a:chOff x="9135756" y="2899859"/>
            <a:chExt cx="1311677" cy="1349621"/>
          </a:xfrm>
        </p:grpSpPr>
        <p:sp>
          <p:nvSpPr>
            <p:cNvPr id="28" name="Oval 27"/>
            <p:cNvSpPr/>
            <p:nvPr/>
          </p:nvSpPr>
          <p:spPr>
            <a:xfrm flipV="1">
              <a:off x="9448678" y="3830020"/>
              <a:ext cx="67022" cy="6702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9135756" y="2899859"/>
              <a:ext cx="1311677" cy="1349621"/>
              <a:chOff x="9135756" y="2899859"/>
              <a:chExt cx="1311677" cy="1349621"/>
            </a:xfrm>
          </p:grpSpPr>
          <p:sp>
            <p:nvSpPr>
              <p:cNvPr id="27" name="Oval 26"/>
              <p:cNvSpPr/>
              <p:nvPr/>
            </p:nvSpPr>
            <p:spPr>
              <a:xfrm flipV="1">
                <a:off x="9448800" y="3124200"/>
                <a:ext cx="67022" cy="6702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9135756" y="2899859"/>
                <a:ext cx="1311677" cy="1349621"/>
                <a:chOff x="8235263" y="1843472"/>
                <a:chExt cx="1311677" cy="1349621"/>
              </a:xfrm>
            </p:grpSpPr>
            <p:cxnSp>
              <p:nvCxnSpPr>
                <p:cNvPr id="26" name="Straight Arrow Connector 25"/>
                <p:cNvCxnSpPr/>
                <p:nvPr/>
              </p:nvCxnSpPr>
              <p:spPr>
                <a:xfrm rot="16200000" flipH="1">
                  <a:off x="7914804" y="2518282"/>
                  <a:ext cx="1349621" cy="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" name="Group 19"/>
                <p:cNvGrpSpPr/>
                <p:nvPr/>
              </p:nvGrpSpPr>
              <p:grpSpPr>
                <a:xfrm>
                  <a:off x="8235263" y="1852013"/>
                  <a:ext cx="1311677" cy="1126193"/>
                  <a:chOff x="8235263" y="1852013"/>
                  <a:chExt cx="1311677" cy="1126193"/>
                </a:xfrm>
              </p:grpSpPr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8615329" y="1852013"/>
                    <a:ext cx="3130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e</a:t>
                    </a:r>
                    <a:endParaRPr lang="en-US" dirty="0"/>
                  </a:p>
                </p:txBody>
              </p:sp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8557636" y="2608874"/>
                    <a:ext cx="35576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e’</a:t>
                    </a:r>
                    <a:endParaRPr lang="en-US" dirty="0"/>
                  </a:p>
                </p:txBody>
              </p:sp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8679357" y="2191837"/>
                    <a:ext cx="867583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err="1" smtClean="0"/>
                      <a:t>e</a:t>
                    </a:r>
                    <a:r>
                      <a:rPr lang="en-US" dirty="0" smtClean="0"/>
                      <a:t> </a:t>
                    </a:r>
                    <a:r>
                      <a:rPr lang="en-US" dirty="0" err="1" smtClean="0">
                        <a:sym typeface="Symbol"/>
                      </a:rPr>
                      <a:t></a:t>
                    </a:r>
                    <a:r>
                      <a:rPr lang="en-US" baseline="-25000" dirty="0" err="1" smtClean="0">
                        <a:sym typeface="Symbol"/>
                      </a:rPr>
                      <a:t>p</a:t>
                    </a:r>
                    <a:r>
                      <a:rPr lang="en-US" baseline="-25000" dirty="0" smtClean="0">
                        <a:sym typeface="Symbol"/>
                      </a:rPr>
                      <a:t> </a:t>
                    </a:r>
                    <a:r>
                      <a:rPr lang="en-US" dirty="0" err="1" smtClean="0">
                        <a:sym typeface="Symbol"/>
                      </a:rPr>
                      <a:t>e</a:t>
                    </a:r>
                    <a:r>
                      <a:rPr lang="en-US" dirty="0" smtClean="0">
                        <a:sym typeface="Symbol"/>
                      </a:rPr>
                      <a:t>’</a:t>
                    </a:r>
                    <a:endParaRPr lang="en-US" dirty="0" smtClean="0"/>
                  </a:p>
                  <a:p>
                    <a:r>
                      <a:rPr lang="en-US" dirty="0" smtClean="0"/>
                      <a:t> </a:t>
                    </a:r>
                    <a:endParaRPr lang="en-US" dirty="0"/>
                  </a:p>
                </p:txBody>
              </p:sp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8235263" y="2358514"/>
                    <a:ext cx="3130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err="1" smtClean="0">
                        <a:solidFill>
                          <a:srgbClr val="FF0000"/>
                        </a:solidFill>
                      </a:rPr>
                      <a:t>p</a:t>
                    </a:r>
                    <a:endParaRPr lang="en-US" dirty="0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43" name="Shape 34"/>
                  <p:cNvCxnSpPr>
                    <a:stCxn id="27" idx="0"/>
                    <a:endCxn id="28" idx="4"/>
                  </p:cNvCxnSpPr>
                  <p:nvPr/>
                </p:nvCxnSpPr>
                <p:spPr>
                  <a:xfrm rot="5400000">
                    <a:off x="8262358" y="2454173"/>
                    <a:ext cx="638798" cy="122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rgbClr val="FF0000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52" name="Group 51"/>
          <p:cNvGrpSpPr/>
          <p:nvPr/>
        </p:nvGrpSpPr>
        <p:grpSpPr>
          <a:xfrm>
            <a:off x="6065111" y="3258800"/>
            <a:ext cx="1866122" cy="1718740"/>
            <a:chOff x="6327829" y="4112340"/>
            <a:chExt cx="1866122" cy="1718740"/>
          </a:xfrm>
        </p:grpSpPr>
        <p:grpSp>
          <p:nvGrpSpPr>
            <p:cNvPr id="19" name="Group 18"/>
            <p:cNvGrpSpPr/>
            <p:nvPr/>
          </p:nvGrpSpPr>
          <p:grpSpPr>
            <a:xfrm>
              <a:off x="6327829" y="4112340"/>
              <a:ext cx="1866122" cy="1718740"/>
              <a:chOff x="6993426" y="3822492"/>
              <a:chExt cx="1866122" cy="1718740"/>
            </a:xfrm>
          </p:grpSpPr>
          <p:cxnSp>
            <p:nvCxnSpPr>
              <p:cNvPr id="33" name="Straight Arrow Connector 32"/>
              <p:cNvCxnSpPr/>
              <p:nvPr/>
            </p:nvCxnSpPr>
            <p:spPr>
              <a:xfrm rot="16200000" flipH="1">
                <a:off x="6880666" y="4866421"/>
                <a:ext cx="1349621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/>
              <p:cNvSpPr/>
              <p:nvPr/>
            </p:nvSpPr>
            <p:spPr>
              <a:xfrm flipV="1">
                <a:off x="7520440" y="4437916"/>
                <a:ext cx="67022" cy="6702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6993426" y="4200958"/>
                <a:ext cx="5500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e(a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7218735" y="3822492"/>
                <a:ext cx="7051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Proc </a:t>
                </a:r>
                <a:r>
                  <a:rPr lang="en-US" dirty="0" err="1" smtClean="0"/>
                  <a:t>i</a:t>
                </a:r>
                <a:endParaRPr lang="en-US" dirty="0"/>
              </a:p>
            </p:txBody>
          </p:sp>
          <p:cxnSp>
            <p:nvCxnSpPr>
              <p:cNvPr id="37" name="Straight Arrow Connector 36"/>
              <p:cNvCxnSpPr/>
              <p:nvPr/>
            </p:nvCxnSpPr>
            <p:spPr>
              <a:xfrm rot="16200000" flipH="1">
                <a:off x="7581706" y="4866421"/>
                <a:ext cx="1349621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Oval 37"/>
              <p:cNvSpPr/>
              <p:nvPr/>
            </p:nvSpPr>
            <p:spPr>
              <a:xfrm flipV="1">
                <a:off x="8219891" y="5041191"/>
                <a:ext cx="67022" cy="6702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8251877" y="4856525"/>
                <a:ext cx="6076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e’(a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7919775" y="3822492"/>
                <a:ext cx="7074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Proc j</a:t>
                </a:r>
                <a:endParaRPr lang="en-US" dirty="0"/>
              </a:p>
            </p:txBody>
          </p:sp>
          <p:cxnSp>
            <p:nvCxnSpPr>
              <p:cNvPr id="41" name="Straight Arrow Connector 40"/>
              <p:cNvCxnSpPr>
                <a:stCxn id="34" idx="7"/>
                <a:endCxn id="38" idx="3"/>
              </p:cNvCxnSpPr>
              <p:nvPr/>
            </p:nvCxnSpPr>
            <p:spPr>
              <a:xfrm>
                <a:off x="7577647" y="4495123"/>
                <a:ext cx="652059" cy="55588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/>
            <p:cNvSpPr txBox="1"/>
            <p:nvPr/>
          </p:nvSpPr>
          <p:spPr>
            <a:xfrm>
              <a:off x="7169061" y="514023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c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662C5-10E7-9740-A05D-5F8B1A0719A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717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7783" y="2812961"/>
            <a:ext cx="773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x</a:t>
            </a:r>
            <a:r>
              <a:rPr lang="en-US" sz="2800" dirty="0" smtClean="0"/>
              <a:t>=1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88883" y="3372793"/>
            <a:ext cx="1372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tmp1=</a:t>
            </a:r>
            <a:r>
              <a:rPr lang="en-US" sz="2800" dirty="0"/>
              <a:t>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00228" y="2812961"/>
            <a:ext cx="773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y</a:t>
            </a:r>
            <a:r>
              <a:rPr lang="en-US" sz="2800" dirty="0" smtClean="0"/>
              <a:t>=1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3011328" y="3372793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</a:t>
            </a:r>
            <a:r>
              <a:rPr lang="en-US" sz="2800" dirty="0" smtClean="0"/>
              <a:t>mp2=x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670077" y="1728908"/>
            <a:ext cx="3546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Initially: x = 0, y = 0</a:t>
            </a:r>
            <a:endParaRPr lang="en-US" sz="2800" dirty="0"/>
          </a:p>
        </p:txBody>
      </p:sp>
      <p:sp>
        <p:nvSpPr>
          <p:cNvPr id="30" name="TextBox 29"/>
          <p:cNvSpPr txBox="1"/>
          <p:nvPr/>
        </p:nvSpPr>
        <p:spPr>
          <a:xfrm>
            <a:off x="635058" y="2253129"/>
            <a:ext cx="15022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/>
              <a:t>thread1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sp>
        <p:nvSpPr>
          <p:cNvPr id="31" name="TextBox 30"/>
          <p:cNvSpPr txBox="1"/>
          <p:nvPr/>
        </p:nvSpPr>
        <p:spPr>
          <a:xfrm>
            <a:off x="2988233" y="2253129"/>
            <a:ext cx="15022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/>
              <a:t>thread2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cxnSp>
        <p:nvCxnSpPr>
          <p:cNvPr id="20" name="Straight Connector 19"/>
          <p:cNvCxnSpPr/>
          <p:nvPr/>
        </p:nvCxnSpPr>
        <p:spPr>
          <a:xfrm rot="5400000">
            <a:off x="3474112" y="4091466"/>
            <a:ext cx="4523080" cy="1588"/>
          </a:xfrm>
          <a:prstGeom prst="line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802173" y="2287636"/>
            <a:ext cx="1159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store(x,1)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811793" y="3108572"/>
            <a:ext cx="890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load(y)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7613876" y="1830720"/>
            <a:ext cx="1588" cy="4523080"/>
          </a:xfrm>
          <a:prstGeom prst="line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80104" y="3749899"/>
            <a:ext cx="114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store(y,1)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5668629" y="3370275"/>
            <a:ext cx="132457" cy="13245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7547647" y="4062638"/>
            <a:ext cx="132457" cy="13245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670218" y="2583958"/>
            <a:ext cx="132457" cy="13245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5538445" y="1524720"/>
            <a:ext cx="414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363238" y="1535440"/>
            <a:ext cx="414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871942" y="19990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206785" y="40287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413140" y="3016174"/>
            <a:ext cx="30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49" name="Straight Arrow Connector 48"/>
          <p:cNvCxnSpPr>
            <a:endCxn id="41" idx="1"/>
          </p:cNvCxnSpPr>
          <p:nvPr/>
        </p:nvCxnSpPr>
        <p:spPr>
          <a:xfrm>
            <a:off x="5734859" y="3502731"/>
            <a:ext cx="1832186" cy="579305"/>
          </a:xfrm>
          <a:prstGeom prst="straightConnector1">
            <a:avLst/>
          </a:prstGeom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680104" y="4818052"/>
            <a:ext cx="890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en-US" dirty="0" smtClean="0"/>
              <a:t>oad(x)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7536940" y="5079755"/>
            <a:ext cx="132457" cy="13245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>
            <a:endCxn id="36" idx="0"/>
          </p:cNvCxnSpPr>
          <p:nvPr/>
        </p:nvCxnSpPr>
        <p:spPr>
          <a:xfrm>
            <a:off x="5725935" y="2698061"/>
            <a:ext cx="8923" cy="672214"/>
          </a:xfrm>
          <a:prstGeom prst="straightConnector1">
            <a:avLst/>
          </a:prstGeom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307943" y="4714795"/>
            <a:ext cx="30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60" name="Straight Arrow Connector 59"/>
          <p:cNvCxnSpPr>
            <a:endCxn id="53" idx="0"/>
          </p:cNvCxnSpPr>
          <p:nvPr/>
        </p:nvCxnSpPr>
        <p:spPr>
          <a:xfrm flipH="1">
            <a:off x="7603169" y="4235052"/>
            <a:ext cx="17569" cy="844703"/>
          </a:xfrm>
          <a:prstGeom prst="straightConnector1">
            <a:avLst/>
          </a:prstGeom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1" name="Curved Connector 45"/>
          <p:cNvCxnSpPr>
            <a:stCxn id="53" idx="2"/>
            <a:endCxn id="43" idx="1"/>
          </p:cNvCxnSpPr>
          <p:nvPr/>
        </p:nvCxnSpPr>
        <p:spPr>
          <a:xfrm rot="10800000">
            <a:off x="5689616" y="2603356"/>
            <a:ext cx="1847324" cy="2542628"/>
          </a:xfrm>
          <a:prstGeom prst="curvedConnector4">
            <a:avLst>
              <a:gd name="adj1" fmla="val 46940"/>
              <a:gd name="adj2" fmla="val 123310"/>
            </a:avLst>
          </a:prstGeom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662C5-10E7-9740-A05D-5F8B1A0719A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433584" y="1057377"/>
            <a:ext cx="2559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TSO execution</a:t>
            </a:r>
            <a:endParaRPr lang="en-US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5204417" y="1164223"/>
            <a:ext cx="2320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/>
              <a:t>SC execution 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5989435" y="1821163"/>
            <a:ext cx="0" cy="3939950"/>
          </a:xfrm>
          <a:prstGeom prst="line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5923206" y="2241430"/>
            <a:ext cx="132457" cy="13245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923206" y="4087169"/>
            <a:ext cx="132457" cy="13245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923206" y="5190189"/>
            <a:ext cx="132457" cy="13245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923206" y="3116948"/>
            <a:ext cx="132457" cy="13245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6088789" y="2031461"/>
            <a:ext cx="97311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 = 1      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63" name="Rectangle 62"/>
          <p:cNvSpPr/>
          <p:nvPr/>
        </p:nvSpPr>
        <p:spPr>
          <a:xfrm>
            <a:off x="6095856" y="2908531"/>
            <a:ext cx="30786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tmp1 = </a:t>
            </a:r>
            <a:r>
              <a:rPr lang="en-US" sz="2800" dirty="0" smtClean="0"/>
              <a:t>y [tmp1=0]     </a:t>
            </a:r>
            <a:endParaRPr lang="en-US" sz="2800" dirty="0"/>
          </a:p>
        </p:txBody>
      </p:sp>
      <p:sp>
        <p:nvSpPr>
          <p:cNvPr id="64" name="Rectangle 63"/>
          <p:cNvSpPr/>
          <p:nvPr/>
        </p:nvSpPr>
        <p:spPr>
          <a:xfrm>
            <a:off x="6087607" y="3861785"/>
            <a:ext cx="9731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y = 1      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077244" y="4963326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smtClean="0"/>
              <a:t>tmp2 </a:t>
            </a:r>
            <a:r>
              <a:rPr lang="en-US" sz="2800" dirty="0"/>
              <a:t>= x</a:t>
            </a:r>
            <a:r>
              <a:rPr lang="en-US" sz="2800" dirty="0" smtClean="0"/>
              <a:t> [tmp2=1]</a:t>
            </a:r>
            <a:endParaRPr lang="en-US" sz="2800" dirty="0"/>
          </a:p>
        </p:txBody>
      </p:sp>
      <p:cxnSp>
        <p:nvCxnSpPr>
          <p:cNvPr id="66" name="Straight Connector 65"/>
          <p:cNvCxnSpPr/>
          <p:nvPr/>
        </p:nvCxnSpPr>
        <p:spPr>
          <a:xfrm flipH="1">
            <a:off x="5430270" y="5590675"/>
            <a:ext cx="2550314" cy="0"/>
          </a:xfrm>
          <a:prstGeom prst="line">
            <a:avLst/>
          </a:prstGeom>
          <a:ln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652265" y="5267509"/>
            <a:ext cx="886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flush</a:t>
            </a:r>
          </a:p>
          <a:p>
            <a:r>
              <a:rPr lang="en-US" dirty="0" smtClean="0"/>
              <a:t>buffers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8918" y="4482679"/>
            <a:ext cx="57105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Exercise:</a:t>
            </a:r>
          </a:p>
          <a:p>
            <a:r>
              <a:rPr lang="en-US" sz="2400" dirty="0" smtClean="0">
                <a:solidFill>
                  <a:schemeClr val="accent2"/>
                </a:solidFill>
              </a:rPr>
              <a:t>Execute program under TSO</a:t>
            </a:r>
          </a:p>
          <a:p>
            <a:r>
              <a:rPr lang="en-US" sz="2400" dirty="0" smtClean="0">
                <a:solidFill>
                  <a:schemeClr val="accent2"/>
                </a:solidFill>
              </a:rPr>
              <a:t>in a way that the same trace is produced</a:t>
            </a:r>
          </a:p>
          <a:p>
            <a:r>
              <a:rPr lang="en-US" sz="2400" dirty="0" smtClean="0">
                <a:solidFill>
                  <a:schemeClr val="accent2"/>
                </a:solidFill>
              </a:rPr>
              <a:t>(loads see the same values)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11875" y="5761113"/>
            <a:ext cx="66497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 smtClean="0">
              <a:solidFill>
                <a:schemeClr val="accent2"/>
              </a:solidFill>
            </a:endParaRPr>
          </a:p>
          <a:p>
            <a:r>
              <a:rPr lang="en-US" sz="2400" b="1" dirty="0" smtClean="0">
                <a:solidFill>
                  <a:schemeClr val="accent2"/>
                </a:solidFill>
              </a:rPr>
              <a:t>Delay committing writes as long as possible</a:t>
            </a:r>
            <a:endParaRPr lang="en-US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728558"/>
      </p:ext>
    </p:extLst>
  </p:cSld>
  <p:clrMapOvr>
    <a:masterClrMapping/>
  </p:clrMapOvr>
  <p:transition xmlns:p14="http://schemas.microsoft.com/office/powerpoint/2010/main" advTm="41016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4" grpId="0"/>
      <p:bldP spid="36" grpId="0" animBg="1"/>
      <p:bldP spid="41" grpId="0" animBg="1"/>
      <p:bldP spid="43" grpId="0" animBg="1"/>
      <p:bldP spid="44" grpId="0"/>
      <p:bldP spid="45" grpId="0"/>
      <p:bldP spid="46" grpId="0"/>
      <p:bldP spid="46" grpId="1"/>
      <p:bldP spid="47" grpId="0"/>
      <p:bldP spid="47" grpId="1"/>
      <p:bldP spid="48" grpId="0"/>
      <p:bldP spid="48" grpId="1"/>
      <p:bldP spid="52" grpId="0"/>
      <p:bldP spid="53" grpId="0" animBg="1"/>
      <p:bldP spid="59" grpId="0"/>
      <p:bldP spid="59" grpId="1"/>
      <p:bldP spid="4" grpId="0"/>
      <p:bldP spid="37" grpId="0"/>
      <p:bldP spid="39" grpId="0" animBg="1"/>
      <p:bldP spid="42" grpId="0" animBg="1"/>
      <p:bldP spid="50" grpId="0" animBg="1"/>
      <p:bldP spid="51" grpId="0" animBg="1"/>
      <p:bldP spid="62" grpId="0"/>
      <p:bldP spid="63" grpId="0"/>
      <p:bldP spid="64" grpId="0"/>
      <p:bldP spid="65" grpId="0"/>
      <p:bldP spid="67" grpId="1"/>
      <p:bldP spid="5" grpId="0"/>
      <p:bldP spid="5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1414311" y="3860215"/>
            <a:ext cx="4523080" cy="1588"/>
          </a:xfrm>
          <a:prstGeom prst="line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57822" y="2206470"/>
            <a:ext cx="689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x</a:t>
            </a:r>
            <a:r>
              <a:rPr lang="en-US" sz="2400" dirty="0" smtClean="0"/>
              <a:t>=1</a:t>
            </a:r>
            <a:endParaRPr lang="en-US" sz="2400" dirty="0"/>
          </a:p>
        </p:txBody>
      </p:sp>
      <p:sp>
        <p:nvSpPr>
          <p:cNvPr id="9" name="Oval 8"/>
          <p:cNvSpPr/>
          <p:nvPr/>
        </p:nvSpPr>
        <p:spPr>
          <a:xfrm>
            <a:off x="3610417" y="2348233"/>
            <a:ext cx="132457" cy="13245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TextBox 9"/>
          <p:cNvSpPr txBox="1"/>
          <p:nvPr/>
        </p:nvSpPr>
        <p:spPr>
          <a:xfrm>
            <a:off x="3835065" y="3054369"/>
            <a:ext cx="1202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tmp1=</a:t>
            </a:r>
            <a:r>
              <a:rPr lang="en-US" sz="2400" dirty="0"/>
              <a:t>y</a:t>
            </a:r>
          </a:p>
        </p:txBody>
      </p:sp>
      <p:sp>
        <p:nvSpPr>
          <p:cNvPr id="11" name="Oval 10"/>
          <p:cNvSpPr/>
          <p:nvPr/>
        </p:nvSpPr>
        <p:spPr>
          <a:xfrm>
            <a:off x="3610417" y="3152745"/>
            <a:ext cx="132457" cy="13245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4883974" y="3860215"/>
            <a:ext cx="4523080" cy="1588"/>
          </a:xfrm>
          <a:prstGeom prst="line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298622" y="3755938"/>
            <a:ext cx="689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y</a:t>
            </a:r>
            <a:r>
              <a:rPr lang="en-US" sz="2400" dirty="0" smtClean="0"/>
              <a:t>=1</a:t>
            </a:r>
            <a:endParaRPr lang="en-US" sz="2400" dirty="0"/>
          </a:p>
        </p:txBody>
      </p:sp>
      <p:sp>
        <p:nvSpPr>
          <p:cNvPr id="14" name="Oval 13"/>
          <p:cNvSpPr/>
          <p:nvPr/>
        </p:nvSpPr>
        <p:spPr>
          <a:xfrm>
            <a:off x="7080079" y="3902116"/>
            <a:ext cx="132457" cy="13245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279380" y="4586801"/>
            <a:ext cx="1202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  <a:r>
              <a:rPr lang="en-US" sz="2400" dirty="0" smtClean="0"/>
              <a:t>mp2=x</a:t>
            </a:r>
            <a:endParaRPr lang="en-US" sz="2400" dirty="0"/>
          </a:p>
        </p:txBody>
      </p:sp>
      <p:sp>
        <p:nvSpPr>
          <p:cNvPr id="16" name="Oval 15"/>
          <p:cNvSpPr/>
          <p:nvPr/>
        </p:nvSpPr>
        <p:spPr>
          <a:xfrm>
            <a:off x="7078442" y="4725608"/>
            <a:ext cx="132457" cy="13245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016101" y="1360789"/>
            <a:ext cx="822960" cy="822960"/>
          </a:xfrm>
          <a:prstGeom prst="rect">
            <a:avLst/>
          </a:prstGeom>
          <a:noFill/>
          <a:ln w="317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TextBox 17"/>
          <p:cNvSpPr txBox="1"/>
          <p:nvPr/>
        </p:nvSpPr>
        <p:spPr>
          <a:xfrm>
            <a:off x="4870960" y="1336599"/>
            <a:ext cx="1137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x</a:t>
            </a:r>
            <a:r>
              <a:rPr lang="en-US" sz="2400" dirty="0" smtClean="0"/>
              <a:t> = 0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4834675" y="1729752"/>
            <a:ext cx="1234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y</a:t>
            </a:r>
            <a:r>
              <a:rPr lang="en-US" sz="2400" dirty="0" smtClean="0"/>
              <a:t> = 0</a:t>
            </a:r>
            <a:endParaRPr lang="en-US" sz="2400" dirty="0"/>
          </a:p>
        </p:txBody>
      </p:sp>
      <p:sp>
        <p:nvSpPr>
          <p:cNvPr id="20" name="Rectangle 19"/>
          <p:cNvSpPr/>
          <p:nvPr/>
        </p:nvSpPr>
        <p:spPr>
          <a:xfrm>
            <a:off x="7410019" y="1575697"/>
            <a:ext cx="1497937" cy="648354"/>
          </a:xfrm>
          <a:prstGeom prst="rect">
            <a:avLst/>
          </a:prstGeom>
          <a:noFill/>
          <a:ln w="317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20"/>
          <p:cNvCxnSpPr/>
          <p:nvPr/>
        </p:nvCxnSpPr>
        <p:spPr>
          <a:xfrm rot="5400000">
            <a:off x="8287176" y="1895420"/>
            <a:ext cx="64835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7973429" y="1899080"/>
            <a:ext cx="64835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7673218" y="1900669"/>
            <a:ext cx="64835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7383515" y="1900669"/>
            <a:ext cx="64835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892181" y="1565601"/>
            <a:ext cx="1497937" cy="648354"/>
          </a:xfrm>
          <a:prstGeom prst="rect">
            <a:avLst/>
          </a:prstGeom>
          <a:noFill/>
          <a:ln w="317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25"/>
          <p:cNvCxnSpPr/>
          <p:nvPr/>
        </p:nvCxnSpPr>
        <p:spPr>
          <a:xfrm rot="5400000">
            <a:off x="2769338" y="1885324"/>
            <a:ext cx="64835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2455591" y="1888984"/>
            <a:ext cx="64835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2155380" y="1890573"/>
            <a:ext cx="64835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1865677" y="1890573"/>
            <a:ext cx="64835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0800000" flipH="1">
            <a:off x="5016101" y="1772269"/>
            <a:ext cx="822960" cy="158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013821" y="1062013"/>
            <a:ext cx="127179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simulated </a:t>
            </a:r>
          </a:p>
          <a:p>
            <a:r>
              <a:rPr lang="en-US" sz="1300" dirty="0" smtClean="0"/>
              <a:t>FIFO buffer T1</a:t>
            </a:r>
            <a:endParaRPr lang="en-US" sz="1300" dirty="0"/>
          </a:p>
        </p:txBody>
      </p:sp>
      <p:sp>
        <p:nvSpPr>
          <p:cNvPr id="32" name="TextBox 31"/>
          <p:cNvSpPr txBox="1"/>
          <p:nvPr/>
        </p:nvSpPr>
        <p:spPr>
          <a:xfrm>
            <a:off x="7586472" y="1073158"/>
            <a:ext cx="127179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s</a:t>
            </a:r>
            <a:r>
              <a:rPr lang="en-US" sz="1300" dirty="0" smtClean="0"/>
              <a:t>imulated </a:t>
            </a:r>
          </a:p>
          <a:p>
            <a:r>
              <a:rPr lang="en-US" sz="1300" dirty="0" smtClean="0"/>
              <a:t>FIFO buffer T2</a:t>
            </a:r>
            <a:endParaRPr lang="en-US" sz="1300" dirty="0"/>
          </a:p>
        </p:txBody>
      </p:sp>
      <p:sp>
        <p:nvSpPr>
          <p:cNvPr id="34" name="TextBox 33"/>
          <p:cNvSpPr txBox="1"/>
          <p:nvPr/>
        </p:nvSpPr>
        <p:spPr>
          <a:xfrm>
            <a:off x="3478644" y="1277081"/>
            <a:ext cx="414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945227" y="1281099"/>
            <a:ext cx="414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984067" y="2183749"/>
            <a:ext cx="10079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 smtClean="0"/>
              <a:t>simulated</a:t>
            </a:r>
          </a:p>
          <a:p>
            <a:pPr algn="ctr"/>
            <a:r>
              <a:rPr lang="en-US" sz="1500" dirty="0" smtClean="0"/>
              <a:t>memory</a:t>
            </a:r>
            <a:endParaRPr lang="en-US" sz="15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662C5-10E7-9740-A05D-5F8B1A0719A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835065" y="2206470"/>
            <a:ext cx="706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x</a:t>
            </a:r>
            <a:r>
              <a:rPr lang="en-US" sz="2400" b="1" dirty="0" smtClean="0"/>
              <a:t>=1</a:t>
            </a:r>
            <a:endParaRPr lang="en-US" sz="2400" b="1" dirty="0"/>
          </a:p>
        </p:txBody>
      </p:sp>
      <p:sp>
        <p:nvSpPr>
          <p:cNvPr id="37" name="TextBox 36"/>
          <p:cNvSpPr txBox="1"/>
          <p:nvPr/>
        </p:nvSpPr>
        <p:spPr>
          <a:xfrm rot="5400000">
            <a:off x="2911554" y="1701246"/>
            <a:ext cx="689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x</a:t>
            </a:r>
            <a:r>
              <a:rPr lang="en-US" sz="2400" dirty="0" smtClean="0"/>
              <a:t>=1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4827119" y="1731094"/>
            <a:ext cx="1234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y</a:t>
            </a:r>
            <a:r>
              <a:rPr lang="en-US" sz="2400" b="1" dirty="0" smtClean="0"/>
              <a:t> = 0</a:t>
            </a:r>
            <a:endParaRPr lang="en-US" sz="2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819713" y="3054243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tmp1=</a:t>
            </a:r>
            <a:r>
              <a:rPr lang="en-US" sz="2400" b="1" dirty="0"/>
              <a:t>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88072" y="3440419"/>
            <a:ext cx="1390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[tmp1</a:t>
            </a:r>
            <a:r>
              <a:rPr lang="en-US" sz="2400" dirty="0"/>
              <a:t>=</a:t>
            </a:r>
            <a:r>
              <a:rPr lang="en-US" sz="2400" dirty="0" smtClean="0"/>
              <a:t>0]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7278790" y="3751900"/>
            <a:ext cx="719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y</a:t>
            </a:r>
            <a:r>
              <a:rPr lang="en-US" sz="2400" b="1" dirty="0" smtClean="0"/>
              <a:t>=1</a:t>
            </a:r>
            <a:endParaRPr lang="en-US" sz="2400" b="1" dirty="0"/>
          </a:p>
        </p:txBody>
      </p:sp>
      <p:sp>
        <p:nvSpPr>
          <p:cNvPr id="41" name="TextBox 40"/>
          <p:cNvSpPr txBox="1"/>
          <p:nvPr/>
        </p:nvSpPr>
        <p:spPr>
          <a:xfrm rot="5400000">
            <a:off x="8435165" y="1716293"/>
            <a:ext cx="689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y</a:t>
            </a:r>
            <a:r>
              <a:rPr lang="en-US" sz="2400" dirty="0" smtClean="0"/>
              <a:t>=1</a:t>
            </a:r>
            <a:endParaRPr lang="en-US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7255370" y="4581050"/>
            <a:ext cx="1270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</a:t>
            </a:r>
            <a:r>
              <a:rPr lang="en-US" sz="2400" b="1" dirty="0" smtClean="0"/>
              <a:t>mp2=x</a:t>
            </a:r>
            <a:endParaRPr lang="en-US" sz="24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5012904" y="1341839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 = 1</a:t>
            </a:r>
            <a:endParaRPr lang="en-US" sz="2400" dirty="0"/>
          </a:p>
        </p:txBody>
      </p:sp>
      <p:sp>
        <p:nvSpPr>
          <p:cNvPr id="72" name="TextBox 71"/>
          <p:cNvSpPr txBox="1"/>
          <p:nvPr/>
        </p:nvSpPr>
        <p:spPr>
          <a:xfrm>
            <a:off x="7232190" y="4961157"/>
            <a:ext cx="1390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[tmp2=1]</a:t>
            </a:r>
            <a:endParaRPr lang="en-US" sz="2400" dirty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302294" y="1588546"/>
            <a:ext cx="0" cy="3939950"/>
          </a:xfrm>
          <a:prstGeom prst="line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236065" y="2008813"/>
            <a:ext cx="132457" cy="13245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36065" y="3854552"/>
            <a:ext cx="132457" cy="13245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236065" y="4957572"/>
            <a:ext cx="132457" cy="13245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36065" y="2884331"/>
            <a:ext cx="132457" cy="13245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341880" y="1873554"/>
            <a:ext cx="7606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x = 1      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0" name="Rectangle 59"/>
          <p:cNvSpPr/>
          <p:nvPr/>
        </p:nvSpPr>
        <p:spPr>
          <a:xfrm>
            <a:off x="337402" y="2623629"/>
            <a:ext cx="118979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tmp1 = </a:t>
            </a:r>
            <a:r>
              <a:rPr lang="en-US" sz="2000" dirty="0" smtClean="0"/>
              <a:t>y </a:t>
            </a:r>
          </a:p>
          <a:p>
            <a:r>
              <a:rPr lang="en-US" sz="2000" dirty="0" smtClean="0"/>
              <a:t>[tmp1=0]     </a:t>
            </a:r>
            <a:endParaRPr lang="en-US" sz="2000" dirty="0"/>
          </a:p>
        </p:txBody>
      </p:sp>
      <p:sp>
        <p:nvSpPr>
          <p:cNvPr id="61" name="Rectangle 60"/>
          <p:cNvSpPr/>
          <p:nvPr/>
        </p:nvSpPr>
        <p:spPr>
          <a:xfrm>
            <a:off x="340698" y="3703878"/>
            <a:ext cx="7606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y = 1      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41786" y="4677286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smtClean="0"/>
              <a:t>tmp2 </a:t>
            </a:r>
            <a:r>
              <a:rPr lang="en-US" sz="2000" dirty="0"/>
              <a:t>= x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[tmp2=1]</a:t>
            </a:r>
            <a:endParaRPr lang="en-US" sz="2000" dirty="0"/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1608016" y="914400"/>
            <a:ext cx="0" cy="5943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TextBox 4"/>
          <p:cNvSpPr txBox="1"/>
          <p:nvPr/>
        </p:nvSpPr>
        <p:spPr>
          <a:xfrm>
            <a:off x="236065" y="1073267"/>
            <a:ext cx="1082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 trace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advTm="6383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0.00024 L -0.10191 -0.0736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04" y="-368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8" presetClass="emp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4.44444E-6 L 0.12483 -0.29862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33" y="-14931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85185E-6 L 0.23455 -0.04167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19" y="-208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0"/>
                                            </p:cond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5" grpId="0"/>
      <p:bldP spid="18" grpId="0"/>
      <p:bldP spid="19" grpId="0"/>
      <p:bldP spid="19" grpId="1"/>
      <p:bldP spid="33" grpId="3"/>
      <p:bldP spid="33" grpId="4"/>
      <p:bldP spid="33" grpId="5"/>
      <p:bldP spid="33" grpId="6"/>
      <p:bldP spid="37" grpId="0"/>
      <p:bldP spid="37" grpId="1"/>
      <p:bldP spid="38" grpId="0"/>
      <p:bldP spid="38" grpId="1"/>
      <p:bldP spid="39" grpId="0"/>
      <p:bldP spid="39" grpId="1"/>
      <p:bldP spid="4" grpId="0"/>
      <p:bldP spid="40" grpId="0"/>
      <p:bldP spid="40" grpId="1"/>
      <p:bldP spid="40" grpId="2"/>
      <p:bldP spid="40" grpId="3"/>
      <p:bldP spid="41" grpId="0"/>
      <p:bldP spid="42" grpId="0"/>
      <p:bldP spid="71" grpId="0"/>
      <p:bldP spid="7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Connector 50"/>
          <p:cNvCxnSpPr>
            <a:stCxn id="11" idx="5"/>
            <a:endCxn id="14" idx="1"/>
          </p:cNvCxnSpPr>
          <p:nvPr/>
        </p:nvCxnSpPr>
        <p:spPr>
          <a:xfrm>
            <a:off x="3723476" y="3265804"/>
            <a:ext cx="3376001" cy="655710"/>
          </a:xfrm>
          <a:prstGeom prst="line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1414311" y="3860215"/>
            <a:ext cx="4523080" cy="1588"/>
          </a:xfrm>
          <a:prstGeom prst="line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57822" y="2206470"/>
            <a:ext cx="689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x</a:t>
            </a:r>
            <a:r>
              <a:rPr lang="en-US" sz="2400" dirty="0" smtClean="0"/>
              <a:t>=1</a:t>
            </a:r>
            <a:endParaRPr lang="en-US" sz="2400" dirty="0"/>
          </a:p>
        </p:txBody>
      </p:sp>
      <p:sp>
        <p:nvSpPr>
          <p:cNvPr id="9" name="Oval 8"/>
          <p:cNvSpPr/>
          <p:nvPr/>
        </p:nvSpPr>
        <p:spPr>
          <a:xfrm>
            <a:off x="3610417" y="2348233"/>
            <a:ext cx="132457" cy="132457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TextBox 9"/>
          <p:cNvSpPr txBox="1"/>
          <p:nvPr/>
        </p:nvSpPr>
        <p:spPr>
          <a:xfrm>
            <a:off x="3835065" y="3054369"/>
            <a:ext cx="1202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tmp1=</a:t>
            </a:r>
            <a:r>
              <a:rPr lang="en-US" sz="2400" dirty="0"/>
              <a:t>y</a:t>
            </a:r>
          </a:p>
        </p:txBody>
      </p:sp>
      <p:sp>
        <p:nvSpPr>
          <p:cNvPr id="11" name="Oval 10"/>
          <p:cNvSpPr/>
          <p:nvPr/>
        </p:nvSpPr>
        <p:spPr>
          <a:xfrm>
            <a:off x="3610417" y="3152745"/>
            <a:ext cx="132457" cy="132457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4883974" y="3860215"/>
            <a:ext cx="4523080" cy="1588"/>
          </a:xfrm>
          <a:prstGeom prst="line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298622" y="3755938"/>
            <a:ext cx="689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y</a:t>
            </a:r>
            <a:r>
              <a:rPr lang="en-US" sz="2400" dirty="0" smtClean="0"/>
              <a:t>=1</a:t>
            </a:r>
            <a:endParaRPr lang="en-US" sz="2400" dirty="0"/>
          </a:p>
        </p:txBody>
      </p:sp>
      <p:sp>
        <p:nvSpPr>
          <p:cNvPr id="14" name="Oval 13"/>
          <p:cNvSpPr/>
          <p:nvPr/>
        </p:nvSpPr>
        <p:spPr>
          <a:xfrm>
            <a:off x="7080079" y="3902116"/>
            <a:ext cx="132457" cy="132457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078442" y="4725608"/>
            <a:ext cx="132457" cy="132457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016101" y="1360789"/>
            <a:ext cx="822960" cy="822960"/>
          </a:xfrm>
          <a:prstGeom prst="rect">
            <a:avLst/>
          </a:prstGeom>
          <a:noFill/>
          <a:ln w="317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TextBox 17"/>
          <p:cNvSpPr txBox="1"/>
          <p:nvPr/>
        </p:nvSpPr>
        <p:spPr>
          <a:xfrm>
            <a:off x="4870960" y="1336599"/>
            <a:ext cx="1137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x</a:t>
            </a:r>
            <a:r>
              <a:rPr lang="en-US" sz="2400" dirty="0" smtClean="0"/>
              <a:t> = 0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4834675" y="1729752"/>
            <a:ext cx="1234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y</a:t>
            </a:r>
            <a:r>
              <a:rPr lang="en-US" sz="2400" dirty="0" smtClean="0"/>
              <a:t> = 0</a:t>
            </a:r>
            <a:endParaRPr lang="en-US" sz="2400" dirty="0"/>
          </a:p>
        </p:txBody>
      </p:sp>
      <p:sp>
        <p:nvSpPr>
          <p:cNvPr id="20" name="Rectangle 19"/>
          <p:cNvSpPr/>
          <p:nvPr/>
        </p:nvSpPr>
        <p:spPr>
          <a:xfrm>
            <a:off x="7410019" y="1575697"/>
            <a:ext cx="1497937" cy="648354"/>
          </a:xfrm>
          <a:prstGeom prst="rect">
            <a:avLst/>
          </a:prstGeom>
          <a:noFill/>
          <a:ln w="317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20"/>
          <p:cNvCxnSpPr/>
          <p:nvPr/>
        </p:nvCxnSpPr>
        <p:spPr>
          <a:xfrm rot="5400000">
            <a:off x="8287176" y="1895420"/>
            <a:ext cx="64835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7973429" y="1899080"/>
            <a:ext cx="64835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7673218" y="1900669"/>
            <a:ext cx="64835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7383515" y="1900669"/>
            <a:ext cx="64835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892181" y="1565601"/>
            <a:ext cx="1497937" cy="648354"/>
          </a:xfrm>
          <a:prstGeom prst="rect">
            <a:avLst/>
          </a:prstGeom>
          <a:noFill/>
          <a:ln w="317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25"/>
          <p:cNvCxnSpPr/>
          <p:nvPr/>
        </p:nvCxnSpPr>
        <p:spPr>
          <a:xfrm rot="5400000">
            <a:off x="2769338" y="1885324"/>
            <a:ext cx="64835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2455591" y="1888984"/>
            <a:ext cx="64835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2155380" y="1890573"/>
            <a:ext cx="64835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1865677" y="1890573"/>
            <a:ext cx="64835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0800000" flipH="1">
            <a:off x="5016101" y="1772269"/>
            <a:ext cx="822960" cy="158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013821" y="1062013"/>
            <a:ext cx="127179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simulated </a:t>
            </a:r>
          </a:p>
          <a:p>
            <a:r>
              <a:rPr lang="en-US" sz="1300" dirty="0" smtClean="0"/>
              <a:t>FIFO buffer T1</a:t>
            </a:r>
            <a:endParaRPr lang="en-US" sz="1300" dirty="0"/>
          </a:p>
        </p:txBody>
      </p:sp>
      <p:sp>
        <p:nvSpPr>
          <p:cNvPr id="32" name="TextBox 31"/>
          <p:cNvSpPr txBox="1"/>
          <p:nvPr/>
        </p:nvSpPr>
        <p:spPr>
          <a:xfrm>
            <a:off x="7586472" y="1073158"/>
            <a:ext cx="127179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s</a:t>
            </a:r>
            <a:r>
              <a:rPr lang="en-US" sz="1300" dirty="0" smtClean="0"/>
              <a:t>imulated </a:t>
            </a:r>
          </a:p>
          <a:p>
            <a:r>
              <a:rPr lang="en-US" sz="1300" dirty="0" smtClean="0"/>
              <a:t>FIFO buffer T2</a:t>
            </a:r>
            <a:endParaRPr lang="en-US" sz="1300" dirty="0"/>
          </a:p>
        </p:txBody>
      </p:sp>
      <p:sp>
        <p:nvSpPr>
          <p:cNvPr id="34" name="TextBox 33"/>
          <p:cNvSpPr txBox="1"/>
          <p:nvPr/>
        </p:nvSpPr>
        <p:spPr>
          <a:xfrm>
            <a:off x="3478644" y="1277081"/>
            <a:ext cx="414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945227" y="1281099"/>
            <a:ext cx="414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984067" y="2183749"/>
            <a:ext cx="10079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 smtClean="0"/>
              <a:t>simulated</a:t>
            </a:r>
          </a:p>
          <a:p>
            <a:pPr algn="ctr"/>
            <a:r>
              <a:rPr lang="en-US" sz="1500" dirty="0" smtClean="0"/>
              <a:t>memory</a:t>
            </a:r>
            <a:endParaRPr lang="en-US" sz="15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662C5-10E7-9740-A05D-5F8B1A0719A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 rot="5400000">
            <a:off x="2911554" y="1701246"/>
            <a:ext cx="689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x</a:t>
            </a:r>
            <a:r>
              <a:rPr lang="en-US" sz="2400" dirty="0" smtClean="0"/>
              <a:t>=1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788072" y="3440419"/>
            <a:ext cx="1390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[tmp1</a:t>
            </a:r>
            <a:r>
              <a:rPr lang="en-US" sz="2400" dirty="0"/>
              <a:t>=</a:t>
            </a:r>
            <a:r>
              <a:rPr lang="en-US" sz="2400" dirty="0" smtClean="0"/>
              <a:t>0]</a:t>
            </a:r>
            <a:endParaRPr lang="en-US" sz="2400" dirty="0"/>
          </a:p>
        </p:txBody>
      </p:sp>
      <p:sp>
        <p:nvSpPr>
          <p:cNvPr id="41" name="TextBox 40"/>
          <p:cNvSpPr txBox="1"/>
          <p:nvPr/>
        </p:nvSpPr>
        <p:spPr>
          <a:xfrm rot="5400000">
            <a:off x="8435165" y="1716293"/>
            <a:ext cx="689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y</a:t>
            </a:r>
            <a:r>
              <a:rPr lang="en-US" sz="2400" dirty="0" smtClean="0"/>
              <a:t>=1</a:t>
            </a:r>
            <a:endParaRPr lang="en-US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7234457" y="4542864"/>
            <a:ext cx="1270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</a:t>
            </a:r>
            <a:r>
              <a:rPr lang="en-US" sz="2400" b="1" dirty="0" smtClean="0"/>
              <a:t>mp2=x</a:t>
            </a:r>
            <a:endParaRPr lang="en-US" sz="2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3352241" y="2687512"/>
            <a:ext cx="54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45" name="Straight Connector 44"/>
          <p:cNvCxnSpPr>
            <a:stCxn id="9" idx="4"/>
            <a:endCxn id="11" idx="0"/>
          </p:cNvCxnSpPr>
          <p:nvPr/>
        </p:nvCxnSpPr>
        <p:spPr>
          <a:xfrm>
            <a:off x="3676646" y="2480690"/>
            <a:ext cx="0" cy="672055"/>
          </a:xfrm>
          <a:prstGeom prst="line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511777" y="3489878"/>
            <a:ext cx="36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825139" y="4301357"/>
            <a:ext cx="54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47" name="Straight Connector 46"/>
          <p:cNvCxnSpPr>
            <a:stCxn id="14" idx="4"/>
            <a:endCxn id="16" idx="0"/>
          </p:cNvCxnSpPr>
          <p:nvPr/>
        </p:nvCxnSpPr>
        <p:spPr>
          <a:xfrm flipH="1">
            <a:off x="7144671" y="4034573"/>
            <a:ext cx="1637" cy="691035"/>
          </a:xfrm>
          <a:prstGeom prst="line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69"/>
          <p:cNvCxnSpPr>
            <a:stCxn id="16" idx="2"/>
          </p:cNvCxnSpPr>
          <p:nvPr/>
        </p:nvCxnSpPr>
        <p:spPr bwMode="auto">
          <a:xfrm rot="10800000">
            <a:off x="3728344" y="2367633"/>
            <a:ext cx="3350098" cy="2424205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72" name="TextBox 71"/>
          <p:cNvSpPr txBox="1"/>
          <p:nvPr/>
        </p:nvSpPr>
        <p:spPr>
          <a:xfrm>
            <a:off x="7204977" y="4919286"/>
            <a:ext cx="1390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[tmp2=0]</a:t>
            </a:r>
            <a:endParaRPr lang="en-US" sz="2400" dirty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302294" y="1588546"/>
            <a:ext cx="0" cy="3939950"/>
          </a:xfrm>
          <a:prstGeom prst="line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236065" y="2008813"/>
            <a:ext cx="132457" cy="13245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36065" y="3854552"/>
            <a:ext cx="132457" cy="13245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236065" y="4957572"/>
            <a:ext cx="132457" cy="13245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36065" y="2884331"/>
            <a:ext cx="132457" cy="13245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341880" y="1873554"/>
            <a:ext cx="7606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x = 1      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0" name="Rectangle 59"/>
          <p:cNvSpPr/>
          <p:nvPr/>
        </p:nvSpPr>
        <p:spPr>
          <a:xfrm>
            <a:off x="337402" y="2623629"/>
            <a:ext cx="118979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tmp1 = </a:t>
            </a:r>
            <a:r>
              <a:rPr lang="en-US" sz="2000" dirty="0" smtClean="0"/>
              <a:t>y </a:t>
            </a:r>
          </a:p>
          <a:p>
            <a:r>
              <a:rPr lang="en-US" sz="2000" dirty="0" smtClean="0"/>
              <a:t>[tmp1=0]     </a:t>
            </a:r>
            <a:endParaRPr lang="en-US" sz="2000" dirty="0"/>
          </a:p>
        </p:txBody>
      </p:sp>
      <p:sp>
        <p:nvSpPr>
          <p:cNvPr id="61" name="Rectangle 60"/>
          <p:cNvSpPr/>
          <p:nvPr/>
        </p:nvSpPr>
        <p:spPr>
          <a:xfrm>
            <a:off x="340698" y="3703878"/>
            <a:ext cx="7606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y = 1      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41786" y="4677286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smtClean="0"/>
              <a:t>tmp2 </a:t>
            </a:r>
            <a:r>
              <a:rPr lang="en-US" sz="2000" dirty="0"/>
              <a:t>= x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[tmp2=1]</a:t>
            </a:r>
            <a:endParaRPr lang="en-US" sz="2000" dirty="0"/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1608016" y="914400"/>
            <a:ext cx="0" cy="5943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TextBox 62"/>
          <p:cNvSpPr txBox="1"/>
          <p:nvPr/>
        </p:nvSpPr>
        <p:spPr>
          <a:xfrm>
            <a:off x="5178897" y="2772129"/>
            <a:ext cx="36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</a:t>
            </a:r>
          </a:p>
        </p:txBody>
      </p:sp>
      <p:cxnSp>
        <p:nvCxnSpPr>
          <p:cNvPr id="66" name="Straight Arrow Connector 65"/>
          <p:cNvCxnSpPr>
            <a:stCxn id="42" idx="0"/>
          </p:cNvCxnSpPr>
          <p:nvPr/>
        </p:nvCxnSpPr>
        <p:spPr bwMode="auto">
          <a:xfrm flipH="1" flipV="1">
            <a:off x="5839061" y="1577286"/>
            <a:ext cx="2030847" cy="2965578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64" name="TextBox 63"/>
          <p:cNvSpPr txBox="1"/>
          <p:nvPr/>
        </p:nvSpPr>
        <p:spPr>
          <a:xfrm>
            <a:off x="236065" y="1073267"/>
            <a:ext cx="1082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 trace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536242"/>
      </p:ext>
    </p:extLst>
  </p:cSld>
  <p:clrMapOvr>
    <a:masterClrMapping/>
  </p:clrMapOvr>
  <p:transition xmlns:p14="http://schemas.microsoft.com/office/powerpoint/2010/main" advTm="6383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5" presetClass="emph" presetSubtype="0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7" grpId="0"/>
      <p:bldP spid="44" grpId="0"/>
      <p:bldP spid="57" grpId="0"/>
      <p:bldP spid="46" grpId="0"/>
      <p:bldP spid="72" grpId="0"/>
      <p:bldP spid="6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I</a:t>
            </a:r>
            <a:r>
              <a:rPr lang="en-US" sz="3200" dirty="0" smtClean="0"/>
              <a:t>nput: SC trace</a:t>
            </a:r>
          </a:p>
          <a:p>
            <a:r>
              <a:rPr lang="en-US" sz="3200" dirty="0" smtClean="0"/>
              <a:t>For each instruction</a:t>
            </a:r>
            <a:r>
              <a:rPr lang="en-US" sz="3200" i="1" dirty="0" smtClean="0"/>
              <a:t> </a:t>
            </a:r>
            <a:r>
              <a:rPr lang="en-US" sz="3200" dirty="0" smtClean="0"/>
              <a:t>in SC trace</a:t>
            </a:r>
          </a:p>
          <a:p>
            <a:pPr lvl="1"/>
            <a:r>
              <a:rPr lang="en-US" dirty="0" smtClean="0"/>
              <a:t>Simulate instruction in TSO (or PSO)</a:t>
            </a:r>
          </a:p>
          <a:p>
            <a:pPr lvl="1"/>
            <a:r>
              <a:rPr lang="en-US" dirty="0" smtClean="0"/>
              <a:t>Check </a:t>
            </a:r>
            <a:r>
              <a:rPr lang="en-US" dirty="0"/>
              <a:t>if out-of-order execution leads to SC violation</a:t>
            </a:r>
          </a:p>
          <a:p>
            <a:pPr lvl="1"/>
            <a:r>
              <a:rPr lang="en-US" dirty="0" smtClean="0"/>
              <a:t>Delay all stores as late as possible</a:t>
            </a:r>
          </a:p>
          <a:p>
            <a:pPr lvl="1"/>
            <a:r>
              <a:rPr lang="en-US" dirty="0"/>
              <a:t>Flush buffers to generate the same </a:t>
            </a:r>
            <a:r>
              <a:rPr lang="en-US" dirty="0" smtClean="0"/>
              <a:t>trace</a:t>
            </a:r>
          </a:p>
          <a:p>
            <a:r>
              <a:rPr lang="en-US" sz="3200" dirty="0" smtClean="0"/>
              <a:t>Return all detected violations of SC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662C5-10E7-9740-A05D-5F8B1A0719A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advTm="16166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Soundness</a:t>
            </a:r>
          </a:p>
          <a:p>
            <a:pPr lvl="1"/>
            <a:r>
              <a:rPr lang="en-US" dirty="0" smtClean="0"/>
              <a:t>Monitors report only real SC violations</a:t>
            </a:r>
          </a:p>
          <a:p>
            <a:r>
              <a:rPr lang="en-US" sz="3200" dirty="0" smtClean="0"/>
              <a:t>Completeness</a:t>
            </a:r>
          </a:p>
          <a:p>
            <a:pPr lvl="1"/>
            <a:r>
              <a:rPr lang="en-US" dirty="0" smtClean="0"/>
              <a:t>If a program has SC violation there exists SC trace on which monitors report a violation</a:t>
            </a:r>
          </a:p>
          <a:p>
            <a:pPr lvl="1"/>
            <a:r>
              <a:rPr lang="en-US" dirty="0"/>
              <a:t>Model-check program </a:t>
            </a:r>
            <a:r>
              <a:rPr lang="en-US" dirty="0" smtClean="0"/>
              <a:t>to explore all SC traces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662C5-10E7-9740-A05D-5F8B1A0719A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377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We implemented the monitor algorithms for C programs</a:t>
            </a:r>
          </a:p>
          <a:p>
            <a:r>
              <a:rPr lang="en-US" sz="2400" dirty="0" smtClean="0"/>
              <a:t>We instrumented programs to capture load, store and compare-and-swap operations</a:t>
            </a:r>
          </a:p>
          <a:p>
            <a:r>
              <a:rPr lang="en-US" sz="2400" dirty="0" smtClean="0"/>
              <a:t>We used context-bounded model-checking to generate SC traces</a:t>
            </a:r>
          </a:p>
          <a:p>
            <a:r>
              <a:rPr lang="en-US" sz="2400" dirty="0" smtClean="0"/>
              <a:t>We re-create each cycle and examine execution </a:t>
            </a:r>
          </a:p>
          <a:p>
            <a:r>
              <a:rPr lang="en-US" sz="2400" dirty="0" smtClean="0"/>
              <a:t>We evaluated on seven benchmarks:</a:t>
            </a:r>
          </a:p>
          <a:p>
            <a:pPr lvl="1"/>
            <a:r>
              <a:rPr lang="en-US" sz="2000" dirty="0" smtClean="0"/>
              <a:t>2 mutual exclusion algorithms</a:t>
            </a:r>
          </a:p>
          <a:p>
            <a:pPr lvl="1"/>
            <a:r>
              <a:rPr lang="en-US" sz="2000" dirty="0" smtClean="0"/>
              <a:t>5 lock free data structures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662C5-10E7-9740-A05D-5F8B1A0719A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advTm="16065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5613" y="1143000"/>
          <a:ext cx="8226426" cy="3984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142"/>
                <a:gridCol w="716752"/>
                <a:gridCol w="1626000"/>
                <a:gridCol w="1216635"/>
                <a:gridCol w="1216635"/>
                <a:gridCol w="1226631"/>
                <a:gridCol w="1226631"/>
              </a:tblGrid>
              <a:tr h="47776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1405" marR="914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LOC</a:t>
                      </a:r>
                      <a:endParaRPr lang="en-US" dirty="0"/>
                    </a:p>
                  </a:txBody>
                  <a:tcPr marL="91405" marR="914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</a:t>
                      </a:r>
                      <a:r>
                        <a:rPr lang="en-US" baseline="0" dirty="0" smtClean="0"/>
                        <a:t> SC schedules</a:t>
                      </a:r>
                      <a:endParaRPr lang="en-US" dirty="0"/>
                    </a:p>
                  </a:txBody>
                  <a:tcPr marL="91405" marR="914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TSO cycles</a:t>
                      </a:r>
                      <a:endParaRPr lang="en-US" dirty="0"/>
                    </a:p>
                  </a:txBody>
                  <a:tcPr marL="91405" marR="914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TSO</a:t>
                      </a:r>
                      <a:r>
                        <a:rPr lang="en-US" baseline="0" dirty="0" smtClean="0"/>
                        <a:t> b</a:t>
                      </a:r>
                      <a:r>
                        <a:rPr lang="en-US" dirty="0" smtClean="0"/>
                        <a:t>ugs</a:t>
                      </a:r>
                      <a:endParaRPr lang="en-US" dirty="0"/>
                    </a:p>
                  </a:txBody>
                  <a:tcPr marL="91405" marR="914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PSO</a:t>
                      </a:r>
                      <a:r>
                        <a:rPr lang="en-US" baseline="0" dirty="0" smtClean="0"/>
                        <a:t> cycles</a:t>
                      </a:r>
                      <a:endParaRPr lang="en-US" dirty="0"/>
                    </a:p>
                  </a:txBody>
                  <a:tcPr marL="91405" marR="914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PSO bugs</a:t>
                      </a:r>
                      <a:endParaRPr lang="en-US" dirty="0"/>
                    </a:p>
                  </a:txBody>
                  <a:tcPr marL="91405" marR="91405"/>
                </a:tc>
              </a:tr>
              <a:tr h="47776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dekker</a:t>
                      </a:r>
                      <a:endParaRPr lang="en-US" dirty="0"/>
                    </a:p>
                  </a:txBody>
                  <a:tcPr marL="91405" marR="914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 marL="91405" marR="914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220</a:t>
                      </a:r>
                      <a:endParaRPr lang="en-US" dirty="0"/>
                    </a:p>
                  </a:txBody>
                  <a:tcPr marL="91405" marR="914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91405" marR="914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91405" marR="914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1405" marR="914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91405" marR="91405"/>
                </a:tc>
              </a:tr>
              <a:tr h="477769">
                <a:tc>
                  <a:txBody>
                    <a:bodyPr/>
                    <a:lstStyle/>
                    <a:p>
                      <a:r>
                        <a:rPr lang="en-US" dirty="0" smtClean="0"/>
                        <a:t>bakery</a:t>
                      </a:r>
                      <a:endParaRPr lang="en-US" dirty="0"/>
                    </a:p>
                  </a:txBody>
                  <a:tcPr marL="91405" marR="914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 marL="91405" marR="914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1434</a:t>
                      </a:r>
                      <a:endParaRPr lang="en-US" dirty="0"/>
                    </a:p>
                  </a:txBody>
                  <a:tcPr marL="91405" marR="914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91405" marR="914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91405" marR="914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91405" marR="914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91405" marR="91405"/>
                </a:tc>
              </a:tr>
              <a:tr h="477769">
                <a:tc>
                  <a:txBody>
                    <a:bodyPr/>
                    <a:lstStyle/>
                    <a:p>
                      <a:r>
                        <a:rPr lang="en-US" dirty="0" smtClean="0"/>
                        <a:t>msn</a:t>
                      </a:r>
                      <a:endParaRPr lang="en-US" dirty="0"/>
                    </a:p>
                  </a:txBody>
                  <a:tcPr marL="91405" marR="914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83</a:t>
                      </a:r>
                      <a:endParaRPr lang="en-US" dirty="0"/>
                    </a:p>
                  </a:txBody>
                  <a:tcPr marL="91405" marR="914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616</a:t>
                      </a:r>
                      <a:endParaRPr lang="en-US" dirty="0"/>
                    </a:p>
                  </a:txBody>
                  <a:tcPr marL="91405" marR="914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91405" marR="914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91405" marR="914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91405" marR="914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91405" marR="91405"/>
                </a:tc>
              </a:tr>
              <a:tr h="477769">
                <a:tc>
                  <a:txBody>
                    <a:bodyPr/>
                    <a:lstStyle/>
                    <a:p>
                      <a:r>
                        <a:rPr lang="en-US" dirty="0" smtClean="0"/>
                        <a:t>ms2</a:t>
                      </a:r>
                      <a:endParaRPr lang="en-US" dirty="0"/>
                    </a:p>
                  </a:txBody>
                  <a:tcPr marL="91405" marR="914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marL="91405" marR="914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 marL="91405" marR="914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91405" marR="914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91405" marR="914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91405" marR="914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91405" marR="91405"/>
                </a:tc>
              </a:tr>
              <a:tr h="47776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lazylist</a:t>
                      </a:r>
                      <a:endParaRPr lang="en-US" dirty="0"/>
                    </a:p>
                  </a:txBody>
                  <a:tcPr marL="91405" marR="914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155</a:t>
                      </a:r>
                      <a:endParaRPr lang="en-US" dirty="0"/>
                    </a:p>
                  </a:txBody>
                  <a:tcPr marL="91405" marR="914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1764</a:t>
                      </a:r>
                      <a:endParaRPr lang="en-US" dirty="0"/>
                    </a:p>
                  </a:txBody>
                  <a:tcPr marL="91405" marR="914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91405" marR="914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91405" marR="914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91405" marR="914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91405" marR="91405"/>
                </a:tc>
              </a:tr>
              <a:tr h="47776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harris</a:t>
                      </a:r>
                      <a:endParaRPr lang="en-US" dirty="0"/>
                    </a:p>
                  </a:txBody>
                  <a:tcPr marL="91405" marR="914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121</a:t>
                      </a:r>
                      <a:endParaRPr lang="en-US" dirty="0"/>
                    </a:p>
                  </a:txBody>
                  <a:tcPr marL="91405" marR="914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802</a:t>
                      </a:r>
                      <a:endParaRPr lang="en-US" dirty="0"/>
                    </a:p>
                  </a:txBody>
                  <a:tcPr marL="91405" marR="914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91405" marR="914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91405" marR="914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91405" marR="914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91405" marR="91405"/>
                </a:tc>
              </a:tr>
              <a:tr h="47776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snark</a:t>
                      </a:r>
                      <a:endParaRPr lang="en-US" dirty="0"/>
                    </a:p>
                  </a:txBody>
                  <a:tcPr marL="91405" marR="914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150</a:t>
                      </a:r>
                      <a:endParaRPr lang="en-US" dirty="0"/>
                    </a:p>
                  </a:txBody>
                  <a:tcPr marL="91405" marR="914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1208</a:t>
                      </a:r>
                      <a:endParaRPr lang="en-US" dirty="0"/>
                    </a:p>
                  </a:txBody>
                  <a:tcPr marL="91405" marR="914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91405" marR="914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91405" marR="914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91405" marR="914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91405" marR="91405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662C5-10E7-9740-A05D-5F8B1A0719AE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advTm="516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143000"/>
            <a:ext cx="8451320" cy="525621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Monitor algorithms for TSO and PSO</a:t>
            </a:r>
          </a:p>
          <a:p>
            <a:r>
              <a:rPr lang="en-US" sz="2800" dirty="0" smtClean="0"/>
              <a:t>Constructed using intuitive operational semantics</a:t>
            </a:r>
          </a:p>
          <a:p>
            <a:r>
              <a:rPr lang="en-US" sz="2800" dirty="0" smtClean="0"/>
              <a:t>Simple and more efficient</a:t>
            </a:r>
          </a:p>
          <a:p>
            <a:r>
              <a:rPr lang="en-US" sz="2800" dirty="0" smtClean="0"/>
              <a:t>Complex proofs</a:t>
            </a:r>
            <a:endParaRPr lang="en-US" sz="3600" dirty="0" smtClean="0"/>
          </a:p>
          <a:p>
            <a:r>
              <a:rPr lang="en-US" sz="2800" dirty="0" smtClean="0"/>
              <a:t>Sound &amp; Complete</a:t>
            </a:r>
          </a:p>
          <a:p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662C5-10E7-9740-A05D-5F8B1A0719AE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advTm="70099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Relaxed Memory Models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4147" y="1590819"/>
            <a:ext cx="8229600" cy="356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0" lvl="4" indent="-457200">
              <a:lnSpc>
                <a:spcPct val="130000"/>
              </a:lnSpc>
              <a:spcBef>
                <a:spcPct val="15000"/>
              </a:spcBef>
              <a:buClr>
                <a:schemeClr val="accent1"/>
              </a:buClr>
              <a:buSzPct val="75000"/>
            </a:pPr>
            <a:r>
              <a:rPr lang="en-US" sz="3200" dirty="0" smtClean="0">
                <a:effectLst/>
                <a:latin typeface="Helvetica" charset="0"/>
                <a:ea typeface="MS PGothic" pitchFamily="34" charset="-128"/>
                <a:cs typeface="MS PGothic" pitchFamily="34" charset="-128"/>
              </a:rPr>
              <a:t>      Initially x = y = 0</a:t>
            </a:r>
          </a:p>
          <a:p>
            <a:pPr marL="457200" indent="-457200">
              <a:lnSpc>
                <a:spcPct val="130000"/>
              </a:lnSpc>
              <a:spcBef>
                <a:spcPct val="15000"/>
              </a:spcBef>
              <a:buClr>
                <a:schemeClr val="accent1"/>
              </a:buClr>
              <a:buSzPct val="75000"/>
            </a:pPr>
            <a:r>
              <a:rPr lang="en-US" sz="3200" dirty="0" smtClean="0">
                <a:effectLst/>
                <a:latin typeface="Helvetica" charset="0"/>
                <a:ea typeface="MS PGothic" pitchFamily="34" charset="-128"/>
                <a:cs typeface="MS PGothic" pitchFamily="34" charset="-128"/>
              </a:rPr>
              <a:t>             </a:t>
            </a:r>
            <a:r>
              <a:rPr lang="en-US" sz="3200" u="sng" dirty="0" smtClean="0">
                <a:effectLst/>
                <a:latin typeface="Helvetica" charset="0"/>
                <a:ea typeface="MS PGothic" pitchFamily="34" charset="-128"/>
                <a:cs typeface="MS PGothic" pitchFamily="34" charset="-128"/>
              </a:rPr>
              <a:t>thread1</a:t>
            </a:r>
            <a:r>
              <a:rPr lang="en-US" sz="3200" dirty="0" smtClean="0">
                <a:effectLst/>
                <a:latin typeface="Helvetica" charset="0"/>
                <a:ea typeface="MS PGothic" pitchFamily="34" charset="-128"/>
                <a:cs typeface="MS PGothic" pitchFamily="34" charset="-128"/>
              </a:rPr>
              <a:t>:                    </a:t>
            </a:r>
            <a:r>
              <a:rPr lang="en-US" sz="3200" u="sng" dirty="0" smtClean="0">
                <a:effectLst/>
                <a:latin typeface="Helvetica" charset="0"/>
                <a:ea typeface="MS PGothic" pitchFamily="34" charset="-128"/>
                <a:cs typeface="MS PGothic" pitchFamily="34" charset="-128"/>
              </a:rPr>
              <a:t>thread2</a:t>
            </a:r>
            <a:r>
              <a:rPr lang="en-US" sz="3200" dirty="0" smtClean="0">
                <a:effectLst/>
                <a:latin typeface="Helvetica" charset="0"/>
                <a:ea typeface="MS PGothic" pitchFamily="34" charset="-128"/>
                <a:cs typeface="MS PGothic" pitchFamily="34" charset="-128"/>
              </a:rPr>
              <a:t>:</a:t>
            </a:r>
          </a:p>
          <a:p>
            <a:pPr marL="457200" indent="-457200">
              <a:lnSpc>
                <a:spcPct val="130000"/>
              </a:lnSpc>
              <a:spcBef>
                <a:spcPct val="15000"/>
              </a:spcBef>
              <a:buClr>
                <a:schemeClr val="accent1"/>
              </a:buClr>
              <a:buSzPct val="75000"/>
            </a:pPr>
            <a:r>
              <a:rPr lang="en-US" sz="3200" dirty="0" smtClean="0">
                <a:effectLst/>
                <a:latin typeface="Helvetica" charset="0"/>
                <a:ea typeface="MS PGothic" pitchFamily="34" charset="-128"/>
                <a:cs typeface="MS PGothic" pitchFamily="34" charset="-128"/>
              </a:rPr>
              <a:t>            1: x = 1                      3: y = 1</a:t>
            </a:r>
          </a:p>
          <a:p>
            <a:pPr marL="457200" indent="-457200">
              <a:lnSpc>
                <a:spcPct val="130000"/>
              </a:lnSpc>
              <a:spcBef>
                <a:spcPct val="15000"/>
              </a:spcBef>
              <a:buClr>
                <a:schemeClr val="accent1"/>
              </a:buClr>
              <a:buSzPct val="75000"/>
            </a:pPr>
            <a:r>
              <a:rPr lang="en-US" sz="3200" dirty="0" smtClean="0">
                <a:effectLst/>
                <a:latin typeface="Helvetica" charset="0"/>
                <a:ea typeface="MS PGothic" pitchFamily="34" charset="-128"/>
                <a:cs typeface="MS PGothic" pitchFamily="34" charset="-128"/>
              </a:rPr>
              <a:t>            2: tmp1 = y                4: tmp2 = x</a:t>
            </a:r>
          </a:p>
          <a:p>
            <a:pPr marL="457200" indent="-457200">
              <a:lnSpc>
                <a:spcPct val="130000"/>
              </a:lnSpc>
              <a:spcBef>
                <a:spcPct val="15000"/>
              </a:spcBef>
              <a:buClr>
                <a:schemeClr val="accent1"/>
              </a:buClr>
              <a:buSzPct val="75000"/>
            </a:pPr>
            <a:r>
              <a:rPr lang="en-US" sz="3200" dirty="0" smtClean="0">
                <a:effectLst/>
                <a:latin typeface="Helvetica" charset="0"/>
                <a:ea typeface="MS PGothic" pitchFamily="34" charset="-128"/>
                <a:cs typeface="MS PGothic" pitchFamily="34" charset="-128"/>
              </a:rPr>
              <a:t>             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662C5-10E7-9740-A05D-5F8B1A0719A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55362"/>
      </p:ext>
    </p:extLst>
  </p:cSld>
  <p:clrMapOvr>
    <a:masterClrMapping/>
  </p:clrMapOvr>
  <p:transition xmlns:p14="http://schemas.microsoft.com/office/powerpoint/2010/main" advTm="114299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662C5-10E7-9740-A05D-5F8B1A0719AE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advTm="3183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 execution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662C5-10E7-9740-A05D-5F8B1A0719AE}" type="slidenum">
              <a:rPr lang="en-US" smtClean="0"/>
              <a:pPr/>
              <a:t>3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89206" y="3830784"/>
            <a:ext cx="4523080" cy="1588"/>
          </a:xfrm>
          <a:prstGeom prst="line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32717" y="2177039"/>
            <a:ext cx="689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x</a:t>
            </a:r>
            <a:r>
              <a:rPr lang="en-US" sz="2400" dirty="0" smtClean="0"/>
              <a:t>=1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484612" y="2974885"/>
            <a:ext cx="1202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tmp1=</a:t>
            </a:r>
            <a:r>
              <a:rPr lang="en-US" sz="2400" dirty="0"/>
              <a:t>y</a:t>
            </a:r>
          </a:p>
        </p:txBody>
      </p:sp>
      <p:sp>
        <p:nvSpPr>
          <p:cNvPr id="9" name="Oval 8"/>
          <p:cNvSpPr/>
          <p:nvPr/>
        </p:nvSpPr>
        <p:spPr>
          <a:xfrm>
            <a:off x="2285312" y="3123314"/>
            <a:ext cx="132457" cy="132457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3914483" y="3830784"/>
            <a:ext cx="4523080" cy="1588"/>
          </a:xfrm>
          <a:prstGeom prst="line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329131" y="3726507"/>
            <a:ext cx="689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y=1</a:t>
            </a:r>
          </a:p>
        </p:txBody>
      </p:sp>
      <p:sp>
        <p:nvSpPr>
          <p:cNvPr id="12" name="Oval 11"/>
          <p:cNvSpPr/>
          <p:nvPr/>
        </p:nvSpPr>
        <p:spPr>
          <a:xfrm>
            <a:off x="6110588" y="3873592"/>
            <a:ext cx="132457" cy="13245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309889" y="4557370"/>
            <a:ext cx="1202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  <a:r>
              <a:rPr lang="en-US" sz="2400" dirty="0" smtClean="0"/>
              <a:t>mp2=x</a:t>
            </a:r>
            <a:endParaRPr lang="en-US" sz="2400" dirty="0"/>
          </a:p>
        </p:txBody>
      </p:sp>
      <p:sp>
        <p:nvSpPr>
          <p:cNvPr id="14" name="Oval 13"/>
          <p:cNvSpPr/>
          <p:nvPr/>
        </p:nvSpPr>
        <p:spPr>
          <a:xfrm>
            <a:off x="6108951" y="4744629"/>
            <a:ext cx="132457" cy="13245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961940" y="1432962"/>
            <a:ext cx="822960" cy="822960"/>
          </a:xfrm>
          <a:prstGeom prst="rect">
            <a:avLst/>
          </a:prstGeom>
          <a:noFill/>
          <a:ln w="317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TextBox 15"/>
          <p:cNvSpPr txBox="1"/>
          <p:nvPr/>
        </p:nvSpPr>
        <p:spPr>
          <a:xfrm>
            <a:off x="3754467" y="1404505"/>
            <a:ext cx="1260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x</a:t>
            </a:r>
            <a:r>
              <a:rPr lang="en-US" sz="2400" dirty="0" smtClean="0"/>
              <a:t> = 0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3850180" y="1802542"/>
            <a:ext cx="1073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y</a:t>
            </a:r>
            <a:r>
              <a:rPr lang="en-US" sz="2400" dirty="0" smtClean="0"/>
              <a:t> = 0</a:t>
            </a:r>
            <a:endParaRPr lang="en-US" sz="2400" dirty="0"/>
          </a:p>
        </p:txBody>
      </p:sp>
      <p:sp>
        <p:nvSpPr>
          <p:cNvPr id="29" name="Oval 28"/>
          <p:cNvSpPr/>
          <p:nvPr/>
        </p:nvSpPr>
        <p:spPr>
          <a:xfrm>
            <a:off x="2285312" y="2323276"/>
            <a:ext cx="132457" cy="132457"/>
          </a:xfrm>
          <a:prstGeom prst="ellipse">
            <a:avLst/>
          </a:prstGeom>
          <a:solidFill>
            <a:srgbClr val="BBE0E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 rot="10800000" flipH="1">
            <a:off x="3961940" y="1844442"/>
            <a:ext cx="822960" cy="158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153539" y="1247650"/>
            <a:ext cx="414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975736" y="1251668"/>
            <a:ext cx="414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738939" y="963160"/>
            <a:ext cx="1296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Memory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15435" y="2184212"/>
            <a:ext cx="706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x</a:t>
            </a:r>
            <a:r>
              <a:rPr lang="en-US" sz="2400" b="1" dirty="0" smtClean="0"/>
              <a:t>=1</a:t>
            </a:r>
            <a:endParaRPr lang="en-US" sz="2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748095" y="1401518"/>
            <a:ext cx="1260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x = 1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2440182" y="2972641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tmp1=</a:t>
            </a:r>
            <a:r>
              <a:rPr lang="en-US" sz="2400" b="1" dirty="0"/>
              <a:t>y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566473" y="2980112"/>
            <a:ext cx="1390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[tmp1=0]</a:t>
            </a:r>
            <a:endParaRPr lang="en-US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6314189" y="3726507"/>
            <a:ext cx="719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y=1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850180" y="1810935"/>
            <a:ext cx="1073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</a:t>
            </a:r>
            <a:r>
              <a:rPr lang="en-US" sz="2400" dirty="0" smtClean="0"/>
              <a:t> = 1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6284227" y="4557370"/>
            <a:ext cx="1270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</a:t>
            </a:r>
            <a:r>
              <a:rPr lang="en-US" sz="2400" b="1" dirty="0" smtClean="0"/>
              <a:t>mp2=x</a:t>
            </a:r>
            <a:endParaRPr lang="en-US" sz="2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7435592" y="4542428"/>
            <a:ext cx="1390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[tmp2=1]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226273" y="5393632"/>
            <a:ext cx="711725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00FF"/>
                </a:solidFill>
              </a:rPr>
              <a:t>assert( not (tmp1==0 &amp;&amp; tmp2==0) )</a:t>
            </a:r>
            <a:endParaRPr lang="en-US" sz="3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651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11" grpId="0"/>
      <p:bldP spid="11" grpId="1"/>
      <p:bldP spid="13" grpId="0"/>
      <p:bldP spid="16" grpId="0"/>
      <p:bldP spid="17" grpId="0"/>
      <p:bldP spid="37" grpId="0"/>
      <p:bldP spid="37" grpId="1"/>
      <p:bldP spid="38" grpId="0"/>
      <p:bldP spid="39" grpId="0"/>
      <p:bldP spid="39" grpId="1"/>
      <p:bldP spid="40" grpId="0"/>
      <p:bldP spid="41" grpId="0"/>
      <p:bldP spid="41" grpId="1"/>
      <p:bldP spid="42" grpId="0"/>
      <p:bldP spid="43" grpId="0"/>
      <p:bldP spid="44" grpId="0"/>
      <p:bldP spid="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RMM execution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662C5-10E7-9740-A05D-5F8B1A0719AE}" type="slidenum">
              <a:rPr lang="en-US" smtClean="0"/>
              <a:pPr/>
              <a:t>4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89206" y="3830784"/>
            <a:ext cx="4523080" cy="1588"/>
          </a:xfrm>
          <a:prstGeom prst="line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32717" y="2177039"/>
            <a:ext cx="689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x</a:t>
            </a:r>
            <a:r>
              <a:rPr lang="en-US" sz="2400" dirty="0" smtClean="0"/>
              <a:t>=1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484612" y="2974885"/>
            <a:ext cx="1202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tmp1=</a:t>
            </a:r>
            <a:r>
              <a:rPr lang="en-US" sz="2400" dirty="0"/>
              <a:t>y</a:t>
            </a:r>
          </a:p>
        </p:txBody>
      </p:sp>
      <p:sp>
        <p:nvSpPr>
          <p:cNvPr id="9" name="Oval 8"/>
          <p:cNvSpPr/>
          <p:nvPr/>
        </p:nvSpPr>
        <p:spPr>
          <a:xfrm>
            <a:off x="2285312" y="3123314"/>
            <a:ext cx="132457" cy="132457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3914483" y="3830784"/>
            <a:ext cx="4523080" cy="1588"/>
          </a:xfrm>
          <a:prstGeom prst="line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329131" y="3726507"/>
            <a:ext cx="689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y=1</a:t>
            </a:r>
          </a:p>
        </p:txBody>
      </p:sp>
      <p:sp>
        <p:nvSpPr>
          <p:cNvPr id="12" name="Oval 11"/>
          <p:cNvSpPr/>
          <p:nvPr/>
        </p:nvSpPr>
        <p:spPr>
          <a:xfrm>
            <a:off x="6110588" y="3873592"/>
            <a:ext cx="132457" cy="13245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309889" y="4557370"/>
            <a:ext cx="1202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  <a:r>
              <a:rPr lang="en-US" sz="2400" dirty="0" smtClean="0"/>
              <a:t>mp2=x</a:t>
            </a:r>
            <a:endParaRPr lang="en-US" sz="2400" dirty="0"/>
          </a:p>
        </p:txBody>
      </p:sp>
      <p:sp>
        <p:nvSpPr>
          <p:cNvPr id="14" name="Oval 13"/>
          <p:cNvSpPr/>
          <p:nvPr/>
        </p:nvSpPr>
        <p:spPr>
          <a:xfrm>
            <a:off x="6108951" y="4744629"/>
            <a:ext cx="132457" cy="13245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961940" y="1432962"/>
            <a:ext cx="822960" cy="822960"/>
          </a:xfrm>
          <a:prstGeom prst="rect">
            <a:avLst/>
          </a:prstGeom>
          <a:noFill/>
          <a:ln w="317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TextBox 15"/>
          <p:cNvSpPr txBox="1"/>
          <p:nvPr/>
        </p:nvSpPr>
        <p:spPr>
          <a:xfrm>
            <a:off x="3754467" y="1404505"/>
            <a:ext cx="1260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x</a:t>
            </a:r>
            <a:r>
              <a:rPr lang="en-US" sz="2400" dirty="0" smtClean="0"/>
              <a:t> = 0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3850180" y="1802542"/>
            <a:ext cx="1073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y</a:t>
            </a:r>
            <a:r>
              <a:rPr lang="en-US" sz="2400" dirty="0" smtClean="0"/>
              <a:t> = 0</a:t>
            </a:r>
            <a:endParaRPr lang="en-US" sz="2400" dirty="0"/>
          </a:p>
        </p:txBody>
      </p:sp>
      <p:sp>
        <p:nvSpPr>
          <p:cNvPr id="29" name="Oval 28"/>
          <p:cNvSpPr/>
          <p:nvPr/>
        </p:nvSpPr>
        <p:spPr>
          <a:xfrm>
            <a:off x="2285312" y="2323276"/>
            <a:ext cx="132457" cy="132457"/>
          </a:xfrm>
          <a:prstGeom prst="ellipse">
            <a:avLst/>
          </a:prstGeom>
          <a:solidFill>
            <a:srgbClr val="BBE0E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 rot="10800000" flipH="1">
            <a:off x="3961940" y="1844442"/>
            <a:ext cx="822960" cy="158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153539" y="1247650"/>
            <a:ext cx="414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975736" y="1251668"/>
            <a:ext cx="414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738939" y="963160"/>
            <a:ext cx="1296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Memory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15435" y="2184212"/>
            <a:ext cx="706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x</a:t>
            </a:r>
            <a:r>
              <a:rPr lang="en-US" sz="2400" b="1" dirty="0" smtClean="0"/>
              <a:t>=1</a:t>
            </a:r>
            <a:endParaRPr lang="en-US" sz="2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2440182" y="2972641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tmp1=</a:t>
            </a:r>
            <a:r>
              <a:rPr lang="en-US" sz="2400" b="1" dirty="0"/>
              <a:t>y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566473" y="2980112"/>
            <a:ext cx="1390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[tmp1=0]</a:t>
            </a:r>
            <a:endParaRPr lang="en-US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6314189" y="3726507"/>
            <a:ext cx="719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y=1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850180" y="1810935"/>
            <a:ext cx="1073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</a:t>
            </a:r>
            <a:r>
              <a:rPr lang="en-US" sz="2400" dirty="0" smtClean="0"/>
              <a:t> = 1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6284227" y="4557370"/>
            <a:ext cx="1270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</a:t>
            </a:r>
            <a:r>
              <a:rPr lang="en-US" sz="2400" b="1" dirty="0" smtClean="0"/>
              <a:t>mp2=x</a:t>
            </a:r>
            <a:endParaRPr lang="en-US" sz="2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7435592" y="4542428"/>
            <a:ext cx="1390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[tmp2=0]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2285312" y="5103521"/>
            <a:ext cx="451798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tmp1==0 &amp;&amp; tmp2==0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42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11" grpId="0"/>
      <p:bldP spid="11" grpId="1"/>
      <p:bldP spid="13" grpId="0"/>
      <p:bldP spid="17" grpId="0"/>
      <p:bldP spid="37" grpId="0"/>
      <p:bldP spid="37" grpId="1"/>
      <p:bldP spid="39" grpId="0"/>
      <p:bldP spid="39" grpId="1"/>
      <p:bldP spid="40" grpId="0"/>
      <p:bldP spid="41" grpId="0"/>
      <p:bldP spid="41" grpId="1"/>
      <p:bldP spid="42" grpId="0"/>
      <p:bldP spid="43" grpId="0"/>
      <p:bldP spid="44" grpId="0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TSO Execution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95397" y="3825432"/>
            <a:ext cx="4523080" cy="1588"/>
          </a:xfrm>
          <a:prstGeom prst="line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38908" y="2171687"/>
            <a:ext cx="689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x</a:t>
            </a:r>
            <a:r>
              <a:rPr lang="en-US" sz="2400" dirty="0" smtClean="0"/>
              <a:t>=1</a:t>
            </a:r>
            <a:endParaRPr lang="en-US" sz="2400" dirty="0"/>
          </a:p>
        </p:txBody>
      </p:sp>
      <p:sp>
        <p:nvSpPr>
          <p:cNvPr id="9" name="Oval 8"/>
          <p:cNvSpPr/>
          <p:nvPr/>
        </p:nvSpPr>
        <p:spPr>
          <a:xfrm>
            <a:off x="2291503" y="2313450"/>
            <a:ext cx="132457" cy="13245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TextBox 9"/>
          <p:cNvSpPr txBox="1"/>
          <p:nvPr/>
        </p:nvSpPr>
        <p:spPr>
          <a:xfrm>
            <a:off x="2516151" y="3019586"/>
            <a:ext cx="1202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tmp1=</a:t>
            </a:r>
            <a:r>
              <a:rPr lang="en-US" sz="2400" dirty="0"/>
              <a:t>y</a:t>
            </a:r>
          </a:p>
        </p:txBody>
      </p:sp>
      <p:sp>
        <p:nvSpPr>
          <p:cNvPr id="11" name="Oval 10"/>
          <p:cNvSpPr/>
          <p:nvPr/>
        </p:nvSpPr>
        <p:spPr>
          <a:xfrm>
            <a:off x="2291503" y="3117962"/>
            <a:ext cx="132457" cy="13245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3920674" y="3825432"/>
            <a:ext cx="4523080" cy="1588"/>
          </a:xfrm>
          <a:prstGeom prst="line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35322" y="3721155"/>
            <a:ext cx="689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y</a:t>
            </a:r>
            <a:r>
              <a:rPr lang="en-US" sz="2400" dirty="0" smtClean="0"/>
              <a:t>=1</a:t>
            </a:r>
            <a:endParaRPr lang="en-US" sz="2400" dirty="0"/>
          </a:p>
        </p:txBody>
      </p:sp>
      <p:sp>
        <p:nvSpPr>
          <p:cNvPr id="14" name="Oval 13"/>
          <p:cNvSpPr/>
          <p:nvPr/>
        </p:nvSpPr>
        <p:spPr>
          <a:xfrm>
            <a:off x="6116779" y="3867333"/>
            <a:ext cx="132457" cy="13245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316080" y="4552018"/>
            <a:ext cx="1202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  <a:r>
              <a:rPr lang="en-US" sz="2400" dirty="0" smtClean="0"/>
              <a:t>mp2=x</a:t>
            </a:r>
            <a:endParaRPr lang="en-US" sz="2400" dirty="0"/>
          </a:p>
        </p:txBody>
      </p:sp>
      <p:sp>
        <p:nvSpPr>
          <p:cNvPr id="16" name="Oval 15"/>
          <p:cNvSpPr/>
          <p:nvPr/>
        </p:nvSpPr>
        <p:spPr>
          <a:xfrm>
            <a:off x="6115142" y="4690825"/>
            <a:ext cx="132457" cy="13245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968131" y="1427610"/>
            <a:ext cx="822960" cy="822960"/>
          </a:xfrm>
          <a:prstGeom prst="rect">
            <a:avLst/>
          </a:prstGeom>
          <a:noFill/>
          <a:ln w="317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TextBox 17"/>
          <p:cNvSpPr txBox="1"/>
          <p:nvPr/>
        </p:nvSpPr>
        <p:spPr>
          <a:xfrm>
            <a:off x="3822990" y="1403420"/>
            <a:ext cx="1137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x</a:t>
            </a:r>
            <a:r>
              <a:rPr lang="en-US" sz="2400" dirty="0" smtClean="0"/>
              <a:t> = 0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3786705" y="1796573"/>
            <a:ext cx="1234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y</a:t>
            </a:r>
            <a:r>
              <a:rPr lang="en-US" sz="2400" dirty="0" smtClean="0"/>
              <a:t> = 0</a:t>
            </a:r>
            <a:endParaRPr lang="en-US" sz="2400" dirty="0"/>
          </a:p>
        </p:txBody>
      </p:sp>
      <p:grpSp>
        <p:nvGrpSpPr>
          <p:cNvPr id="6" name="Group 5"/>
          <p:cNvGrpSpPr/>
          <p:nvPr/>
        </p:nvGrpSpPr>
        <p:grpSpPr>
          <a:xfrm>
            <a:off x="7309587" y="1511253"/>
            <a:ext cx="1497937" cy="653603"/>
            <a:chOff x="7309587" y="1511253"/>
            <a:chExt cx="1497937" cy="653603"/>
          </a:xfrm>
        </p:grpSpPr>
        <p:sp>
          <p:nvSpPr>
            <p:cNvPr id="20" name="Rectangle 19"/>
            <p:cNvSpPr/>
            <p:nvPr/>
          </p:nvSpPr>
          <p:spPr>
            <a:xfrm>
              <a:off x="7309587" y="1514913"/>
              <a:ext cx="1497937" cy="648354"/>
            </a:xfrm>
            <a:prstGeom prst="rect">
              <a:avLst/>
            </a:prstGeom>
            <a:noFill/>
            <a:ln w="3175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21" name="Straight Connector 20"/>
            <p:cNvCxnSpPr/>
            <p:nvPr/>
          </p:nvCxnSpPr>
          <p:spPr>
            <a:xfrm rot="5400000">
              <a:off x="8186744" y="1834636"/>
              <a:ext cx="648354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7872997" y="1838296"/>
              <a:ext cx="648354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7572786" y="1839885"/>
              <a:ext cx="648354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7283083" y="1839885"/>
              <a:ext cx="648354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50256" y="1561026"/>
            <a:ext cx="1497937" cy="653603"/>
            <a:chOff x="350256" y="1561026"/>
            <a:chExt cx="1497937" cy="653603"/>
          </a:xfrm>
        </p:grpSpPr>
        <p:sp>
          <p:nvSpPr>
            <p:cNvPr id="25" name="Rectangle 24"/>
            <p:cNvSpPr/>
            <p:nvPr/>
          </p:nvSpPr>
          <p:spPr>
            <a:xfrm>
              <a:off x="350256" y="1564686"/>
              <a:ext cx="1497937" cy="648354"/>
            </a:xfrm>
            <a:prstGeom prst="rect">
              <a:avLst/>
            </a:prstGeom>
            <a:noFill/>
            <a:ln w="3175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26" name="Straight Connector 25"/>
            <p:cNvCxnSpPr/>
            <p:nvPr/>
          </p:nvCxnSpPr>
          <p:spPr>
            <a:xfrm rot="5400000">
              <a:off x="1227413" y="1884409"/>
              <a:ext cx="648354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>
              <a:off x="913666" y="1888069"/>
              <a:ext cx="648354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>
              <a:off x="613455" y="1889658"/>
              <a:ext cx="648354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323752" y="1889658"/>
              <a:ext cx="648354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Straight Connector 29"/>
          <p:cNvCxnSpPr/>
          <p:nvPr/>
        </p:nvCxnSpPr>
        <p:spPr>
          <a:xfrm rot="10800000" flipH="1">
            <a:off x="3968131" y="1839090"/>
            <a:ext cx="822960" cy="158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68054" y="1143732"/>
            <a:ext cx="1689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FIFO buffer T1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159730" y="1242298"/>
            <a:ext cx="414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981927" y="1246316"/>
            <a:ext cx="414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010400" y="6646611"/>
            <a:ext cx="2133600" cy="238125"/>
          </a:xfrm>
        </p:spPr>
        <p:txBody>
          <a:bodyPr/>
          <a:lstStyle/>
          <a:p>
            <a:fld id="{AE6662C5-10E7-9740-A05D-5F8B1A0719A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516151" y="2171687"/>
            <a:ext cx="706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x</a:t>
            </a:r>
            <a:r>
              <a:rPr lang="en-US" sz="2400" b="1" dirty="0" smtClean="0"/>
              <a:t>=1</a:t>
            </a:r>
            <a:endParaRPr lang="en-US" sz="2400" b="1" dirty="0"/>
          </a:p>
        </p:txBody>
      </p:sp>
      <p:sp>
        <p:nvSpPr>
          <p:cNvPr id="37" name="TextBox 36"/>
          <p:cNvSpPr txBox="1"/>
          <p:nvPr/>
        </p:nvSpPr>
        <p:spPr>
          <a:xfrm rot="5400000">
            <a:off x="1382412" y="1686707"/>
            <a:ext cx="689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x</a:t>
            </a:r>
            <a:r>
              <a:rPr lang="en-US" sz="2400" dirty="0" smtClean="0"/>
              <a:t>=1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3779149" y="1797915"/>
            <a:ext cx="1234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y</a:t>
            </a:r>
            <a:r>
              <a:rPr lang="en-US" sz="2400" b="1" dirty="0" smtClean="0"/>
              <a:t> = 0</a:t>
            </a:r>
            <a:endParaRPr lang="en-US" sz="2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2500799" y="3019460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tmp1=</a:t>
            </a:r>
            <a:r>
              <a:rPr lang="en-US" sz="2400" b="1" dirty="0"/>
              <a:t>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20416" y="3035701"/>
            <a:ext cx="1390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[tmp1=0]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6315490" y="3717117"/>
            <a:ext cx="719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y</a:t>
            </a:r>
            <a:r>
              <a:rPr lang="en-US" sz="2400" b="1" dirty="0" smtClean="0"/>
              <a:t>=1</a:t>
            </a:r>
            <a:endParaRPr lang="en-US" sz="2400" b="1" dirty="0"/>
          </a:p>
        </p:txBody>
      </p:sp>
      <p:sp>
        <p:nvSpPr>
          <p:cNvPr id="41" name="TextBox 40"/>
          <p:cNvSpPr txBox="1"/>
          <p:nvPr/>
        </p:nvSpPr>
        <p:spPr>
          <a:xfrm rot="5400000">
            <a:off x="8357851" y="1656393"/>
            <a:ext cx="689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y</a:t>
            </a:r>
            <a:r>
              <a:rPr lang="en-US" sz="2400" dirty="0" smtClean="0"/>
              <a:t>=1</a:t>
            </a:r>
            <a:endParaRPr lang="en-US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6311752" y="4558581"/>
            <a:ext cx="1270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</a:t>
            </a:r>
            <a:r>
              <a:rPr lang="en-US" sz="2400" b="1" dirty="0" smtClean="0"/>
              <a:t>mp2=x</a:t>
            </a:r>
            <a:endParaRPr lang="en-US" sz="24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3964934" y="140866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 = 1</a:t>
            </a:r>
            <a:endParaRPr lang="en-US" sz="2400" dirty="0"/>
          </a:p>
        </p:txBody>
      </p:sp>
      <p:sp>
        <p:nvSpPr>
          <p:cNvPr id="72" name="TextBox 71"/>
          <p:cNvSpPr txBox="1"/>
          <p:nvPr/>
        </p:nvSpPr>
        <p:spPr>
          <a:xfrm>
            <a:off x="7415628" y="4539925"/>
            <a:ext cx="1390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[tmp2=0]</a:t>
            </a:r>
            <a:endParaRPr lang="en-US" sz="2400" dirty="0"/>
          </a:p>
        </p:txBody>
      </p:sp>
      <p:sp>
        <p:nvSpPr>
          <p:cNvPr id="54" name="TextBox 53"/>
          <p:cNvSpPr txBox="1"/>
          <p:nvPr/>
        </p:nvSpPr>
        <p:spPr>
          <a:xfrm>
            <a:off x="3738939" y="963160"/>
            <a:ext cx="1296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Memory</a:t>
            </a:r>
            <a:endParaRPr lang="en-US" sz="2400" dirty="0"/>
          </a:p>
        </p:txBody>
      </p:sp>
      <p:sp>
        <p:nvSpPr>
          <p:cNvPr id="55" name="TextBox 54"/>
          <p:cNvSpPr txBox="1"/>
          <p:nvPr/>
        </p:nvSpPr>
        <p:spPr>
          <a:xfrm>
            <a:off x="7220374" y="1111466"/>
            <a:ext cx="1689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FIFO buffer T2</a:t>
            </a:r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6116779" y="5495158"/>
            <a:ext cx="132457" cy="132457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296334" y="5345980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</a:t>
            </a:r>
            <a:r>
              <a:rPr lang="en-US" sz="2400" b="1" dirty="0" smtClean="0"/>
              <a:t>mp3=</a:t>
            </a:r>
            <a:r>
              <a:rPr lang="en-US" sz="2400" b="1" dirty="0"/>
              <a:t>y</a:t>
            </a:r>
          </a:p>
        </p:txBody>
      </p:sp>
      <p:sp>
        <p:nvSpPr>
          <p:cNvPr id="61" name="TextBox 60"/>
          <p:cNvSpPr txBox="1"/>
          <p:nvPr/>
        </p:nvSpPr>
        <p:spPr>
          <a:xfrm rot="5400000">
            <a:off x="8343483" y="1651402"/>
            <a:ext cx="719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y</a:t>
            </a:r>
            <a:r>
              <a:rPr lang="en-US" sz="2400" b="1" dirty="0" smtClean="0"/>
              <a:t>=1</a:t>
            </a:r>
            <a:endParaRPr lang="en-US" sz="24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7433933" y="5345980"/>
            <a:ext cx="1390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[tmp3=1]</a:t>
            </a:r>
            <a:endParaRPr lang="en-US" sz="2400" dirty="0"/>
          </a:p>
        </p:txBody>
      </p:sp>
      <p:sp>
        <p:nvSpPr>
          <p:cNvPr id="32" name="Rectangle 31"/>
          <p:cNvSpPr/>
          <p:nvPr/>
        </p:nvSpPr>
        <p:spPr bwMode="auto">
          <a:xfrm>
            <a:off x="1507236" y="1557876"/>
            <a:ext cx="351883" cy="677552"/>
          </a:xfrm>
          <a:prstGeom prst="rect">
            <a:avLst/>
          </a:prstGeom>
          <a:noFill/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8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sp>
        <p:nvSpPr>
          <p:cNvPr id="50" name="Rectangle 49"/>
          <p:cNvSpPr/>
          <p:nvPr/>
        </p:nvSpPr>
        <p:spPr bwMode="auto">
          <a:xfrm rot="16200000">
            <a:off x="4187469" y="1261459"/>
            <a:ext cx="384286" cy="822962"/>
          </a:xfrm>
          <a:prstGeom prst="rect">
            <a:avLst/>
          </a:prstGeom>
          <a:noFill/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8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cxnSp>
        <p:nvCxnSpPr>
          <p:cNvPr id="43" name="Straight Arrow Connector 42"/>
          <p:cNvCxnSpPr>
            <a:stCxn id="4" idx="0"/>
            <a:endCxn id="38" idx="2"/>
          </p:cNvCxnSpPr>
          <p:nvPr/>
        </p:nvCxnSpPr>
        <p:spPr bwMode="auto">
          <a:xfrm flipV="1">
            <a:off x="4315829" y="2259580"/>
            <a:ext cx="80688" cy="776121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>
            <a:stCxn id="72" idx="0"/>
          </p:cNvCxnSpPr>
          <p:nvPr/>
        </p:nvCxnSpPr>
        <p:spPr bwMode="auto">
          <a:xfrm flipH="1" flipV="1">
            <a:off x="4825416" y="1796573"/>
            <a:ext cx="3285625" cy="274335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57" name="Straight Arrow Connector 56"/>
          <p:cNvCxnSpPr>
            <a:stCxn id="62" idx="0"/>
          </p:cNvCxnSpPr>
          <p:nvPr/>
        </p:nvCxnSpPr>
        <p:spPr bwMode="auto">
          <a:xfrm flipV="1">
            <a:off x="8129346" y="2159607"/>
            <a:ext cx="532054" cy="3186373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63" name="Rectangle 62"/>
          <p:cNvSpPr/>
          <p:nvPr/>
        </p:nvSpPr>
        <p:spPr bwMode="auto">
          <a:xfrm>
            <a:off x="8485458" y="1527777"/>
            <a:ext cx="351883" cy="677552"/>
          </a:xfrm>
          <a:prstGeom prst="rect">
            <a:avLst/>
          </a:prstGeom>
          <a:noFill/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8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sp>
        <p:nvSpPr>
          <p:cNvPr id="65" name="Rectangle 64"/>
          <p:cNvSpPr/>
          <p:nvPr/>
        </p:nvSpPr>
        <p:spPr bwMode="auto">
          <a:xfrm rot="16200000">
            <a:off x="4187469" y="1658647"/>
            <a:ext cx="384286" cy="822962"/>
          </a:xfrm>
          <a:prstGeom prst="rect">
            <a:avLst/>
          </a:prstGeom>
          <a:noFill/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8" charset="0"/>
              <a:ea typeface="ＭＳ Ｐゴシック" pitchFamily="18" charset="-128"/>
              <a:cs typeface="ＭＳ Ｐゴシック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8513899"/>
      </p:ext>
    </p:extLst>
  </p:cSld>
  <p:clrMapOvr>
    <a:masterClrMapping/>
  </p:clrMapOvr>
  <p:transition xmlns:p14="http://schemas.microsoft.com/office/powerpoint/2010/main" advTm="6383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7037E-6 L -0.1276 -0.0710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89" y="-3565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8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3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0.21562 -0.29653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81" y="-14838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8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2 -0.00232 L 0.28889 -0.04236 " pathEditMode="relative" rAng="0" ptsTypes="AA">
                                      <p:cBhvr>
                                        <p:cTn id="12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97" y="-201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1"/>
                                            </p:cond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5" grpId="0"/>
      <p:bldP spid="15" grpId="1"/>
      <p:bldP spid="18" grpId="0"/>
      <p:bldP spid="19" grpId="0"/>
      <p:bldP spid="19" grpId="1"/>
      <p:bldP spid="31" grpId="0"/>
      <p:bldP spid="33" grpId="0"/>
      <p:bldP spid="33" grpId="1"/>
      <p:bldP spid="33" grpId="2"/>
      <p:bldP spid="33" grpId="3"/>
      <p:bldP spid="37" grpId="0"/>
      <p:bldP spid="37" grpId="1"/>
      <p:bldP spid="38" grpId="0"/>
      <p:bldP spid="38" grpId="1"/>
      <p:bldP spid="39" grpId="0"/>
      <p:bldP spid="39" grpId="1"/>
      <p:bldP spid="4" grpId="0"/>
      <p:bldP spid="40" grpId="0"/>
      <p:bldP spid="40" grpId="1"/>
      <p:bldP spid="40" grpId="2"/>
      <p:bldP spid="40" grpId="3"/>
      <p:bldP spid="41" grpId="0"/>
      <p:bldP spid="42" grpId="1" build="allAtOnce"/>
      <p:bldP spid="71" grpId="0"/>
      <p:bldP spid="72" grpId="0"/>
      <p:bldP spid="55" grpId="0"/>
      <p:bldP spid="59" grpId="0" animBg="1"/>
      <p:bldP spid="60" grpId="0"/>
      <p:bldP spid="61" grpId="0"/>
      <p:bldP spid="62" grpId="0"/>
      <p:bldP spid="32" grpId="0" animBg="1"/>
      <p:bldP spid="32" grpId="1" animBg="1"/>
      <p:bldP spid="50" grpId="0" animBg="1"/>
      <p:bldP spid="50" grpId="1" animBg="1"/>
      <p:bldP spid="63" grpId="0" animBg="1"/>
      <p:bldP spid="65" grpId="0" animBg="1"/>
      <p:bldP spid="65" grpId="1" animBg="1"/>
      <p:bldP spid="65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SO Execution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95397" y="3825432"/>
            <a:ext cx="4523080" cy="1588"/>
          </a:xfrm>
          <a:prstGeom prst="line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38908" y="2171687"/>
            <a:ext cx="689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x</a:t>
            </a:r>
            <a:r>
              <a:rPr lang="en-US" sz="2400" dirty="0" smtClean="0"/>
              <a:t>=1</a:t>
            </a:r>
            <a:endParaRPr lang="en-US" sz="2400" dirty="0"/>
          </a:p>
        </p:txBody>
      </p:sp>
      <p:sp>
        <p:nvSpPr>
          <p:cNvPr id="9" name="Oval 8"/>
          <p:cNvSpPr/>
          <p:nvPr/>
        </p:nvSpPr>
        <p:spPr>
          <a:xfrm>
            <a:off x="2291503" y="2313450"/>
            <a:ext cx="132457" cy="13245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TextBox 9"/>
          <p:cNvSpPr txBox="1"/>
          <p:nvPr/>
        </p:nvSpPr>
        <p:spPr>
          <a:xfrm>
            <a:off x="2516151" y="3019586"/>
            <a:ext cx="1202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tmp1=</a:t>
            </a:r>
            <a:r>
              <a:rPr lang="en-US" sz="2400" dirty="0"/>
              <a:t>y</a:t>
            </a:r>
          </a:p>
        </p:txBody>
      </p:sp>
      <p:sp>
        <p:nvSpPr>
          <p:cNvPr id="11" name="Oval 10"/>
          <p:cNvSpPr/>
          <p:nvPr/>
        </p:nvSpPr>
        <p:spPr>
          <a:xfrm>
            <a:off x="2291503" y="3117962"/>
            <a:ext cx="132457" cy="13245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3920674" y="3825432"/>
            <a:ext cx="4523080" cy="1588"/>
          </a:xfrm>
          <a:prstGeom prst="line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35322" y="3721155"/>
            <a:ext cx="689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y</a:t>
            </a:r>
            <a:r>
              <a:rPr lang="en-US" sz="2400" dirty="0" smtClean="0"/>
              <a:t>=1</a:t>
            </a:r>
            <a:endParaRPr lang="en-US" sz="2400" dirty="0"/>
          </a:p>
        </p:txBody>
      </p:sp>
      <p:sp>
        <p:nvSpPr>
          <p:cNvPr id="14" name="Oval 13"/>
          <p:cNvSpPr/>
          <p:nvPr/>
        </p:nvSpPr>
        <p:spPr>
          <a:xfrm>
            <a:off x="6116779" y="3867333"/>
            <a:ext cx="132457" cy="13245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316080" y="4552018"/>
            <a:ext cx="1202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  <a:r>
              <a:rPr lang="en-US" sz="2400" dirty="0" smtClean="0"/>
              <a:t>mp2=x</a:t>
            </a:r>
            <a:endParaRPr lang="en-US" sz="2400" dirty="0"/>
          </a:p>
        </p:txBody>
      </p:sp>
      <p:sp>
        <p:nvSpPr>
          <p:cNvPr id="16" name="Oval 15"/>
          <p:cNvSpPr/>
          <p:nvPr/>
        </p:nvSpPr>
        <p:spPr>
          <a:xfrm>
            <a:off x="6115142" y="4690825"/>
            <a:ext cx="132457" cy="13245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968131" y="1427610"/>
            <a:ext cx="822960" cy="822960"/>
          </a:xfrm>
          <a:prstGeom prst="rect">
            <a:avLst/>
          </a:prstGeom>
          <a:noFill/>
          <a:ln w="317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TextBox 17"/>
          <p:cNvSpPr txBox="1"/>
          <p:nvPr/>
        </p:nvSpPr>
        <p:spPr>
          <a:xfrm>
            <a:off x="3822990" y="1403420"/>
            <a:ext cx="1137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x</a:t>
            </a:r>
            <a:r>
              <a:rPr lang="en-US" sz="2400" dirty="0" smtClean="0"/>
              <a:t> = 0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3786705" y="1796573"/>
            <a:ext cx="1234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y</a:t>
            </a:r>
            <a:r>
              <a:rPr lang="en-US" sz="2400" dirty="0" smtClean="0"/>
              <a:t> = 0</a:t>
            </a:r>
            <a:endParaRPr lang="en-US" sz="2400" dirty="0"/>
          </a:p>
        </p:txBody>
      </p:sp>
      <p:grpSp>
        <p:nvGrpSpPr>
          <p:cNvPr id="5" name="Group 4"/>
          <p:cNvGrpSpPr/>
          <p:nvPr/>
        </p:nvGrpSpPr>
        <p:grpSpPr>
          <a:xfrm>
            <a:off x="344791" y="1796573"/>
            <a:ext cx="1497937" cy="653603"/>
            <a:chOff x="350256" y="1561026"/>
            <a:chExt cx="1497937" cy="653603"/>
          </a:xfrm>
        </p:grpSpPr>
        <p:sp>
          <p:nvSpPr>
            <p:cNvPr id="25" name="Rectangle 24"/>
            <p:cNvSpPr/>
            <p:nvPr/>
          </p:nvSpPr>
          <p:spPr>
            <a:xfrm>
              <a:off x="350256" y="1564686"/>
              <a:ext cx="1497937" cy="648354"/>
            </a:xfrm>
            <a:prstGeom prst="rect">
              <a:avLst/>
            </a:prstGeom>
            <a:noFill/>
            <a:ln w="3175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26" name="Straight Connector 25"/>
            <p:cNvCxnSpPr/>
            <p:nvPr/>
          </p:nvCxnSpPr>
          <p:spPr>
            <a:xfrm rot="5400000">
              <a:off x="1227413" y="1884409"/>
              <a:ext cx="648354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>
              <a:off x="913666" y="1888069"/>
              <a:ext cx="648354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>
              <a:off x="613455" y="1889658"/>
              <a:ext cx="648354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323752" y="1889658"/>
              <a:ext cx="648354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Straight Connector 29"/>
          <p:cNvCxnSpPr/>
          <p:nvPr/>
        </p:nvCxnSpPr>
        <p:spPr>
          <a:xfrm rot="10800000" flipH="1">
            <a:off x="3968131" y="1839090"/>
            <a:ext cx="822960" cy="158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68054" y="1143732"/>
            <a:ext cx="1689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FIFO buffer T1</a:t>
            </a:r>
          </a:p>
          <a:p>
            <a:pPr algn="ctr"/>
            <a:r>
              <a:rPr lang="en-US" b="1" dirty="0"/>
              <a:t>a</a:t>
            </a:r>
            <a:r>
              <a:rPr lang="en-US" b="1" dirty="0" smtClean="0"/>
              <a:t>ddress x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2159730" y="1242298"/>
            <a:ext cx="414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981927" y="1246316"/>
            <a:ext cx="414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010400" y="6646611"/>
            <a:ext cx="2133600" cy="238125"/>
          </a:xfrm>
        </p:spPr>
        <p:txBody>
          <a:bodyPr/>
          <a:lstStyle/>
          <a:p>
            <a:fld id="{AE6662C5-10E7-9740-A05D-5F8B1A0719A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3738939" y="963160"/>
            <a:ext cx="1296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Memory</a:t>
            </a:r>
            <a:endParaRPr lang="en-US" sz="2400" dirty="0"/>
          </a:p>
        </p:txBody>
      </p:sp>
      <p:grpSp>
        <p:nvGrpSpPr>
          <p:cNvPr id="49" name="Group 48"/>
          <p:cNvGrpSpPr/>
          <p:nvPr/>
        </p:nvGrpSpPr>
        <p:grpSpPr>
          <a:xfrm>
            <a:off x="344791" y="3394353"/>
            <a:ext cx="1497937" cy="653603"/>
            <a:chOff x="350256" y="1561026"/>
            <a:chExt cx="1497937" cy="653603"/>
          </a:xfrm>
        </p:grpSpPr>
        <p:sp>
          <p:nvSpPr>
            <p:cNvPr id="50" name="Rectangle 49"/>
            <p:cNvSpPr/>
            <p:nvPr/>
          </p:nvSpPr>
          <p:spPr>
            <a:xfrm>
              <a:off x="350256" y="1564686"/>
              <a:ext cx="1497937" cy="648354"/>
            </a:xfrm>
            <a:prstGeom prst="rect">
              <a:avLst/>
            </a:prstGeom>
            <a:noFill/>
            <a:ln w="3175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51" name="Straight Connector 50"/>
            <p:cNvCxnSpPr/>
            <p:nvPr/>
          </p:nvCxnSpPr>
          <p:spPr>
            <a:xfrm rot="5400000">
              <a:off x="1227413" y="1884409"/>
              <a:ext cx="648354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913666" y="1888069"/>
              <a:ext cx="648354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613455" y="1889658"/>
              <a:ext cx="648354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23752" y="1889658"/>
              <a:ext cx="648354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274231" y="2712535"/>
            <a:ext cx="1689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FIFO buffer T1</a:t>
            </a:r>
          </a:p>
          <a:p>
            <a:pPr algn="ctr"/>
            <a:r>
              <a:rPr lang="en-US" b="1" dirty="0"/>
              <a:t>a</a:t>
            </a:r>
            <a:r>
              <a:rPr lang="en-US" b="1" dirty="0" smtClean="0"/>
              <a:t>ddress y</a:t>
            </a:r>
            <a:endParaRPr lang="en-US" b="1" dirty="0"/>
          </a:p>
        </p:txBody>
      </p:sp>
      <p:grpSp>
        <p:nvGrpSpPr>
          <p:cNvPr id="58" name="Group 57"/>
          <p:cNvGrpSpPr/>
          <p:nvPr/>
        </p:nvGrpSpPr>
        <p:grpSpPr>
          <a:xfrm>
            <a:off x="7253514" y="1845600"/>
            <a:ext cx="1497937" cy="653603"/>
            <a:chOff x="350256" y="1561026"/>
            <a:chExt cx="1497937" cy="653603"/>
          </a:xfrm>
        </p:grpSpPr>
        <p:sp>
          <p:nvSpPr>
            <p:cNvPr id="63" name="Rectangle 62"/>
            <p:cNvSpPr/>
            <p:nvPr/>
          </p:nvSpPr>
          <p:spPr>
            <a:xfrm>
              <a:off x="350256" y="1564686"/>
              <a:ext cx="1497937" cy="648354"/>
            </a:xfrm>
            <a:prstGeom prst="rect">
              <a:avLst/>
            </a:prstGeom>
            <a:noFill/>
            <a:ln w="3175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64" name="Straight Connector 63"/>
            <p:cNvCxnSpPr/>
            <p:nvPr/>
          </p:nvCxnSpPr>
          <p:spPr>
            <a:xfrm rot="5400000">
              <a:off x="1227413" y="1884409"/>
              <a:ext cx="648354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913666" y="1888069"/>
              <a:ext cx="648354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>
              <a:off x="613455" y="1889658"/>
              <a:ext cx="648354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323752" y="1889658"/>
              <a:ext cx="648354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1"/>
          <p:nvPr/>
        </p:nvSpPr>
        <p:spPr>
          <a:xfrm>
            <a:off x="7176777" y="1192759"/>
            <a:ext cx="1689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FIFO buffer T2</a:t>
            </a:r>
          </a:p>
          <a:p>
            <a:pPr algn="ctr"/>
            <a:r>
              <a:rPr lang="en-US" b="1" dirty="0"/>
              <a:t>a</a:t>
            </a:r>
            <a:r>
              <a:rPr lang="en-US" b="1" dirty="0" smtClean="0"/>
              <a:t>ddress x</a:t>
            </a:r>
            <a:endParaRPr lang="en-US" b="1" dirty="0"/>
          </a:p>
        </p:txBody>
      </p:sp>
      <p:grpSp>
        <p:nvGrpSpPr>
          <p:cNvPr id="69" name="Group 68"/>
          <p:cNvGrpSpPr/>
          <p:nvPr/>
        </p:nvGrpSpPr>
        <p:grpSpPr>
          <a:xfrm>
            <a:off x="7253514" y="3443380"/>
            <a:ext cx="1497937" cy="653603"/>
            <a:chOff x="350256" y="1561026"/>
            <a:chExt cx="1497937" cy="653603"/>
          </a:xfrm>
        </p:grpSpPr>
        <p:sp>
          <p:nvSpPr>
            <p:cNvPr id="70" name="Rectangle 69"/>
            <p:cNvSpPr/>
            <p:nvPr/>
          </p:nvSpPr>
          <p:spPr>
            <a:xfrm>
              <a:off x="350256" y="1564686"/>
              <a:ext cx="1497937" cy="648354"/>
            </a:xfrm>
            <a:prstGeom prst="rect">
              <a:avLst/>
            </a:prstGeom>
            <a:noFill/>
            <a:ln w="3175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73" name="Straight Connector 72"/>
            <p:cNvCxnSpPr/>
            <p:nvPr/>
          </p:nvCxnSpPr>
          <p:spPr>
            <a:xfrm rot="5400000">
              <a:off x="1227413" y="1884409"/>
              <a:ext cx="648354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5400000">
              <a:off x="913666" y="1888069"/>
              <a:ext cx="648354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>
              <a:off x="613455" y="1889658"/>
              <a:ext cx="648354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323752" y="1889658"/>
              <a:ext cx="648354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/>
          <p:cNvSpPr txBox="1"/>
          <p:nvPr/>
        </p:nvSpPr>
        <p:spPr>
          <a:xfrm>
            <a:off x="7182954" y="2761562"/>
            <a:ext cx="1689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FIFO buffer T2</a:t>
            </a:r>
          </a:p>
          <a:p>
            <a:pPr algn="ctr"/>
            <a:r>
              <a:rPr lang="en-US" b="1" dirty="0"/>
              <a:t>a</a:t>
            </a:r>
            <a:r>
              <a:rPr lang="en-US" b="1" dirty="0" smtClean="0"/>
              <a:t>ddress 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74780724"/>
      </p:ext>
    </p:extLst>
  </p:cSld>
  <p:clrMapOvr>
    <a:masterClrMapping/>
  </p:clrMapOvr>
  <p:transition xmlns:p14="http://schemas.microsoft.com/office/powerpoint/2010/main" advTm="6383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57" grpId="0"/>
      <p:bldP spid="68" grpId="0"/>
      <p:bldP spid="7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</a:t>
            </a:r>
            <a:r>
              <a:rPr lang="en-US" sz="2800" dirty="0" smtClean="0"/>
              <a:t>equential consistency not guaranteed for programs with data races</a:t>
            </a:r>
          </a:p>
          <a:p>
            <a:r>
              <a:rPr lang="en-US" sz="2800" dirty="0"/>
              <a:t>I</a:t>
            </a:r>
            <a:r>
              <a:rPr lang="en-US" sz="2800" dirty="0" smtClean="0"/>
              <a:t>ntentional data races in programs</a:t>
            </a:r>
          </a:p>
          <a:p>
            <a:pPr lvl="1"/>
            <a:r>
              <a:rPr lang="en-US" sz="2400" dirty="0" smtClean="0"/>
              <a:t>Highly concurrent libraries, lock-free data structures</a:t>
            </a:r>
          </a:p>
          <a:p>
            <a:pPr lvl="1"/>
            <a:r>
              <a:rPr lang="en-US" sz="2400" dirty="0" smtClean="0"/>
              <a:t>Custom synchronization, statistical counters</a:t>
            </a:r>
          </a:p>
          <a:p>
            <a:r>
              <a:rPr lang="en-US" sz="2800" dirty="0" smtClean="0"/>
              <a:t>Traditional approaches do not scale</a:t>
            </a:r>
          </a:p>
          <a:p>
            <a:pPr lvl="1"/>
            <a:r>
              <a:rPr lang="en-US" sz="2400" dirty="0" smtClean="0"/>
              <a:t>Model checking</a:t>
            </a:r>
          </a:p>
          <a:p>
            <a:pPr lvl="1"/>
            <a:r>
              <a:rPr lang="en-US" sz="2400" dirty="0" smtClean="0"/>
              <a:t>Additional non-determinism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662C5-10E7-9740-A05D-5F8B1A0719A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advTm="115366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Relaxed Memory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199"/>
            <a:ext cx="4541984" cy="507307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Common Relaxed Memory Models</a:t>
            </a:r>
            <a:endParaRPr lang="en-US" sz="3200" dirty="0" smtClean="0"/>
          </a:p>
          <a:p>
            <a:pPr lvl="1"/>
            <a:r>
              <a:rPr lang="en-US" sz="2000" dirty="0" smtClean="0"/>
              <a:t>TSO: Total Store Order</a:t>
            </a:r>
          </a:p>
          <a:p>
            <a:pPr lvl="1">
              <a:buNone/>
            </a:pPr>
            <a:r>
              <a:rPr lang="en-US" sz="2000" dirty="0" smtClean="0"/>
              <a:t>		        x86 (approx)</a:t>
            </a:r>
          </a:p>
          <a:p>
            <a:pPr lvl="1"/>
            <a:r>
              <a:rPr lang="en-US" sz="2000" dirty="0" smtClean="0"/>
              <a:t>PSO: Partial Store Order</a:t>
            </a:r>
          </a:p>
          <a:p>
            <a:pPr lvl="1">
              <a:buNone/>
            </a:pPr>
            <a:r>
              <a:rPr lang="en-US" sz="2000" dirty="0" smtClean="0"/>
              <a:t>		        Power, ARM (approx)</a:t>
            </a:r>
          </a:p>
          <a:p>
            <a:r>
              <a:rPr lang="en-US" sz="2400" dirty="0" smtClean="0"/>
              <a:t>Good approximation of existing memory models</a:t>
            </a:r>
          </a:p>
          <a:p>
            <a:pPr lvl="1"/>
            <a:r>
              <a:rPr lang="en-US" sz="2000" dirty="0" smtClean="0"/>
              <a:t>Bugs under TSO and PSO capture most bugs under modern architectures </a:t>
            </a:r>
          </a:p>
          <a:p>
            <a:pPr lvl="1">
              <a:buNone/>
            </a:pPr>
            <a:endParaRPr lang="en-US" sz="2000" dirty="0" smtClean="0"/>
          </a:p>
          <a:p>
            <a:pPr lvl="1"/>
            <a:endParaRPr lang="en-US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378742" y="5205399"/>
            <a:ext cx="2723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Courtesy: Sebastian Burckhardt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662C5-10E7-9740-A05D-5F8B1A0719AE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440790" y="1229109"/>
            <a:ext cx="4414574" cy="3746982"/>
            <a:chOff x="1020763" y="1674813"/>
            <a:chExt cx="4968875" cy="4019550"/>
          </a:xfrm>
        </p:grpSpPr>
        <p:sp>
          <p:nvSpPr>
            <p:cNvPr id="8" name="Oval 1"/>
            <p:cNvSpPr>
              <a:spLocks noChangeArrowheads="1"/>
            </p:cNvSpPr>
            <p:nvPr/>
          </p:nvSpPr>
          <p:spPr bwMode="auto">
            <a:xfrm>
              <a:off x="2390775" y="1674813"/>
              <a:ext cx="2438400" cy="2667000"/>
            </a:xfrm>
            <a:prstGeom prst="ellipse">
              <a:avLst/>
            </a:prstGeom>
            <a:solidFill>
              <a:srgbClr val="A1A1D1">
                <a:alpha val="9000"/>
              </a:srgbClr>
            </a:solidFill>
            <a:ln w="9360">
              <a:solidFill>
                <a:srgbClr val="22B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2"/>
            <p:cNvSpPr>
              <a:spLocks noChangeArrowheads="1"/>
            </p:cNvSpPr>
            <p:nvPr/>
          </p:nvSpPr>
          <p:spPr bwMode="auto">
            <a:xfrm rot="14220000">
              <a:off x="1393825" y="2122488"/>
              <a:ext cx="2987675" cy="3733800"/>
            </a:xfrm>
            <a:prstGeom prst="ellipse">
              <a:avLst/>
            </a:prstGeom>
            <a:solidFill>
              <a:srgbClr val="A1A1D1">
                <a:alpha val="9000"/>
              </a:srgbClr>
            </a:solidFill>
            <a:ln w="9360">
              <a:solidFill>
                <a:srgbClr val="22B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3"/>
            <p:cNvSpPr>
              <a:spLocks noChangeArrowheads="1"/>
            </p:cNvSpPr>
            <p:nvPr/>
          </p:nvSpPr>
          <p:spPr bwMode="auto">
            <a:xfrm rot="7260000">
              <a:off x="2980532" y="2685256"/>
              <a:ext cx="2647950" cy="3370263"/>
            </a:xfrm>
            <a:prstGeom prst="ellipse">
              <a:avLst/>
            </a:prstGeom>
            <a:solidFill>
              <a:srgbClr val="A1A1D1">
                <a:alpha val="9000"/>
              </a:srgbClr>
            </a:solidFill>
            <a:ln w="9360">
              <a:solidFill>
                <a:srgbClr val="22B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4"/>
            <p:cNvSpPr>
              <a:spLocks noChangeArrowheads="1"/>
            </p:cNvSpPr>
            <p:nvPr/>
          </p:nvSpPr>
          <p:spPr bwMode="auto">
            <a:xfrm>
              <a:off x="2847975" y="2589213"/>
              <a:ext cx="1600200" cy="1676400"/>
            </a:xfrm>
            <a:prstGeom prst="ellipse">
              <a:avLst/>
            </a:prstGeom>
            <a:solidFill>
              <a:srgbClr val="A1A1D1">
                <a:alpha val="9000"/>
              </a:srgbClr>
            </a:solidFill>
            <a:ln w="936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auto">
            <a:xfrm>
              <a:off x="3228975" y="3351213"/>
              <a:ext cx="838200" cy="762000"/>
            </a:xfrm>
            <a:prstGeom prst="ellipse">
              <a:avLst/>
            </a:prstGeom>
            <a:solidFill>
              <a:srgbClr val="A1A1D1">
                <a:alpha val="9000"/>
              </a:srgbClr>
            </a:solidFill>
            <a:ln w="9360">
              <a:solidFill>
                <a:srgbClr val="22B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6"/>
            <p:cNvSpPr>
              <a:spLocks noChangeArrowheads="1"/>
            </p:cNvSpPr>
            <p:nvPr/>
          </p:nvSpPr>
          <p:spPr bwMode="auto">
            <a:xfrm>
              <a:off x="3000375" y="3057525"/>
              <a:ext cx="1295400" cy="1131888"/>
            </a:xfrm>
            <a:prstGeom prst="ellipse">
              <a:avLst/>
            </a:prstGeom>
            <a:solidFill>
              <a:srgbClr val="A1A1D1">
                <a:alpha val="9000"/>
              </a:srgbClr>
            </a:solidFill>
            <a:ln w="936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3228975" y="3057525"/>
              <a:ext cx="914400" cy="352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 eaLnBrk="1" hangingPunct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800" b="1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TSO</a:t>
              </a:r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3152775" y="2589213"/>
              <a:ext cx="914399" cy="381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 eaLnBrk="1" hangingPunct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800" b="1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PSO</a:t>
              </a: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4381500" y="4610100"/>
              <a:ext cx="1219200" cy="347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 eaLnBrk="1" hangingPunct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800" b="1" dirty="0">
                  <a:solidFill>
                    <a:srgbClr val="22B000"/>
                  </a:solidFill>
                  <a:latin typeface="Arial" charset="0"/>
                  <a:cs typeface="Arial" charset="0"/>
                </a:rPr>
                <a:t>IA-32</a:t>
              </a:r>
            </a:p>
          </p:txBody>
        </p:sp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1933575" y="4189413"/>
              <a:ext cx="914400" cy="347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 eaLnBrk="1" hangingPunct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800" b="1">
                  <a:solidFill>
                    <a:srgbClr val="22B000"/>
                  </a:solidFill>
                  <a:latin typeface="Arial" charset="0"/>
                  <a:cs typeface="Arial" charset="0"/>
                </a:rPr>
                <a:t>Alpha</a:t>
              </a:r>
            </a:p>
          </p:txBody>
        </p:sp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>
              <a:off x="3228975" y="1903413"/>
              <a:ext cx="914400" cy="347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 eaLnBrk="1" hangingPunct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800" b="1">
                  <a:solidFill>
                    <a:srgbClr val="22B000"/>
                  </a:solidFill>
                  <a:latin typeface="Arial" charset="0"/>
                  <a:cs typeface="Arial" charset="0"/>
                </a:rPr>
                <a:t>RMO</a:t>
              </a:r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3305175" y="3579813"/>
              <a:ext cx="457200" cy="457200"/>
            </a:xfrm>
            <a:prstGeom prst="ellipse">
              <a:avLst/>
            </a:prstGeom>
            <a:noFill/>
            <a:ln w="936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>
              <a:off x="3381375" y="3351213"/>
              <a:ext cx="914400" cy="347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 eaLnBrk="1" hangingPunct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800" b="1">
                  <a:solidFill>
                    <a:srgbClr val="22B000"/>
                  </a:solidFill>
                  <a:latin typeface="Arial" charset="0"/>
                  <a:cs typeface="Arial" charset="0"/>
                </a:rPr>
                <a:t>z6</a:t>
              </a:r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2009775" y="3594100"/>
              <a:ext cx="3048000" cy="347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 eaLnBrk="1" hangingPunct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800" b="1">
                  <a:solidFill>
                    <a:srgbClr val="CC0000"/>
                  </a:solidFill>
                  <a:latin typeface="Arial" charset="0"/>
                  <a:cs typeface="Arial" charset="0"/>
                </a:rPr>
                <a:t>SC</a:t>
              </a:r>
            </a:p>
          </p:txBody>
        </p:sp>
        <p:sp>
          <p:nvSpPr>
            <p:cNvPr id="22" name="Text Box 12"/>
            <p:cNvSpPr txBox="1">
              <a:spLocks noChangeArrowheads="1"/>
            </p:cNvSpPr>
            <p:nvPr/>
          </p:nvSpPr>
          <p:spPr bwMode="auto">
            <a:xfrm>
              <a:off x="4371975" y="4886325"/>
              <a:ext cx="1219200" cy="352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 eaLnBrk="1" hangingPunct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800" b="1" dirty="0" smtClean="0">
                  <a:solidFill>
                    <a:srgbClr val="22B000"/>
                  </a:solidFill>
                  <a:latin typeface="Arial" charset="0"/>
                  <a:cs typeface="Arial" charset="0"/>
                </a:rPr>
                <a:t>IA-64</a:t>
              </a:r>
              <a:endParaRPr lang="en-GB" sz="1800" b="1" dirty="0">
                <a:solidFill>
                  <a:srgbClr val="22B000"/>
                </a:solidFill>
                <a:latin typeface="Arial" charset="0"/>
                <a:cs typeface="Arial" charset="0"/>
              </a:endParaRPr>
            </a:p>
          </p:txBody>
        </p:sp>
      </p:grpSp>
    </p:spTree>
  </p:cSld>
  <p:clrMapOvr>
    <a:masterClrMapping/>
  </p:clrMapOvr>
  <p:transition xmlns:p14="http://schemas.microsoft.com/office/powerpoint/2010/main" advTm="56849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 bwMode="auto">
          <a:xfrm>
            <a:off x="4443296" y="1040677"/>
            <a:ext cx="4666832" cy="5470190"/>
          </a:xfrm>
          <a:prstGeom prst="ellipse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8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40677"/>
            <a:ext cx="4586689" cy="5256213"/>
          </a:xfrm>
        </p:spPr>
        <p:txBody>
          <a:bodyPr/>
          <a:lstStyle/>
          <a:p>
            <a:r>
              <a:rPr lang="en-US" sz="2800" dirty="0" smtClean="0"/>
              <a:t>Introduced </a:t>
            </a:r>
            <a:r>
              <a:rPr lang="en-US" sz="2800" dirty="0"/>
              <a:t>by Burckhardt, </a:t>
            </a:r>
            <a:r>
              <a:rPr lang="en-US" sz="2800" dirty="0" err="1" smtClean="0"/>
              <a:t>Musuvathi</a:t>
            </a:r>
            <a:r>
              <a:rPr lang="en-US" sz="2800" dirty="0" smtClean="0"/>
              <a:t> [CAV </a:t>
            </a:r>
            <a:r>
              <a:rPr lang="fr-FR" sz="2800" dirty="0" smtClean="0"/>
              <a:t>’</a:t>
            </a:r>
            <a:r>
              <a:rPr lang="en-US" sz="2800" dirty="0" smtClean="0"/>
              <a:t>08]</a:t>
            </a:r>
          </a:p>
          <a:p>
            <a:pPr lvl="1"/>
            <a:r>
              <a:rPr lang="en-US" sz="2400" dirty="0" smtClean="0"/>
              <a:t>Sober Algorithm</a:t>
            </a:r>
          </a:p>
          <a:p>
            <a:r>
              <a:rPr lang="en-US" sz="2800" dirty="0" smtClean="0"/>
              <a:t>Based on the observation that programmers expect their programs to be SC</a:t>
            </a:r>
          </a:p>
          <a:p>
            <a:pPr marL="0" indent="0">
              <a:buNone/>
            </a:pPr>
            <a:endParaRPr lang="en-US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662C5-10E7-9740-A05D-5F8B1A0719A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82068" y="2226560"/>
            <a:ext cx="41754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800000"/>
                </a:solidFill>
              </a:rPr>
              <a:t>Relaxed Memory Model</a:t>
            </a:r>
          </a:p>
          <a:p>
            <a:pPr algn="ctr"/>
            <a:r>
              <a:rPr lang="en-US" sz="2800" b="1" dirty="0" smtClean="0">
                <a:solidFill>
                  <a:srgbClr val="800000"/>
                </a:solidFill>
              </a:rPr>
              <a:t>Executions</a:t>
            </a:r>
            <a:endParaRPr lang="en-US" sz="2800" b="1" dirty="0">
              <a:solidFill>
                <a:srgbClr val="800000"/>
              </a:solidFill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376647" y="3683693"/>
            <a:ext cx="3012395" cy="2689397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842205" y="4433895"/>
            <a:ext cx="21003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800000"/>
                </a:solidFill>
              </a:rPr>
              <a:t>SC</a:t>
            </a:r>
          </a:p>
          <a:p>
            <a:pPr algn="ctr"/>
            <a:r>
              <a:rPr lang="en-US" sz="2800" b="1" dirty="0" smtClean="0">
                <a:solidFill>
                  <a:srgbClr val="800000"/>
                </a:solidFill>
              </a:rPr>
              <a:t>Executions</a:t>
            </a:r>
            <a:endParaRPr lang="en-US" sz="2800" b="1" dirty="0">
              <a:solidFill>
                <a:srgbClr val="800000"/>
              </a:solidFill>
            </a:endParaRPr>
          </a:p>
        </p:txBody>
      </p:sp>
      <p:sp>
        <p:nvSpPr>
          <p:cNvPr id="11" name="Right Arrow 10"/>
          <p:cNvSpPr/>
          <p:nvPr/>
        </p:nvSpPr>
        <p:spPr bwMode="auto">
          <a:xfrm rot="18135557">
            <a:off x="7210305" y="3332821"/>
            <a:ext cx="730135" cy="547716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Right Arrow 11"/>
          <p:cNvSpPr/>
          <p:nvPr/>
        </p:nvSpPr>
        <p:spPr bwMode="auto">
          <a:xfrm rot="15084360">
            <a:off x="5919451" y="3310309"/>
            <a:ext cx="730135" cy="547716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Right Arrow 12"/>
          <p:cNvSpPr/>
          <p:nvPr/>
        </p:nvSpPr>
        <p:spPr bwMode="auto">
          <a:xfrm rot="16200000">
            <a:off x="6569278" y="3212616"/>
            <a:ext cx="730135" cy="547716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091833" y="5174308"/>
            <a:ext cx="367320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rPr>
              <a:t>SC executions = </a:t>
            </a:r>
          </a:p>
          <a:p>
            <a:pPr algn="ctr"/>
            <a:r>
              <a:rPr lang="en-US" sz="3200" b="1" dirty="0" smtClean="0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rPr>
              <a:t>RMM executions?</a:t>
            </a:r>
            <a:endParaRPr lang="en-US" sz="3200" b="1" dirty="0">
              <a:ln>
                <a:solidFill>
                  <a:schemeClr val="accent2"/>
                </a:solidFill>
              </a:ln>
              <a:solidFill>
                <a:schemeClr val="accent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5066" y="5389061"/>
            <a:ext cx="742062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rPr>
              <a:t>RMM </a:t>
            </a:r>
            <a:r>
              <a:rPr lang="en-US" sz="3200" b="1" dirty="0" smtClean="0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rPr>
              <a:t>executions - SC executions = </a:t>
            </a:r>
            <a:r>
              <a:rPr lang="en-US" sz="3200" b="1" dirty="0">
                <a:solidFill>
                  <a:schemeClr val="accent2"/>
                </a:solidFill>
                <a:sym typeface="Symbol"/>
              </a:rPr>
              <a:t></a:t>
            </a:r>
            <a:r>
              <a:rPr lang="en-US" sz="3200" dirty="0"/>
              <a:t> </a:t>
            </a:r>
            <a:endParaRPr lang="en-US" sz="3200" b="1" dirty="0" smtClean="0">
              <a:ln>
                <a:solidFill>
                  <a:schemeClr val="accent2"/>
                </a:solidFill>
              </a:ln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advTm="38966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/>
      <p:bldP spid="8" grpId="0" animBg="1"/>
      <p:bldP spid="8" grpId="1" animBg="1"/>
      <p:bldP spid="9" grpId="0"/>
      <p:bldP spid="11" grpId="0" animBg="1"/>
      <p:bldP spid="12" grpId="0" animBg="1"/>
      <p:bldP spid="13" grpId="0" animBg="1"/>
      <p:bldP spid="14" grpId="0"/>
      <p:bldP spid="14" grpId="1"/>
      <p:bldP spid="15" grpId="1"/>
    </p:bldLst>
  </p:timing>
</p:sld>
</file>

<file path=ppt/theme/theme1.xml><?xml version="1.0" encoding="utf-8"?>
<a:theme xmlns:a="http://schemas.openxmlformats.org/drawingml/2006/main" name="ParLab Template">
  <a:themeElements>
    <a:clrScheme name="ParLabSlides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arLabSlidesTemplat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8" charset="0"/>
            <a:ea typeface="ＭＳ Ｐゴシック" pitchFamily="18" charset="-128"/>
            <a:cs typeface="ＭＳ Ｐゴシック" pitchFamily="1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8" charset="0"/>
            <a:ea typeface="ＭＳ Ｐゴシック" pitchFamily="18" charset="-128"/>
            <a:cs typeface="ＭＳ Ｐゴシック" pitchFamily="18" charset="-128"/>
          </a:defRPr>
        </a:defPPr>
      </a:lstStyle>
    </a:lnDef>
  </a:objectDefaults>
  <a:extraClrSchemeLst>
    <a:extraClrScheme>
      <a:clrScheme name="ParLabSlides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8246</TotalTime>
  <Words>1094</Words>
  <Application>Microsoft Macintosh PowerPoint</Application>
  <PresentationFormat>On-screen Show (4:3)</PresentationFormat>
  <Paragraphs>370</Paragraphs>
  <Slides>20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ParLab Template</vt:lpstr>
      <vt:lpstr>Monitoring Sequential Consistency in Relaxed Memory Models</vt:lpstr>
      <vt:lpstr>Relaxed Memory Models</vt:lpstr>
      <vt:lpstr>SC execution</vt:lpstr>
      <vt:lpstr>RMM execution</vt:lpstr>
      <vt:lpstr>TSO Execution</vt:lpstr>
      <vt:lpstr>PSO Execution</vt:lpstr>
      <vt:lpstr>Problem</vt:lpstr>
      <vt:lpstr>Relaxed Memory Models</vt:lpstr>
      <vt:lpstr>Monitoring</vt:lpstr>
      <vt:lpstr>Is the problem solved?</vt:lpstr>
      <vt:lpstr>Events and Traces</vt:lpstr>
      <vt:lpstr>Example</vt:lpstr>
      <vt:lpstr>Example</vt:lpstr>
      <vt:lpstr>Example</vt:lpstr>
      <vt:lpstr>Monitor Algorithm</vt:lpstr>
      <vt:lpstr>Monitor Algorithm</vt:lpstr>
      <vt:lpstr>Evaluation</vt:lpstr>
      <vt:lpstr>Results</vt:lpstr>
      <vt:lpstr>Summary</vt:lpstr>
      <vt:lpstr>Questions?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Monitoring Sequential Consistency in Relaxed Memory Models</dc:title>
  <dc:creator>Christos Stergiou</dc:creator>
  <cp:lastModifiedBy>Christos Stergiou</cp:lastModifiedBy>
  <cp:revision>123</cp:revision>
  <cp:lastPrinted>2011-03-27T05:56:50Z</cp:lastPrinted>
  <dcterms:created xsi:type="dcterms:W3CDTF">2010-05-25T14:48:10Z</dcterms:created>
  <dcterms:modified xsi:type="dcterms:W3CDTF">2011-03-28T12:24:00Z</dcterms:modified>
</cp:coreProperties>
</file>