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56" r:id="rId5"/>
    <p:sldId id="257" r:id="rId6"/>
    <p:sldId id="258" r:id="rId7"/>
    <p:sldId id="261" r:id="rId8"/>
    <p:sldId id="271" r:id="rId9"/>
    <p:sldId id="272" r:id="rId10"/>
    <p:sldId id="273" r:id="rId11"/>
    <p:sldId id="277" r:id="rId12"/>
    <p:sldId id="276" r:id="rId13"/>
    <p:sldId id="278" r:id="rId14"/>
    <p:sldId id="274" r:id="rId15"/>
    <p:sldId id="279" r:id="rId16"/>
    <p:sldId id="275" r:id="rId17"/>
    <p:sldId id="280" r:id="rId18"/>
    <p:sldId id="281" r:id="rId19"/>
    <p:sldId id="282"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B7C6"/>
    <a:srgbClr val="103350"/>
    <a:srgbClr val="0C4360"/>
    <a:srgbClr val="1B6872"/>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94CB7E-F53C-4B77-A4E3-E8E168284641}" v="12" dt="2023-09-19T23:33:56.2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84"/>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ara Stewart" userId="db1ac9d4c7f90cd6" providerId="LiveId" clId="{E994CB7E-F53C-4B77-A4E3-E8E168284641}"/>
    <pc:docChg chg="undo custSel addSld delSld modSld sldOrd">
      <pc:chgData name="Ceara Stewart" userId="db1ac9d4c7f90cd6" providerId="LiveId" clId="{E994CB7E-F53C-4B77-A4E3-E8E168284641}" dt="2023-09-20T01:20:25.186" v="1291" actId="20577"/>
      <pc:docMkLst>
        <pc:docMk/>
      </pc:docMkLst>
      <pc:sldChg chg="modSp mod">
        <pc:chgData name="Ceara Stewart" userId="db1ac9d4c7f90cd6" providerId="LiveId" clId="{E994CB7E-F53C-4B77-A4E3-E8E168284641}" dt="2023-09-20T01:20:03.877" v="1244" actId="20577"/>
        <pc:sldMkLst>
          <pc:docMk/>
          <pc:sldMk cId="3733486012" sldId="258"/>
        </pc:sldMkLst>
        <pc:spChg chg="mod">
          <ac:chgData name="Ceara Stewart" userId="db1ac9d4c7f90cd6" providerId="LiveId" clId="{E994CB7E-F53C-4B77-A4E3-E8E168284641}" dt="2023-09-20T01:20:03.877" v="1244" actId="20577"/>
          <ac:spMkLst>
            <pc:docMk/>
            <pc:sldMk cId="3733486012" sldId="258"/>
            <ac:spMk id="10" creationId="{EF2BC084-E6DB-4DE7-B309-042A85EBA700}"/>
          </ac:spMkLst>
        </pc:spChg>
      </pc:sldChg>
      <pc:sldChg chg="modSp mod">
        <pc:chgData name="Ceara Stewart" userId="db1ac9d4c7f90cd6" providerId="LiveId" clId="{E994CB7E-F53C-4B77-A4E3-E8E168284641}" dt="2023-09-20T00:10:55.574" v="1223" actId="20577"/>
        <pc:sldMkLst>
          <pc:docMk/>
          <pc:sldMk cId="3607270498" sldId="261"/>
        </pc:sldMkLst>
        <pc:spChg chg="mod">
          <ac:chgData name="Ceara Stewart" userId="db1ac9d4c7f90cd6" providerId="LiveId" clId="{E994CB7E-F53C-4B77-A4E3-E8E168284641}" dt="2023-09-20T00:10:55.574" v="1223" actId="20577"/>
          <ac:spMkLst>
            <pc:docMk/>
            <pc:sldMk cId="3607270498" sldId="261"/>
            <ac:spMk id="8" creationId="{47DC4E62-1A34-4F98-A451-214F1808519C}"/>
          </ac:spMkLst>
        </pc:spChg>
      </pc:sldChg>
      <pc:sldChg chg="modSp mod">
        <pc:chgData name="Ceara Stewart" userId="db1ac9d4c7f90cd6" providerId="LiveId" clId="{E994CB7E-F53C-4B77-A4E3-E8E168284641}" dt="2023-09-20T01:00:47.871" v="1241" actId="20577"/>
        <pc:sldMkLst>
          <pc:docMk/>
          <pc:sldMk cId="2796230640" sldId="271"/>
        </pc:sldMkLst>
        <pc:spChg chg="mod">
          <ac:chgData name="Ceara Stewart" userId="db1ac9d4c7f90cd6" providerId="LiveId" clId="{E994CB7E-F53C-4B77-A4E3-E8E168284641}" dt="2023-09-20T01:00:47.871" v="1241" actId="20577"/>
          <ac:spMkLst>
            <pc:docMk/>
            <pc:sldMk cId="2796230640" sldId="271"/>
            <ac:spMk id="4" creationId="{56A9AE58-F94E-E7AC-C10D-719D84909454}"/>
          </ac:spMkLst>
        </pc:spChg>
      </pc:sldChg>
      <pc:sldChg chg="modSp new mod">
        <pc:chgData name="Ceara Stewart" userId="db1ac9d4c7f90cd6" providerId="LiveId" clId="{E994CB7E-F53C-4B77-A4E3-E8E168284641}" dt="2023-09-20T01:20:25.186" v="1291" actId="20577"/>
        <pc:sldMkLst>
          <pc:docMk/>
          <pc:sldMk cId="2325969846" sldId="272"/>
        </pc:sldMkLst>
        <pc:spChg chg="mod">
          <ac:chgData name="Ceara Stewart" userId="db1ac9d4c7f90cd6" providerId="LiveId" clId="{E994CB7E-F53C-4B77-A4E3-E8E168284641}" dt="2023-09-18T02:50:01.892" v="36" actId="20577"/>
          <ac:spMkLst>
            <pc:docMk/>
            <pc:sldMk cId="2325969846" sldId="272"/>
            <ac:spMk id="2" creationId="{5CA36EFA-6A63-2D79-E228-318F12B6997C}"/>
          </ac:spMkLst>
        </pc:spChg>
        <pc:spChg chg="mod">
          <ac:chgData name="Ceara Stewart" userId="db1ac9d4c7f90cd6" providerId="LiveId" clId="{E994CB7E-F53C-4B77-A4E3-E8E168284641}" dt="2023-09-20T01:20:25.186" v="1291" actId="20577"/>
          <ac:spMkLst>
            <pc:docMk/>
            <pc:sldMk cId="2325969846" sldId="272"/>
            <ac:spMk id="4" creationId="{CACB7A7F-EA9B-4EF0-5A8A-9FAFA24123F3}"/>
          </ac:spMkLst>
        </pc:spChg>
        <pc:spChg chg="mod">
          <ac:chgData name="Ceara Stewart" userId="db1ac9d4c7f90cd6" providerId="LiveId" clId="{E994CB7E-F53C-4B77-A4E3-E8E168284641}" dt="2023-09-18T02:56:19.439" v="204" actId="1076"/>
          <ac:spMkLst>
            <pc:docMk/>
            <pc:sldMk cId="2325969846" sldId="272"/>
            <ac:spMk id="5" creationId="{804FCE00-0582-8001-0642-0D720A9DDF2E}"/>
          </ac:spMkLst>
        </pc:spChg>
      </pc:sldChg>
      <pc:sldChg chg="addSp modSp new mod">
        <pc:chgData name="Ceara Stewart" userId="db1ac9d4c7f90cd6" providerId="LiveId" clId="{E994CB7E-F53C-4B77-A4E3-E8E168284641}" dt="2023-09-19T23:37:39.127" v="1181" actId="1076"/>
        <pc:sldMkLst>
          <pc:docMk/>
          <pc:sldMk cId="3898951384" sldId="273"/>
        </pc:sldMkLst>
        <pc:spChg chg="mod">
          <ac:chgData name="Ceara Stewart" userId="db1ac9d4c7f90cd6" providerId="LiveId" clId="{E994CB7E-F53C-4B77-A4E3-E8E168284641}" dt="2023-09-18T02:57:09.046" v="236" actId="20577"/>
          <ac:spMkLst>
            <pc:docMk/>
            <pc:sldMk cId="3898951384" sldId="273"/>
            <ac:spMk id="2" creationId="{C2D3D92B-5D6B-141D-A080-158579366574}"/>
          </ac:spMkLst>
        </pc:spChg>
        <pc:spChg chg="mod">
          <ac:chgData name="Ceara Stewart" userId="db1ac9d4c7f90cd6" providerId="LiveId" clId="{E994CB7E-F53C-4B77-A4E3-E8E168284641}" dt="2023-09-19T23:37:39.127" v="1181" actId="1076"/>
          <ac:spMkLst>
            <pc:docMk/>
            <pc:sldMk cId="3898951384" sldId="273"/>
            <ac:spMk id="4" creationId="{22FAC30A-CE94-5D96-D949-09601CE5F062}"/>
          </ac:spMkLst>
        </pc:spChg>
        <pc:spChg chg="add mod">
          <ac:chgData name="Ceara Stewart" userId="db1ac9d4c7f90cd6" providerId="LiveId" clId="{E994CB7E-F53C-4B77-A4E3-E8E168284641}" dt="2023-09-19T23:12:16.245" v="431" actId="14100"/>
          <ac:spMkLst>
            <pc:docMk/>
            <pc:sldMk cId="3898951384" sldId="273"/>
            <ac:spMk id="5" creationId="{54420432-A576-97CA-48F3-33222BBC4E35}"/>
          </ac:spMkLst>
        </pc:spChg>
        <pc:spChg chg="add mod">
          <ac:chgData name="Ceara Stewart" userId="db1ac9d4c7f90cd6" providerId="LiveId" clId="{E994CB7E-F53C-4B77-A4E3-E8E168284641}" dt="2023-09-19T23:37:32.686" v="1180" actId="1076"/>
          <ac:spMkLst>
            <pc:docMk/>
            <pc:sldMk cId="3898951384" sldId="273"/>
            <ac:spMk id="6" creationId="{F10B6980-00AA-C8BA-DF24-EE042C86DF9F}"/>
          </ac:spMkLst>
        </pc:spChg>
      </pc:sldChg>
      <pc:sldChg chg="modSp add mod">
        <pc:chgData name="Ceara Stewart" userId="db1ac9d4c7f90cd6" providerId="LiveId" clId="{E994CB7E-F53C-4B77-A4E3-E8E168284641}" dt="2023-09-20T00:14:10.379" v="1225" actId="20577"/>
        <pc:sldMkLst>
          <pc:docMk/>
          <pc:sldMk cId="1175561636" sldId="274"/>
        </pc:sldMkLst>
        <pc:spChg chg="mod">
          <ac:chgData name="Ceara Stewart" userId="db1ac9d4c7f90cd6" providerId="LiveId" clId="{E994CB7E-F53C-4B77-A4E3-E8E168284641}" dt="2023-09-18T02:57:20.047" v="251" actId="20577"/>
          <ac:spMkLst>
            <pc:docMk/>
            <pc:sldMk cId="1175561636" sldId="274"/>
            <ac:spMk id="2" creationId="{C2D3D92B-5D6B-141D-A080-158579366574}"/>
          </ac:spMkLst>
        </pc:spChg>
        <pc:spChg chg="mod">
          <ac:chgData name="Ceara Stewart" userId="db1ac9d4c7f90cd6" providerId="LiveId" clId="{E994CB7E-F53C-4B77-A4E3-E8E168284641}" dt="2023-09-20T00:14:10.379" v="1225" actId="20577"/>
          <ac:spMkLst>
            <pc:docMk/>
            <pc:sldMk cId="1175561636" sldId="274"/>
            <ac:spMk id="4" creationId="{22FAC30A-CE94-5D96-D949-09601CE5F062}"/>
          </ac:spMkLst>
        </pc:spChg>
      </pc:sldChg>
      <pc:sldChg chg="addSp modSp add del mod">
        <pc:chgData name="Ceara Stewart" userId="db1ac9d4c7f90cd6" providerId="LiveId" clId="{E994CB7E-F53C-4B77-A4E3-E8E168284641}" dt="2023-09-19T23:39:22.102" v="1202" actId="1076"/>
        <pc:sldMkLst>
          <pc:docMk/>
          <pc:sldMk cId="744390634" sldId="275"/>
        </pc:sldMkLst>
        <pc:spChg chg="mod">
          <ac:chgData name="Ceara Stewart" userId="db1ac9d4c7f90cd6" providerId="LiveId" clId="{E994CB7E-F53C-4B77-A4E3-E8E168284641}" dt="2023-09-18T02:57:35.382" v="270" actId="1076"/>
          <ac:spMkLst>
            <pc:docMk/>
            <pc:sldMk cId="744390634" sldId="275"/>
            <ac:spMk id="2" creationId="{C2D3D92B-5D6B-141D-A080-158579366574}"/>
          </ac:spMkLst>
        </pc:spChg>
        <pc:spChg chg="mod">
          <ac:chgData name="Ceara Stewart" userId="db1ac9d4c7f90cd6" providerId="LiveId" clId="{E994CB7E-F53C-4B77-A4E3-E8E168284641}" dt="2023-09-19T23:39:07.973" v="1198" actId="14100"/>
          <ac:spMkLst>
            <pc:docMk/>
            <pc:sldMk cId="744390634" sldId="275"/>
            <ac:spMk id="4" creationId="{22FAC30A-CE94-5D96-D949-09601CE5F062}"/>
          </ac:spMkLst>
        </pc:spChg>
        <pc:spChg chg="add mod">
          <ac:chgData name="Ceara Stewart" userId="db1ac9d4c7f90cd6" providerId="LiveId" clId="{E994CB7E-F53C-4B77-A4E3-E8E168284641}" dt="2023-09-19T23:39:22.102" v="1202" actId="1076"/>
          <ac:spMkLst>
            <pc:docMk/>
            <pc:sldMk cId="744390634" sldId="275"/>
            <ac:spMk id="5" creationId="{E2660902-8316-3538-92C0-CC516FC3B91A}"/>
          </ac:spMkLst>
        </pc:spChg>
      </pc:sldChg>
      <pc:sldChg chg="addSp modSp add mod ord">
        <pc:chgData name="Ceara Stewart" userId="db1ac9d4c7f90cd6" providerId="LiveId" clId="{E994CB7E-F53C-4B77-A4E3-E8E168284641}" dt="2023-09-19T23:38:14.359" v="1188" actId="14100"/>
        <pc:sldMkLst>
          <pc:docMk/>
          <pc:sldMk cId="4284468448" sldId="276"/>
        </pc:sldMkLst>
        <pc:spChg chg="mod">
          <ac:chgData name="Ceara Stewart" userId="db1ac9d4c7f90cd6" providerId="LiveId" clId="{E994CB7E-F53C-4B77-A4E3-E8E168284641}" dt="2023-09-19T23:15:14.479" v="521" actId="20577"/>
          <ac:spMkLst>
            <pc:docMk/>
            <pc:sldMk cId="4284468448" sldId="276"/>
            <ac:spMk id="2" creationId="{C2D3D92B-5D6B-141D-A080-158579366574}"/>
          </ac:spMkLst>
        </pc:spChg>
        <pc:spChg chg="mod">
          <ac:chgData name="Ceara Stewart" userId="db1ac9d4c7f90cd6" providerId="LiveId" clId="{E994CB7E-F53C-4B77-A4E3-E8E168284641}" dt="2023-09-19T23:38:14.359" v="1188" actId="14100"/>
          <ac:spMkLst>
            <pc:docMk/>
            <pc:sldMk cId="4284468448" sldId="276"/>
            <ac:spMk id="4" creationId="{22FAC30A-CE94-5D96-D949-09601CE5F062}"/>
          </ac:spMkLst>
        </pc:spChg>
        <pc:spChg chg="add mod">
          <ac:chgData name="Ceara Stewart" userId="db1ac9d4c7f90cd6" providerId="LiveId" clId="{E994CB7E-F53C-4B77-A4E3-E8E168284641}" dt="2023-09-19T23:38:04.486" v="1185" actId="14100"/>
          <ac:spMkLst>
            <pc:docMk/>
            <pc:sldMk cId="4284468448" sldId="276"/>
            <ac:spMk id="5" creationId="{FDAF16C6-9CE1-177B-F319-5487C76E9F80}"/>
          </ac:spMkLst>
        </pc:spChg>
      </pc:sldChg>
      <pc:sldChg chg="addSp modSp new mod">
        <pc:chgData name="Ceara Stewart" userId="db1ac9d4c7f90cd6" providerId="LiveId" clId="{E994CB7E-F53C-4B77-A4E3-E8E168284641}" dt="2023-09-19T23:06:37.765" v="296" actId="1076"/>
        <pc:sldMkLst>
          <pc:docMk/>
          <pc:sldMk cId="4222585038" sldId="277"/>
        </pc:sldMkLst>
        <pc:spChg chg="add mod">
          <ac:chgData name="Ceara Stewart" userId="db1ac9d4c7f90cd6" providerId="LiveId" clId="{E994CB7E-F53C-4B77-A4E3-E8E168284641}" dt="2023-09-19T23:06:37.765" v="296" actId="1076"/>
          <ac:spMkLst>
            <pc:docMk/>
            <pc:sldMk cId="4222585038" sldId="277"/>
            <ac:spMk id="4" creationId="{C359F42A-12A6-F05B-2038-C020EDE2A63E}"/>
          </ac:spMkLst>
        </pc:spChg>
        <pc:picChg chg="add mod">
          <ac:chgData name="Ceara Stewart" userId="db1ac9d4c7f90cd6" providerId="LiveId" clId="{E994CB7E-F53C-4B77-A4E3-E8E168284641}" dt="2023-09-19T23:06:11.438" v="290" actId="14100"/>
          <ac:picMkLst>
            <pc:docMk/>
            <pc:sldMk cId="4222585038" sldId="277"/>
            <ac:picMk id="3" creationId="{F453F80B-7E32-F2BF-8024-BA5C674D1659}"/>
          </ac:picMkLst>
        </pc:picChg>
      </pc:sldChg>
      <pc:sldChg chg="addSp modSp new mod ord">
        <pc:chgData name="Ceara Stewart" userId="db1ac9d4c7f90cd6" providerId="LiveId" clId="{E994CB7E-F53C-4B77-A4E3-E8E168284641}" dt="2023-09-19T23:15:01.971" v="515"/>
        <pc:sldMkLst>
          <pc:docMk/>
          <pc:sldMk cId="2405294868" sldId="278"/>
        </pc:sldMkLst>
        <pc:spChg chg="add mod">
          <ac:chgData name="Ceara Stewart" userId="db1ac9d4c7f90cd6" providerId="LiveId" clId="{E994CB7E-F53C-4B77-A4E3-E8E168284641}" dt="2023-09-19T23:07:23.144" v="306" actId="1076"/>
          <ac:spMkLst>
            <pc:docMk/>
            <pc:sldMk cId="2405294868" sldId="278"/>
            <ac:spMk id="4" creationId="{73017E6D-C2A5-D52F-73AE-B395FDD0E9BD}"/>
          </ac:spMkLst>
        </pc:spChg>
        <pc:picChg chg="add mod">
          <ac:chgData name="Ceara Stewart" userId="db1ac9d4c7f90cd6" providerId="LiveId" clId="{E994CB7E-F53C-4B77-A4E3-E8E168284641}" dt="2023-09-19T23:07:07.638" v="303" actId="14100"/>
          <ac:picMkLst>
            <pc:docMk/>
            <pc:sldMk cId="2405294868" sldId="278"/>
            <ac:picMk id="3" creationId="{F7C5029B-09F3-17AB-36B0-BFCC90AB2DB5}"/>
          </ac:picMkLst>
        </pc:picChg>
      </pc:sldChg>
      <pc:sldChg chg="addSp modSp new mod ord">
        <pc:chgData name="Ceara Stewart" userId="db1ac9d4c7f90cd6" providerId="LiveId" clId="{E994CB7E-F53C-4B77-A4E3-E8E168284641}" dt="2023-09-19T23:15:03.688" v="517"/>
        <pc:sldMkLst>
          <pc:docMk/>
          <pc:sldMk cId="1002175573" sldId="279"/>
        </pc:sldMkLst>
        <pc:spChg chg="add mod">
          <ac:chgData name="Ceara Stewart" userId="db1ac9d4c7f90cd6" providerId="LiveId" clId="{E994CB7E-F53C-4B77-A4E3-E8E168284641}" dt="2023-09-19T23:08:21.191" v="314" actId="1076"/>
          <ac:spMkLst>
            <pc:docMk/>
            <pc:sldMk cId="1002175573" sldId="279"/>
            <ac:spMk id="4" creationId="{3782DD3C-44C0-F338-6A9E-0976C4C942E2}"/>
          </ac:spMkLst>
        </pc:spChg>
        <pc:picChg chg="add mod">
          <ac:chgData name="Ceara Stewart" userId="db1ac9d4c7f90cd6" providerId="LiveId" clId="{E994CB7E-F53C-4B77-A4E3-E8E168284641}" dt="2023-09-19T23:08:06.630" v="311" actId="14100"/>
          <ac:picMkLst>
            <pc:docMk/>
            <pc:sldMk cId="1002175573" sldId="279"/>
            <ac:picMk id="3" creationId="{0261D15D-9001-0FB8-21B8-5470E92BF5DC}"/>
          </ac:picMkLst>
        </pc:picChg>
      </pc:sldChg>
      <pc:sldChg chg="addSp modSp new mod">
        <pc:chgData name="Ceara Stewart" userId="db1ac9d4c7f90cd6" providerId="LiveId" clId="{E994CB7E-F53C-4B77-A4E3-E8E168284641}" dt="2023-09-19T23:08:49.247" v="319" actId="14100"/>
        <pc:sldMkLst>
          <pc:docMk/>
          <pc:sldMk cId="2720659726" sldId="280"/>
        </pc:sldMkLst>
        <pc:picChg chg="add mod">
          <ac:chgData name="Ceara Stewart" userId="db1ac9d4c7f90cd6" providerId="LiveId" clId="{E994CB7E-F53C-4B77-A4E3-E8E168284641}" dt="2023-09-19T23:08:49.247" v="319" actId="14100"/>
          <ac:picMkLst>
            <pc:docMk/>
            <pc:sldMk cId="2720659726" sldId="280"/>
            <ac:picMk id="3" creationId="{30EF9728-B7FD-4F4D-2296-5A0535FD3780}"/>
          </ac:picMkLst>
        </pc:picChg>
      </pc:sldChg>
      <pc:sldChg chg="addSp delSp modSp new mod">
        <pc:chgData name="Ceara Stewart" userId="db1ac9d4c7f90cd6" providerId="LiveId" clId="{E994CB7E-F53C-4B77-A4E3-E8E168284641}" dt="2023-09-20T00:30:04.266" v="1239" actId="20577"/>
        <pc:sldMkLst>
          <pc:docMk/>
          <pc:sldMk cId="30922794" sldId="281"/>
        </pc:sldMkLst>
        <pc:spChg chg="mod">
          <ac:chgData name="Ceara Stewart" userId="db1ac9d4c7f90cd6" providerId="LiveId" clId="{E994CB7E-F53C-4B77-A4E3-E8E168284641}" dt="2023-09-19T23:34:36.815" v="1156" actId="1076"/>
          <ac:spMkLst>
            <pc:docMk/>
            <pc:sldMk cId="30922794" sldId="281"/>
            <ac:spMk id="2" creationId="{620DF719-1CA9-0D1C-F2FA-4F0DACA5C693}"/>
          </ac:spMkLst>
        </pc:spChg>
        <pc:spChg chg="mod">
          <ac:chgData name="Ceara Stewart" userId="db1ac9d4c7f90cd6" providerId="LiveId" clId="{E994CB7E-F53C-4B77-A4E3-E8E168284641}" dt="2023-09-20T00:30:04.266" v="1239" actId="20577"/>
          <ac:spMkLst>
            <pc:docMk/>
            <pc:sldMk cId="30922794" sldId="281"/>
            <ac:spMk id="4" creationId="{4981C509-0186-F7BA-29A0-4ECD853079BA}"/>
          </ac:spMkLst>
        </pc:spChg>
        <pc:spChg chg="add del mod">
          <ac:chgData name="Ceara Stewart" userId="db1ac9d4c7f90cd6" providerId="LiveId" clId="{E994CB7E-F53C-4B77-A4E3-E8E168284641}" dt="2023-09-19T23:34:24.367" v="1151" actId="478"/>
          <ac:spMkLst>
            <pc:docMk/>
            <pc:sldMk cId="30922794" sldId="281"/>
            <ac:spMk id="5" creationId="{B1BD67B2-4353-D747-9947-7786E032D310}"/>
          </ac:spMkLst>
        </pc:spChg>
      </pc:sldChg>
      <pc:sldChg chg="modSp new mod">
        <pc:chgData name="Ceara Stewart" userId="db1ac9d4c7f90cd6" providerId="LiveId" clId="{E994CB7E-F53C-4B77-A4E3-E8E168284641}" dt="2023-09-19T23:35:23.370" v="1166" actId="207"/>
        <pc:sldMkLst>
          <pc:docMk/>
          <pc:sldMk cId="741833792" sldId="282"/>
        </pc:sldMkLst>
        <pc:spChg chg="mod">
          <ac:chgData name="Ceara Stewart" userId="db1ac9d4c7f90cd6" providerId="LiveId" clId="{E994CB7E-F53C-4B77-A4E3-E8E168284641}" dt="2023-09-19T23:35:08.922" v="1164" actId="20577"/>
          <ac:spMkLst>
            <pc:docMk/>
            <pc:sldMk cId="741833792" sldId="282"/>
            <ac:spMk id="2" creationId="{88A4C797-F408-7A7A-F9D2-D6627A9A70AE}"/>
          </ac:spMkLst>
        </pc:spChg>
        <pc:spChg chg="mod">
          <ac:chgData name="Ceara Stewart" userId="db1ac9d4c7f90cd6" providerId="LiveId" clId="{E994CB7E-F53C-4B77-A4E3-E8E168284641}" dt="2023-09-19T23:35:23.370" v="1166" actId="207"/>
          <ac:spMkLst>
            <pc:docMk/>
            <pc:sldMk cId="741833792" sldId="282"/>
            <ac:spMk id="4" creationId="{E6FCCC92-8870-004B-087A-E58F7792EDA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9/19/2023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9/19/2023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link.springer.com/article/10.1007/s12553-022-00674-7#Sec6" TargetMode="External"/><Relationship Id="rId2" Type="http://schemas.openxmlformats.org/officeDocument/2006/relationships/hyperlink" Target="https://www.kaggle.com/datasets/uom190346a/sleep-health-and-lifestyle-dataset"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pPr marL="0" marR="0" algn="ctr">
              <a:spcBef>
                <a:spcPts val="2400"/>
              </a:spcBef>
              <a:spcAft>
                <a:spcPts val="200"/>
              </a:spcAft>
            </a:pPr>
            <a:r>
              <a:rPr lang="en-US" sz="3600" kern="1400" dirty="0">
                <a:solidFill>
                  <a:srgbClr val="63B7C6"/>
                </a:solidFill>
                <a:effectLst/>
                <a:latin typeface="Constantia" panose="02030602050306030303" pitchFamily="18" charset="0"/>
                <a:ea typeface="Times New Roman" panose="02020603050405020304" pitchFamily="18" charset="0"/>
                <a:cs typeface="Times New Roman" panose="02020603050405020304" pitchFamily="18" charset="0"/>
              </a:rPr>
              <a:t>The Effects of Health and Wellness on the Presence of Sleep Disorders</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marR="0" algn="ctr">
              <a:lnSpc>
                <a:spcPct val="110000"/>
              </a:lnSpc>
              <a:spcBef>
                <a:spcPts val="0"/>
              </a:spcBef>
              <a:spcAft>
                <a:spcPts val="2400"/>
              </a:spcAft>
            </a:pPr>
            <a:r>
              <a:rPr lang="en-US" sz="1800" cap="all" dirty="0">
                <a:effectLst/>
                <a:latin typeface="Constantia" panose="02030602050306030303" pitchFamily="18" charset="0"/>
                <a:ea typeface="Times New Roman" panose="02020603050405020304" pitchFamily="18" charset="0"/>
                <a:cs typeface="Times New Roman" panose="02020603050405020304" pitchFamily="18" charset="0"/>
              </a:rPr>
              <a:t>An approach to predicting sleep disorders using machine learning</a:t>
            </a:r>
          </a:p>
        </p:txBody>
      </p:sp>
      <p:sp>
        <p:nvSpPr>
          <p:cNvPr id="4" name="TextBox 3">
            <a:extLst>
              <a:ext uri="{FF2B5EF4-FFF2-40B4-BE49-F238E27FC236}">
                <a16:creationId xmlns:a16="http://schemas.microsoft.com/office/drawing/2014/main" id="{02CA7D38-BF4C-F8B6-07EF-FD9697236814}"/>
              </a:ext>
            </a:extLst>
          </p:cNvPr>
          <p:cNvSpPr txBox="1"/>
          <p:nvPr/>
        </p:nvSpPr>
        <p:spPr>
          <a:xfrm>
            <a:off x="4428162" y="4672584"/>
            <a:ext cx="3578480" cy="369332"/>
          </a:xfrm>
          <a:prstGeom prst="rect">
            <a:avLst/>
          </a:prstGeom>
          <a:noFill/>
        </p:spPr>
        <p:txBody>
          <a:bodyPr wrap="none" rtlCol="0">
            <a:spAutoFit/>
          </a:bodyPr>
          <a:lstStyle/>
          <a:p>
            <a:r>
              <a:rPr lang="en-US" sz="1800" dirty="0" err="1">
                <a:solidFill>
                  <a:srgbClr val="63B7C6"/>
                </a:solidFill>
                <a:effectLst/>
                <a:latin typeface="Constantia" panose="02030602050306030303" pitchFamily="18" charset="0"/>
                <a:ea typeface="Constantia" panose="02030602050306030303" pitchFamily="18" charset="0"/>
                <a:cs typeface="Times New Roman" panose="02020603050405020304" pitchFamily="18" charset="0"/>
              </a:rPr>
              <a:t>Ceara</a:t>
            </a:r>
            <a:r>
              <a:rPr lang="en-US" sz="1800" dirty="0">
                <a:solidFill>
                  <a:srgbClr val="63B7C6"/>
                </a:solidFill>
                <a:effectLst/>
                <a:latin typeface="Constantia" panose="02030602050306030303" pitchFamily="18" charset="0"/>
                <a:ea typeface="Constantia" panose="02030602050306030303" pitchFamily="18" charset="0"/>
                <a:cs typeface="Times New Roman" panose="02020603050405020304" pitchFamily="18" charset="0"/>
              </a:rPr>
              <a:t> Stewart | IST707 | 9/16/2023</a:t>
            </a:r>
            <a:endParaRPr lang="en-US" dirty="0">
              <a:solidFill>
                <a:srgbClr val="63B7C6"/>
              </a:solidFill>
            </a:endParaRP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8DEF59-1B73-772E-CDDA-A0626FF84990}"/>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pic>
        <p:nvPicPr>
          <p:cNvPr id="3" name="Picture 2" descr="A screenshot of a computer&#10;&#10;Description automatically generated">
            <a:extLst>
              <a:ext uri="{FF2B5EF4-FFF2-40B4-BE49-F238E27FC236}">
                <a16:creationId xmlns:a16="http://schemas.microsoft.com/office/drawing/2014/main" id="{F7C5029B-09F3-17AB-36B0-BFCC90AB2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4" name="TextBox 3">
            <a:extLst>
              <a:ext uri="{FF2B5EF4-FFF2-40B4-BE49-F238E27FC236}">
                <a16:creationId xmlns:a16="http://schemas.microsoft.com/office/drawing/2014/main" id="{73017E6D-C2A5-D52F-73AE-B395FDD0E9BD}"/>
              </a:ext>
            </a:extLst>
          </p:cNvPr>
          <p:cNvSpPr txBox="1"/>
          <p:nvPr/>
        </p:nvSpPr>
        <p:spPr>
          <a:xfrm>
            <a:off x="1467710" y="454150"/>
            <a:ext cx="5381088" cy="646331"/>
          </a:xfrm>
          <a:prstGeom prst="rect">
            <a:avLst/>
          </a:prstGeom>
          <a:noFill/>
        </p:spPr>
        <p:txBody>
          <a:bodyPr wrap="none" rtlCol="0">
            <a:spAutoFit/>
          </a:bodyPr>
          <a:lstStyle/>
          <a:p>
            <a:r>
              <a:rPr lang="en-US" sz="1800" i="1" dirty="0">
                <a:solidFill>
                  <a:srgbClr val="4E5B6F"/>
                </a:solidFill>
                <a:effectLst/>
                <a:latin typeface="Constantia" panose="02030602050306030303" pitchFamily="18" charset="0"/>
                <a:ea typeface="Constantia" panose="02030602050306030303" pitchFamily="18" charset="0"/>
                <a:cs typeface="Times New Roman" panose="02020603050405020304" pitchFamily="18" charset="0"/>
              </a:rPr>
              <a:t>EM Visualization of Sleep Disorder versus Heart Rate</a:t>
            </a:r>
          </a:p>
          <a:p>
            <a:endParaRPr lang="en-US" dirty="0"/>
          </a:p>
        </p:txBody>
      </p:sp>
    </p:spTree>
    <p:extLst>
      <p:ext uri="{BB962C8B-B14F-4D97-AF65-F5344CB8AC3E}">
        <p14:creationId xmlns:p14="http://schemas.microsoft.com/office/powerpoint/2010/main" val="2405294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3D92B-5D6B-141D-A080-158579366574}"/>
              </a:ext>
            </a:extLst>
          </p:cNvPr>
          <p:cNvSpPr>
            <a:spLocks noGrp="1"/>
          </p:cNvSpPr>
          <p:nvPr>
            <p:ph type="title"/>
          </p:nvPr>
        </p:nvSpPr>
        <p:spPr/>
        <p:txBody>
          <a:bodyPr/>
          <a:lstStyle/>
          <a:p>
            <a:r>
              <a:rPr lang="en-US" dirty="0"/>
              <a:t>Output and Analysis: Decision Trees</a:t>
            </a:r>
          </a:p>
        </p:txBody>
      </p:sp>
      <p:sp>
        <p:nvSpPr>
          <p:cNvPr id="3" name="Slide Number Placeholder 2">
            <a:extLst>
              <a:ext uri="{FF2B5EF4-FFF2-40B4-BE49-F238E27FC236}">
                <a16:creationId xmlns:a16="http://schemas.microsoft.com/office/drawing/2014/main" id="{9B4479DF-B4B2-A565-54F6-5D489AFA86BA}"/>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4" name="Text Placeholder 3">
            <a:extLst>
              <a:ext uri="{FF2B5EF4-FFF2-40B4-BE49-F238E27FC236}">
                <a16:creationId xmlns:a16="http://schemas.microsoft.com/office/drawing/2014/main" id="{22FAC30A-CE94-5D96-D949-09601CE5F062}"/>
              </a:ext>
            </a:extLst>
          </p:cNvPr>
          <p:cNvSpPr>
            <a:spLocks noGrp="1"/>
          </p:cNvSpPr>
          <p:nvPr>
            <p:ph type="body" sz="quarter" idx="13"/>
          </p:nvPr>
        </p:nvSpPr>
        <p:spPr>
          <a:xfrm>
            <a:off x="444500" y="1625385"/>
            <a:ext cx="8457960" cy="4973823"/>
          </a:xfrm>
        </p:spPr>
        <p:txBody>
          <a:bodyPr/>
          <a:lstStyle/>
          <a:p>
            <a:r>
              <a:rPr lang="en-US" sz="1800" dirty="0"/>
              <a:t>The most accurate decision tree had</a:t>
            </a:r>
          </a:p>
          <a:p>
            <a:pPr lvl="1"/>
            <a:r>
              <a:rPr lang="en-US" sz="1800" dirty="0">
                <a:effectLst/>
                <a:ea typeface="Constantia" panose="02030602050306030303" pitchFamily="18" charset="0"/>
              </a:rPr>
              <a:t>“</a:t>
            </a:r>
            <a:r>
              <a:rPr lang="en-US" sz="1800" dirty="0" err="1">
                <a:effectLst/>
                <a:ea typeface="Constantia" panose="02030602050306030303" pitchFamily="18" charset="0"/>
              </a:rPr>
              <a:t>confidenceFactor</a:t>
            </a:r>
            <a:r>
              <a:rPr lang="en-US" sz="1800" dirty="0">
                <a:effectLst/>
                <a:ea typeface="Constantia" panose="02030602050306030303" pitchFamily="18" charset="0"/>
              </a:rPr>
              <a:t>” at 0.25</a:t>
            </a:r>
          </a:p>
          <a:p>
            <a:pPr lvl="1"/>
            <a:r>
              <a:rPr lang="en-US" sz="1800" dirty="0">
                <a:effectLst/>
                <a:ea typeface="Constantia" panose="02030602050306030303" pitchFamily="18" charset="0"/>
              </a:rPr>
              <a:t>“</a:t>
            </a:r>
            <a:r>
              <a:rPr lang="en-US" sz="1800" dirty="0" err="1">
                <a:effectLst/>
                <a:ea typeface="Constantia" panose="02030602050306030303" pitchFamily="18" charset="0"/>
              </a:rPr>
              <a:t>minNumObj</a:t>
            </a:r>
            <a:r>
              <a:rPr lang="en-US" sz="1800" dirty="0">
                <a:effectLst/>
                <a:ea typeface="Constantia" panose="02030602050306030303" pitchFamily="18" charset="0"/>
              </a:rPr>
              <a:t>”</a:t>
            </a:r>
            <a:r>
              <a:rPr lang="en-US" sz="1800" b="1" dirty="0">
                <a:effectLst/>
                <a:ea typeface="Constantia" panose="02030602050306030303" pitchFamily="18" charset="0"/>
              </a:rPr>
              <a:t> </a:t>
            </a:r>
            <a:r>
              <a:rPr lang="en-US" sz="1800" dirty="0">
                <a:effectLst/>
                <a:ea typeface="Constantia" panose="02030602050306030303" pitchFamily="18" charset="0"/>
              </a:rPr>
              <a:t>at 1</a:t>
            </a:r>
            <a:endParaRPr lang="en-US" sz="1800" dirty="0">
              <a:ea typeface="Constantia" panose="02030602050306030303" pitchFamily="18" charset="0"/>
            </a:endParaRPr>
          </a:p>
          <a:p>
            <a:pPr lvl="1"/>
            <a:r>
              <a:rPr lang="en-US" sz="1800" dirty="0">
                <a:effectLst/>
                <a:ea typeface="Constantia" panose="02030602050306030303" pitchFamily="18" charset="0"/>
              </a:rPr>
              <a:t>“unpruned” parameter to “True”</a:t>
            </a:r>
          </a:p>
          <a:p>
            <a:pPr lvl="1"/>
            <a:r>
              <a:rPr lang="en-US" sz="1800" dirty="0">
                <a:ea typeface="Constantia" panose="02030602050306030303" pitchFamily="18" charset="0"/>
              </a:rPr>
              <a:t>D</a:t>
            </a:r>
            <a:r>
              <a:rPr lang="en-US" sz="1800" dirty="0">
                <a:effectLst/>
                <a:ea typeface="Constantia" panose="02030602050306030303" pitchFamily="18" charset="0"/>
              </a:rPr>
              <a:t>ecision tree with an accuracy of 93.3155%</a:t>
            </a:r>
            <a:endParaRPr lang="en-US" sz="1800" dirty="0"/>
          </a:p>
          <a:p>
            <a:r>
              <a:rPr lang="en-US" sz="1800" dirty="0"/>
              <a:t>The decision tree visual was used on the test data to predict the presence or lack of a sleep disorder from the 20 participants data.</a:t>
            </a:r>
          </a:p>
          <a:p>
            <a:pPr lvl="1"/>
            <a:r>
              <a:rPr lang="en-US" sz="1800" dirty="0">
                <a:ea typeface="Constantia" panose="02030602050306030303" pitchFamily="18" charset="0"/>
              </a:rPr>
              <a:t>E</a:t>
            </a:r>
            <a:r>
              <a:rPr lang="en-US" sz="1800" dirty="0">
                <a:effectLst/>
                <a:ea typeface="Constantia" panose="02030602050306030303" pitchFamily="18" charset="0"/>
              </a:rPr>
              <a:t>leven out of twenty participants were classified as having no sleeping disorder.</a:t>
            </a:r>
          </a:p>
          <a:p>
            <a:pPr lvl="1"/>
            <a:r>
              <a:rPr lang="en-US" sz="1800" dirty="0">
                <a:ea typeface="Constantia" panose="02030602050306030303" pitchFamily="18" charset="0"/>
              </a:rPr>
              <a:t>T</a:t>
            </a:r>
            <a:r>
              <a:rPr lang="en-US" sz="1800" dirty="0">
                <a:effectLst/>
                <a:ea typeface="Constantia" panose="02030602050306030303" pitchFamily="18" charset="0"/>
              </a:rPr>
              <a:t>wo were classified having insomnia.</a:t>
            </a:r>
          </a:p>
          <a:p>
            <a:pPr lvl="1"/>
            <a:r>
              <a:rPr lang="en-US" sz="1800" dirty="0">
                <a:ea typeface="Constantia" panose="02030602050306030303" pitchFamily="18" charset="0"/>
              </a:rPr>
              <a:t>S</a:t>
            </a:r>
            <a:r>
              <a:rPr lang="en-US" sz="1800" dirty="0">
                <a:effectLst/>
                <a:ea typeface="Constantia" panose="02030602050306030303" pitchFamily="18" charset="0"/>
              </a:rPr>
              <a:t>even were classified as having sleep apnea.</a:t>
            </a:r>
            <a:endParaRPr lang="en-US" sz="1800" dirty="0"/>
          </a:p>
          <a:p>
            <a:endParaRPr lang="en-US" dirty="0"/>
          </a:p>
        </p:txBody>
      </p:sp>
    </p:spTree>
    <p:extLst>
      <p:ext uri="{BB962C8B-B14F-4D97-AF65-F5344CB8AC3E}">
        <p14:creationId xmlns:p14="http://schemas.microsoft.com/office/powerpoint/2010/main" val="1175561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37EFF8-4D0D-2232-6E61-0C2D43456245}"/>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pic>
        <p:nvPicPr>
          <p:cNvPr id="3" name="Picture 2" descr="A diagram of a network&#10;&#10;Description automatically generated">
            <a:extLst>
              <a:ext uri="{FF2B5EF4-FFF2-40B4-BE49-F238E27FC236}">
                <a16:creationId xmlns:a16="http://schemas.microsoft.com/office/drawing/2014/main" id="{0261D15D-9001-0FB8-21B8-5470E92BF5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6521"/>
            <a:ext cx="12192000" cy="6954521"/>
          </a:xfrm>
          <a:prstGeom prst="rect">
            <a:avLst/>
          </a:prstGeom>
        </p:spPr>
      </p:pic>
      <p:sp>
        <p:nvSpPr>
          <p:cNvPr id="4" name="TextBox 3">
            <a:extLst>
              <a:ext uri="{FF2B5EF4-FFF2-40B4-BE49-F238E27FC236}">
                <a16:creationId xmlns:a16="http://schemas.microsoft.com/office/drawing/2014/main" id="{3782DD3C-44C0-F338-6A9E-0976C4C942E2}"/>
              </a:ext>
            </a:extLst>
          </p:cNvPr>
          <p:cNvSpPr txBox="1"/>
          <p:nvPr/>
        </p:nvSpPr>
        <p:spPr>
          <a:xfrm>
            <a:off x="6608307" y="405441"/>
            <a:ext cx="5050293" cy="369332"/>
          </a:xfrm>
          <a:prstGeom prst="rect">
            <a:avLst/>
          </a:prstGeom>
          <a:noFill/>
        </p:spPr>
        <p:txBody>
          <a:bodyPr wrap="none" rtlCol="0">
            <a:spAutoFit/>
          </a:bodyPr>
          <a:lstStyle/>
          <a:p>
            <a:pPr marL="0" marR="0">
              <a:spcBef>
                <a:spcPts val="0"/>
              </a:spcBef>
              <a:spcAft>
                <a:spcPts val="1000"/>
              </a:spcAft>
            </a:pPr>
            <a:r>
              <a:rPr lang="en-US" sz="1800" i="1">
                <a:solidFill>
                  <a:srgbClr val="4E5B6F"/>
                </a:solidFill>
                <a:effectLst/>
                <a:latin typeface="Constantia" panose="02030602050306030303" pitchFamily="18" charset="0"/>
                <a:ea typeface="Constantia" panose="02030602050306030303" pitchFamily="18" charset="0"/>
                <a:cs typeface="Times New Roman" panose="02020603050405020304" pitchFamily="18" charset="0"/>
              </a:rPr>
              <a:t>Decision Tree Visualization of most Accurate Tree</a:t>
            </a:r>
          </a:p>
        </p:txBody>
      </p:sp>
    </p:spTree>
    <p:extLst>
      <p:ext uri="{BB962C8B-B14F-4D97-AF65-F5344CB8AC3E}">
        <p14:creationId xmlns:p14="http://schemas.microsoft.com/office/powerpoint/2010/main" val="1002175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3D92B-5D6B-141D-A080-158579366574}"/>
              </a:ext>
            </a:extLst>
          </p:cNvPr>
          <p:cNvSpPr>
            <a:spLocks noGrp="1"/>
          </p:cNvSpPr>
          <p:nvPr>
            <p:ph type="title"/>
          </p:nvPr>
        </p:nvSpPr>
        <p:spPr>
          <a:xfrm>
            <a:off x="315104" y="517046"/>
            <a:ext cx="11214100" cy="535531"/>
          </a:xfrm>
        </p:spPr>
        <p:txBody>
          <a:bodyPr/>
          <a:lstStyle/>
          <a:p>
            <a:r>
              <a:rPr lang="en-US" dirty="0"/>
              <a:t>Output and Analysis: Random Forest</a:t>
            </a:r>
          </a:p>
        </p:txBody>
      </p:sp>
      <p:sp>
        <p:nvSpPr>
          <p:cNvPr id="3" name="Slide Number Placeholder 2">
            <a:extLst>
              <a:ext uri="{FF2B5EF4-FFF2-40B4-BE49-F238E27FC236}">
                <a16:creationId xmlns:a16="http://schemas.microsoft.com/office/drawing/2014/main" id="{9B4479DF-B4B2-A565-54F6-5D489AFA86BA}"/>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4" name="Text Placeholder 3">
            <a:extLst>
              <a:ext uri="{FF2B5EF4-FFF2-40B4-BE49-F238E27FC236}">
                <a16:creationId xmlns:a16="http://schemas.microsoft.com/office/drawing/2014/main" id="{22FAC30A-CE94-5D96-D949-09601CE5F062}"/>
              </a:ext>
            </a:extLst>
          </p:cNvPr>
          <p:cNvSpPr>
            <a:spLocks noGrp="1"/>
          </p:cNvSpPr>
          <p:nvPr>
            <p:ph type="body" sz="quarter" idx="13"/>
          </p:nvPr>
        </p:nvSpPr>
        <p:spPr>
          <a:xfrm>
            <a:off x="444500" y="1250831"/>
            <a:ext cx="4912504" cy="5429370"/>
          </a:xfrm>
        </p:spPr>
        <p:txBody>
          <a:bodyPr/>
          <a:lstStyle/>
          <a:p>
            <a:r>
              <a:rPr lang="en-US" sz="1800" dirty="0">
                <a:ea typeface="Constantia" panose="02030602050306030303" pitchFamily="18" charset="0"/>
              </a:rPr>
              <a:t>C</a:t>
            </a:r>
            <a:r>
              <a:rPr lang="en-US" sz="1800" dirty="0">
                <a:effectLst/>
                <a:ea typeface="Constantia" panose="02030602050306030303" pitchFamily="18" charset="0"/>
              </a:rPr>
              <a:t>hanging the number of iterations had no effect on the model accuracy.</a:t>
            </a:r>
          </a:p>
          <a:p>
            <a:pPr lvl="1"/>
            <a:r>
              <a:rPr lang="en-US" sz="1800" dirty="0">
                <a:ea typeface="Constantia" panose="02030602050306030303" pitchFamily="18" charset="0"/>
              </a:rPr>
              <a:t>T</a:t>
            </a:r>
            <a:r>
              <a:rPr lang="en-US" sz="1800" dirty="0">
                <a:effectLst/>
                <a:ea typeface="Constantia" panose="02030602050306030303" pitchFamily="18" charset="0"/>
              </a:rPr>
              <a:t>he best random forest model has a number of iterations of 10, as decreasing the number of iterations ensures that the model is not overfitting the data as this would be a problem when running the same model on the test dataset.</a:t>
            </a:r>
            <a:endParaRPr lang="en-US" sz="1600" dirty="0">
              <a:effectLst/>
              <a:ea typeface="Constantia" panose="02030602050306030303" pitchFamily="18" charset="0"/>
            </a:endParaRPr>
          </a:p>
          <a:p>
            <a:r>
              <a:rPr lang="en-US" sz="1800" dirty="0"/>
              <a:t>Accuracy produced was 93.3155%.</a:t>
            </a:r>
          </a:p>
          <a:p>
            <a:r>
              <a:rPr lang="en-US" sz="1800" dirty="0"/>
              <a:t>Confusion matrix results</a:t>
            </a:r>
          </a:p>
          <a:p>
            <a:pPr lvl="1"/>
            <a:r>
              <a:rPr lang="en-US" sz="1800" dirty="0">
                <a:effectLst/>
                <a:ea typeface="Constantia" panose="02030602050306030303" pitchFamily="18" charset="0"/>
              </a:rPr>
              <a:t>For sleep disorder equals none</a:t>
            </a:r>
          </a:p>
          <a:p>
            <a:pPr lvl="2"/>
            <a:r>
              <a:rPr lang="en-US" sz="1600" dirty="0">
                <a:ea typeface="Constantia" panose="02030602050306030303" pitchFamily="18" charset="0"/>
              </a:rPr>
              <a:t>TP = 210</a:t>
            </a:r>
          </a:p>
          <a:p>
            <a:pPr lvl="2"/>
            <a:r>
              <a:rPr lang="en-US" sz="1600" dirty="0">
                <a:effectLst/>
                <a:ea typeface="Constantia" panose="02030602050306030303" pitchFamily="18" charset="0"/>
              </a:rPr>
              <a:t>TN = 144</a:t>
            </a:r>
          </a:p>
          <a:p>
            <a:pPr lvl="2"/>
            <a:r>
              <a:rPr lang="en-US" sz="1600" dirty="0">
                <a:ea typeface="Constantia" panose="02030602050306030303" pitchFamily="18" charset="0"/>
              </a:rPr>
              <a:t>FP = 11</a:t>
            </a:r>
          </a:p>
          <a:p>
            <a:pPr lvl="2"/>
            <a:r>
              <a:rPr lang="en-US" sz="1600" dirty="0">
                <a:effectLst/>
                <a:ea typeface="Constantia" panose="02030602050306030303" pitchFamily="18" charset="0"/>
              </a:rPr>
              <a:t>FN = 9</a:t>
            </a:r>
            <a:endParaRPr lang="en-US" dirty="0"/>
          </a:p>
        </p:txBody>
      </p:sp>
      <p:sp>
        <p:nvSpPr>
          <p:cNvPr id="5" name="Text Placeholder 3">
            <a:extLst>
              <a:ext uri="{FF2B5EF4-FFF2-40B4-BE49-F238E27FC236}">
                <a16:creationId xmlns:a16="http://schemas.microsoft.com/office/drawing/2014/main" id="{E2660902-8316-3538-92C0-CC516FC3B91A}"/>
              </a:ext>
            </a:extLst>
          </p:cNvPr>
          <p:cNvSpPr txBox="1">
            <a:spLocks/>
          </p:cNvSpPr>
          <p:nvPr/>
        </p:nvSpPr>
        <p:spPr>
          <a:xfrm>
            <a:off x="5149971" y="2708694"/>
            <a:ext cx="5339750" cy="3971506"/>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800" dirty="0">
                <a:ea typeface="Constantia" panose="02030602050306030303" pitchFamily="18" charset="0"/>
              </a:rPr>
              <a:t>For the sleep disorder equal to sleep apnea</a:t>
            </a:r>
          </a:p>
          <a:p>
            <a:pPr lvl="2"/>
            <a:r>
              <a:rPr lang="en-US" sz="1800" dirty="0">
                <a:ea typeface="Constantia" panose="02030602050306030303" pitchFamily="18" charset="0"/>
              </a:rPr>
              <a:t>TP = 70</a:t>
            </a:r>
          </a:p>
          <a:p>
            <a:pPr lvl="2"/>
            <a:r>
              <a:rPr lang="en-US" sz="1800" dirty="0">
                <a:ea typeface="Constantia" panose="02030602050306030303" pitchFamily="18" charset="0"/>
              </a:rPr>
              <a:t>TN = 289</a:t>
            </a:r>
          </a:p>
          <a:p>
            <a:pPr lvl="2"/>
            <a:r>
              <a:rPr lang="en-US" sz="1800" dirty="0">
                <a:ea typeface="Constantia" panose="02030602050306030303" pitchFamily="18" charset="0"/>
              </a:rPr>
              <a:t>FP = 7</a:t>
            </a:r>
          </a:p>
          <a:p>
            <a:pPr lvl="2"/>
            <a:r>
              <a:rPr lang="en-US" sz="1800" dirty="0">
                <a:ea typeface="Constantia" panose="02030602050306030303" pitchFamily="18" charset="0"/>
              </a:rPr>
              <a:t>FN = 8</a:t>
            </a:r>
          </a:p>
          <a:p>
            <a:pPr lvl="1"/>
            <a:r>
              <a:rPr lang="en-US" sz="1800" dirty="0">
                <a:ea typeface="Constantia" panose="02030602050306030303" pitchFamily="18" charset="0"/>
              </a:rPr>
              <a:t>For sleep disorder equal to insomnia</a:t>
            </a:r>
          </a:p>
          <a:p>
            <a:pPr lvl="2"/>
            <a:r>
              <a:rPr lang="en-US" sz="1800" dirty="0">
                <a:ea typeface="Constantia" panose="02030602050306030303" pitchFamily="18" charset="0"/>
              </a:rPr>
              <a:t>TP = 69</a:t>
            </a:r>
          </a:p>
          <a:p>
            <a:pPr lvl="2"/>
            <a:r>
              <a:rPr lang="en-US" sz="1800" dirty="0">
                <a:ea typeface="Constantia" panose="02030602050306030303" pitchFamily="18" charset="0"/>
              </a:rPr>
              <a:t>TN = 290</a:t>
            </a:r>
          </a:p>
          <a:p>
            <a:pPr lvl="2"/>
            <a:r>
              <a:rPr lang="en-US" sz="1800" dirty="0">
                <a:ea typeface="Constantia" panose="02030602050306030303" pitchFamily="18" charset="0"/>
              </a:rPr>
              <a:t>FP = 7</a:t>
            </a:r>
          </a:p>
          <a:p>
            <a:pPr lvl="2"/>
            <a:r>
              <a:rPr lang="en-US" sz="1800" dirty="0">
                <a:ea typeface="Constantia" panose="02030602050306030303" pitchFamily="18" charset="0"/>
              </a:rPr>
              <a:t>FN = 8</a:t>
            </a:r>
          </a:p>
          <a:p>
            <a:pPr lvl="2"/>
            <a:endParaRPr lang="en-US" sz="1400" dirty="0">
              <a:latin typeface="Times New Roman" panose="02020603050405020304" pitchFamily="18" charset="0"/>
            </a:endParaRPr>
          </a:p>
          <a:p>
            <a:pPr lvl="1"/>
            <a:endParaRPr lang="en-US" dirty="0"/>
          </a:p>
        </p:txBody>
      </p:sp>
    </p:spTree>
    <p:extLst>
      <p:ext uri="{BB962C8B-B14F-4D97-AF65-F5344CB8AC3E}">
        <p14:creationId xmlns:p14="http://schemas.microsoft.com/office/powerpoint/2010/main" val="744390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39FA4C-A2A1-FE81-3165-EEF2366D61FF}"/>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pic>
        <p:nvPicPr>
          <p:cNvPr id="3" name="Picture 2" descr="A screenshot of a computer&#10;&#10;Description automatically generated">
            <a:extLst>
              <a:ext uri="{FF2B5EF4-FFF2-40B4-BE49-F238E27FC236}">
                <a16:creationId xmlns:a16="http://schemas.microsoft.com/office/drawing/2014/main" id="{30EF9728-B7FD-4F4D-2296-5A0535FD3780}"/>
              </a:ext>
            </a:extLst>
          </p:cNvPr>
          <p:cNvPicPr>
            <a:picLocks noChangeAspect="1"/>
          </p:cNvPicPr>
          <p:nvPr/>
        </p:nvPicPr>
        <p:blipFill>
          <a:blip r:embed="rId2"/>
          <a:stretch>
            <a:fillRect/>
          </a:stretch>
        </p:blipFill>
        <p:spPr>
          <a:xfrm>
            <a:off x="-1" y="0"/>
            <a:ext cx="12192001" cy="6887838"/>
          </a:xfrm>
          <a:prstGeom prst="rect">
            <a:avLst/>
          </a:prstGeom>
        </p:spPr>
      </p:pic>
    </p:spTree>
    <p:extLst>
      <p:ext uri="{BB962C8B-B14F-4D97-AF65-F5344CB8AC3E}">
        <p14:creationId xmlns:p14="http://schemas.microsoft.com/office/powerpoint/2010/main" val="2720659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DF719-1CA9-0D1C-F2FA-4F0DACA5C693}"/>
              </a:ext>
            </a:extLst>
          </p:cNvPr>
          <p:cNvSpPr>
            <a:spLocks noGrp="1"/>
          </p:cNvSpPr>
          <p:nvPr>
            <p:ph type="title"/>
          </p:nvPr>
        </p:nvSpPr>
        <p:spPr>
          <a:xfrm>
            <a:off x="444500" y="870729"/>
            <a:ext cx="11214100" cy="535531"/>
          </a:xfrm>
        </p:spPr>
        <p:txBody>
          <a:bodyPr/>
          <a:lstStyle/>
          <a:p>
            <a:r>
              <a:rPr lang="en-US" dirty="0"/>
              <a:t>Conclusion</a:t>
            </a:r>
          </a:p>
        </p:txBody>
      </p:sp>
      <p:sp>
        <p:nvSpPr>
          <p:cNvPr id="3" name="Slide Number Placeholder 2">
            <a:extLst>
              <a:ext uri="{FF2B5EF4-FFF2-40B4-BE49-F238E27FC236}">
                <a16:creationId xmlns:a16="http://schemas.microsoft.com/office/drawing/2014/main" id="{171E5E13-9CF8-1B32-A037-5BE7B4D5F317}"/>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4" name="Text Placeholder 3">
            <a:extLst>
              <a:ext uri="{FF2B5EF4-FFF2-40B4-BE49-F238E27FC236}">
                <a16:creationId xmlns:a16="http://schemas.microsoft.com/office/drawing/2014/main" id="{4981C509-0186-F7BA-29A0-4ECD853079BA}"/>
              </a:ext>
            </a:extLst>
          </p:cNvPr>
          <p:cNvSpPr>
            <a:spLocks noGrp="1"/>
          </p:cNvSpPr>
          <p:nvPr>
            <p:ph type="body" sz="quarter" idx="13"/>
          </p:nvPr>
        </p:nvSpPr>
        <p:spPr>
          <a:xfrm>
            <a:off x="444501" y="1763408"/>
            <a:ext cx="7949002" cy="3576343"/>
          </a:xfrm>
        </p:spPr>
        <p:txBody>
          <a:bodyPr/>
          <a:lstStyle/>
          <a:p>
            <a:r>
              <a:rPr lang="en-US" sz="1800" dirty="0">
                <a:ea typeface="Constantia" panose="02030602050306030303" pitchFamily="18" charset="0"/>
              </a:rPr>
              <a:t>E</a:t>
            </a:r>
            <a:r>
              <a:rPr lang="en-US" sz="1800" dirty="0">
                <a:effectLst/>
                <a:ea typeface="Constantia" panose="02030602050306030303" pitchFamily="18" charset="0"/>
              </a:rPr>
              <a:t>ach of these four different machine learning models have similar results when classifying which of twenty participants with an unknown sleep disorder have sleep apnea, insomnia, or no sleep disorder.</a:t>
            </a:r>
          </a:p>
          <a:p>
            <a:r>
              <a:rPr lang="en-US" sz="1800" dirty="0">
                <a:ea typeface="Constantia" panose="02030602050306030303" pitchFamily="18" charset="0"/>
              </a:rPr>
              <a:t>O</a:t>
            </a:r>
            <a:r>
              <a:rPr lang="en-US" sz="1800" dirty="0">
                <a:effectLst/>
                <a:ea typeface="Constantia" panose="02030602050306030303" pitchFamily="18" charset="0"/>
              </a:rPr>
              <a:t>ut of the four models, random forests were the best model for this data set.</a:t>
            </a:r>
          </a:p>
          <a:p>
            <a:pPr lvl="1"/>
            <a:r>
              <a:rPr lang="en-US" sz="1800" dirty="0"/>
              <a:t>Had one of the highest accuracies.</a:t>
            </a:r>
          </a:p>
          <a:p>
            <a:pPr lvl="1"/>
            <a:r>
              <a:rPr lang="en-US" sz="1800" dirty="0">
                <a:ea typeface="Constantia" panose="02030602050306030303" pitchFamily="18" charset="0"/>
              </a:rPr>
              <a:t>O</a:t>
            </a:r>
            <a:r>
              <a:rPr lang="en-US" sz="1800" dirty="0">
                <a:effectLst/>
                <a:ea typeface="Constantia" panose="02030602050306030303" pitchFamily="18" charset="0"/>
              </a:rPr>
              <a:t>utputs and are less sensitive to overfitting compared to decision trees.</a:t>
            </a:r>
          </a:p>
          <a:p>
            <a:pPr lvl="1"/>
            <a:r>
              <a:rPr lang="en-US" sz="1800" dirty="0">
                <a:effectLst/>
                <a:ea typeface="Constantia" panose="02030602050306030303" pitchFamily="18" charset="0"/>
              </a:rPr>
              <a:t>k-Means are sensitive to outliers</a:t>
            </a:r>
          </a:p>
          <a:p>
            <a:pPr lvl="1"/>
            <a:r>
              <a:rPr lang="en-US" sz="1800" dirty="0">
                <a:effectLst/>
                <a:ea typeface="Constantia" panose="02030602050306030303" pitchFamily="18" charset="0"/>
              </a:rPr>
              <a:t>EM is sensitive to initialization</a:t>
            </a:r>
          </a:p>
          <a:p>
            <a:pPr lvl="1"/>
            <a:r>
              <a:rPr lang="en-US" sz="1800" dirty="0">
                <a:ea typeface="Constantia" panose="02030602050306030303" pitchFamily="18" charset="0"/>
              </a:rPr>
              <a:t>D</a:t>
            </a:r>
            <a:r>
              <a:rPr lang="en-US" sz="1800" dirty="0">
                <a:effectLst/>
                <a:ea typeface="Constantia" panose="02030602050306030303" pitchFamily="18" charset="0"/>
              </a:rPr>
              <a:t>ecision trees are prone to overfitting without proper tuning.</a:t>
            </a:r>
            <a:endParaRPr lang="en-US" sz="1800" dirty="0"/>
          </a:p>
        </p:txBody>
      </p:sp>
    </p:spTree>
    <p:extLst>
      <p:ext uri="{BB962C8B-B14F-4D97-AF65-F5344CB8AC3E}">
        <p14:creationId xmlns:p14="http://schemas.microsoft.com/office/powerpoint/2010/main" val="30922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4C797-F408-7A7A-F9D2-D6627A9A70AE}"/>
              </a:ext>
            </a:extLst>
          </p:cNvPr>
          <p:cNvSpPr>
            <a:spLocks noGrp="1"/>
          </p:cNvSpPr>
          <p:nvPr>
            <p:ph type="title"/>
          </p:nvPr>
        </p:nvSpPr>
        <p:spPr/>
        <p:txBody>
          <a:bodyPr/>
          <a:lstStyle/>
          <a:p>
            <a:r>
              <a:rPr lang="en-US" dirty="0"/>
              <a:t>Sources</a:t>
            </a:r>
          </a:p>
        </p:txBody>
      </p:sp>
      <p:sp>
        <p:nvSpPr>
          <p:cNvPr id="3" name="Slide Number Placeholder 2">
            <a:extLst>
              <a:ext uri="{FF2B5EF4-FFF2-40B4-BE49-F238E27FC236}">
                <a16:creationId xmlns:a16="http://schemas.microsoft.com/office/drawing/2014/main" id="{FD79FBAC-35D5-DF1C-1135-8607130B4D79}"/>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sp>
        <p:nvSpPr>
          <p:cNvPr id="4" name="Text Placeholder 3">
            <a:extLst>
              <a:ext uri="{FF2B5EF4-FFF2-40B4-BE49-F238E27FC236}">
                <a16:creationId xmlns:a16="http://schemas.microsoft.com/office/drawing/2014/main" id="{E6FCCC92-8870-004B-087A-E58F7792EDA4}"/>
              </a:ext>
            </a:extLst>
          </p:cNvPr>
          <p:cNvSpPr>
            <a:spLocks noGrp="1"/>
          </p:cNvSpPr>
          <p:nvPr>
            <p:ph type="body" sz="quarter" idx="13"/>
          </p:nvPr>
        </p:nvSpPr>
        <p:spPr/>
        <p:txBody>
          <a:bodyPr/>
          <a:lstStyle/>
          <a:p>
            <a:pPr marL="0" marR="0">
              <a:lnSpc>
                <a:spcPct val="110000"/>
              </a:lnSpc>
              <a:spcBef>
                <a:spcPts val="600"/>
              </a:spcBef>
              <a:spcAft>
                <a:spcPts val="1000"/>
              </a:spcAft>
            </a:pPr>
            <a:r>
              <a:rPr lang="en-US" sz="1800" u="sng" dirty="0">
                <a:solidFill>
                  <a:srgbClr val="63B7C6"/>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https://www.kaggle.com/datasets/uom190346a/sleep-health-and-lifestyle-dataset</a:t>
            </a:r>
            <a:r>
              <a:rPr lang="en-US" sz="1800" dirty="0">
                <a:solidFill>
                  <a:srgbClr val="63B7C6"/>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solidFill>
                <a:srgbClr val="63B7C6"/>
              </a:solidFill>
              <a:effectLst/>
              <a:latin typeface="Constantia" panose="02030602050306030303" pitchFamily="18" charset="0"/>
              <a:ea typeface="Constantia" panose="02030602050306030303" pitchFamily="18" charset="0"/>
              <a:cs typeface="Times New Roman" panose="02020603050405020304" pitchFamily="18" charset="0"/>
            </a:endParaRPr>
          </a:p>
          <a:p>
            <a:pPr marL="0" marR="0">
              <a:lnSpc>
                <a:spcPct val="110000"/>
              </a:lnSpc>
              <a:spcBef>
                <a:spcPts val="600"/>
              </a:spcBef>
              <a:spcAft>
                <a:spcPts val="1000"/>
              </a:spcAft>
            </a:pPr>
            <a:r>
              <a:rPr lang="en-US" sz="1800" u="sng" dirty="0">
                <a:solidFill>
                  <a:srgbClr val="63B7C6"/>
                </a:solidFill>
                <a:effectLst/>
                <a:latin typeface="Constantia" panose="02030602050306030303" pitchFamily="18" charset="0"/>
                <a:ea typeface="Constantia" panose="02030602050306030303"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https://link.springer.com/article/10.1007/s12553-022-00674-7#Sec6</a:t>
            </a:r>
            <a:r>
              <a:rPr lang="en-US" sz="1800" dirty="0">
                <a:solidFill>
                  <a:srgbClr val="63B7C6"/>
                </a:solidFill>
                <a:effectLst/>
                <a:latin typeface="Constantia" panose="02030602050306030303" pitchFamily="18" charset="0"/>
                <a:ea typeface="Constantia" panose="02030602050306030303"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741833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1</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711334" y="1436298"/>
            <a:ext cx="7781544" cy="859055"/>
          </a:xfrm>
        </p:spPr>
        <p:txBody>
          <a:bodyPr/>
          <a:lstStyle/>
          <a:p>
            <a:r>
              <a:rPr lang="en-US" dirty="0"/>
              <a:t>Contents</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711334" y="2512013"/>
            <a:ext cx="6803136" cy="3803062"/>
          </a:xfrm>
        </p:spPr>
        <p:txBody>
          <a:bodyPr>
            <a:normAutofit/>
          </a:bodyPr>
          <a:lstStyle/>
          <a:p>
            <a:pPr marL="285750" indent="-285750">
              <a:buFont typeface="Arial" panose="020B0604020202020204" pitchFamily="34" charset="0"/>
              <a:buChar char="•"/>
            </a:pPr>
            <a:r>
              <a:rPr lang="en-US" dirty="0"/>
              <a:t>Introduction</a:t>
            </a:r>
          </a:p>
          <a:p>
            <a:pPr marL="285750" indent="-285750">
              <a:buFont typeface="Arial" panose="020B0604020202020204" pitchFamily="34" charset="0"/>
              <a:buChar char="•"/>
            </a:pPr>
            <a:r>
              <a:rPr lang="en-US" dirty="0"/>
              <a:t>Data and its Source</a:t>
            </a:r>
          </a:p>
          <a:p>
            <a:pPr marL="285750" indent="-285750">
              <a:buFont typeface="Arial" panose="020B0604020202020204" pitchFamily="34" charset="0"/>
              <a:buChar char="•"/>
            </a:pPr>
            <a:r>
              <a:rPr lang="en-US" dirty="0"/>
              <a:t>Literature Review</a:t>
            </a:r>
          </a:p>
          <a:p>
            <a:pPr marL="285750" indent="-285750">
              <a:buFont typeface="Arial" panose="020B0604020202020204" pitchFamily="34" charset="0"/>
              <a:buChar char="•"/>
            </a:pPr>
            <a:r>
              <a:rPr lang="en-US" dirty="0"/>
              <a:t>Data Exploration and Data Cleaning</a:t>
            </a:r>
          </a:p>
          <a:p>
            <a:pPr marL="285750" indent="-285750">
              <a:buFont typeface="Arial" panose="020B0604020202020204" pitchFamily="34" charset="0"/>
              <a:buChar char="•"/>
            </a:pPr>
            <a:r>
              <a:rPr lang="en-US" dirty="0"/>
              <a:t>Output and Analysis</a:t>
            </a:r>
          </a:p>
          <a:p>
            <a:pPr marL="285750" indent="-285750">
              <a:buFont typeface="Arial" panose="020B0604020202020204" pitchFamily="34" charset="0"/>
              <a:buChar char="•"/>
            </a:pPr>
            <a:r>
              <a:rPr lang="en-US" dirty="0"/>
              <a:t>Conclusion</a:t>
            </a:r>
          </a:p>
          <a:p>
            <a:pPr marL="285750" indent="-285750">
              <a:buFont typeface="Arial" panose="020B0604020202020204" pitchFamily="34" charset="0"/>
              <a:buChar char="•"/>
            </a:pPr>
            <a:r>
              <a:rPr lang="en-US" dirty="0"/>
              <a:t>Sources</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Introduction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6718300" cy="4947943"/>
          </a:xfrm>
        </p:spPr>
        <p:txBody>
          <a:bodyPr/>
          <a:lstStyle/>
          <a:p>
            <a:r>
              <a:rPr lang="en-US" sz="1800" dirty="0">
                <a:ea typeface="Constantia" panose="02030602050306030303" pitchFamily="18" charset="0"/>
              </a:rPr>
              <a:t>A</a:t>
            </a:r>
            <a:r>
              <a:rPr lang="en-US" sz="1800" dirty="0">
                <a:effectLst/>
                <a:ea typeface="Constantia" panose="02030602050306030303" pitchFamily="18" charset="0"/>
              </a:rPr>
              <a:t>ims to utilize machine learning models to predict if patients have or do not have a sleeping disorder based on general health and well-being data. </a:t>
            </a:r>
          </a:p>
          <a:p>
            <a:r>
              <a:rPr lang="en-US" sz="1800" dirty="0"/>
              <a:t>Machine learning models used:</a:t>
            </a:r>
          </a:p>
          <a:p>
            <a:pPr lvl="1"/>
            <a:r>
              <a:rPr lang="en-US" sz="1800" dirty="0"/>
              <a:t>K-Means</a:t>
            </a:r>
          </a:p>
          <a:p>
            <a:pPr lvl="1"/>
            <a:r>
              <a:rPr lang="en-US" sz="1800" dirty="0"/>
              <a:t>EM</a:t>
            </a:r>
          </a:p>
          <a:p>
            <a:pPr lvl="1"/>
            <a:r>
              <a:rPr lang="en-US" sz="1800" dirty="0"/>
              <a:t>Decision Trees</a:t>
            </a:r>
          </a:p>
          <a:p>
            <a:pPr lvl="1"/>
            <a:r>
              <a:rPr lang="en-US" sz="1800" dirty="0"/>
              <a:t>Random Forest</a:t>
            </a:r>
          </a:p>
          <a:p>
            <a:r>
              <a:rPr lang="en-US" sz="1800" dirty="0">
                <a:ea typeface="Constantia" panose="02030602050306030303" pitchFamily="18" charset="0"/>
              </a:rPr>
              <a:t>G</a:t>
            </a:r>
            <a:r>
              <a:rPr lang="en-US" sz="1800" dirty="0">
                <a:effectLst/>
                <a:ea typeface="Constantia" panose="02030602050306030303" pitchFamily="18" charset="0"/>
              </a:rPr>
              <a:t>oal is to create models with high accuracy that utilize training data of patient health and well-being and their associated sleeping disorder or lack of to predict if test data of patient health and well-being can be associated with having or not having a sleep disorder.</a:t>
            </a:r>
            <a:endParaRPr lang="en-US" dirty="0"/>
          </a:p>
          <a:p>
            <a:pPr lvl="1"/>
            <a:endParaRPr lang="en-US" dirty="0"/>
          </a:p>
          <a:p>
            <a:pPr marL="457200" lvl="1" indent="0">
              <a:buNone/>
            </a:pP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Data and its Source</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457200" y="1370612"/>
            <a:ext cx="5157787" cy="535531"/>
          </a:xfrm>
        </p:spPr>
        <p:txBody>
          <a:bodyPr/>
          <a:lstStyle/>
          <a:p>
            <a:r>
              <a:rPr lang="en-US" dirty="0"/>
              <a:t>Training Data</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a:xfrm>
            <a:off x="6488112" y="1370612"/>
            <a:ext cx="5157788" cy="535531"/>
          </a:xfrm>
        </p:spPr>
        <p:txBody>
          <a:bodyPr/>
          <a:lstStyle/>
          <a:p>
            <a:r>
              <a:rPr lang="en-US" dirty="0"/>
              <a:t>Test Data</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31800" y="1923711"/>
            <a:ext cx="5157787" cy="4494047"/>
          </a:xfrm>
        </p:spPr>
        <p:txBody>
          <a:bodyPr>
            <a:normAutofit lnSpcReduction="10000"/>
          </a:bodyPr>
          <a:lstStyle/>
          <a:p>
            <a:r>
              <a:rPr lang="en-US" sz="1800" dirty="0">
                <a:effectLst/>
                <a:ea typeface="Constantia" panose="02030602050306030303" pitchFamily="18" charset="0"/>
              </a:rPr>
              <a:t>“Sleep Health and Lifestyle Dataset” from Kaggle</a:t>
            </a:r>
          </a:p>
          <a:p>
            <a:r>
              <a:rPr lang="en-US" dirty="0"/>
              <a:t>Made up of 13 attributes:</a:t>
            </a:r>
          </a:p>
          <a:p>
            <a:pPr lvl="1"/>
            <a:r>
              <a:rPr lang="en-US" dirty="0"/>
              <a:t>Person ID</a:t>
            </a:r>
          </a:p>
          <a:p>
            <a:pPr lvl="1"/>
            <a:r>
              <a:rPr lang="en-US" dirty="0"/>
              <a:t>Gender</a:t>
            </a:r>
          </a:p>
          <a:p>
            <a:pPr lvl="1"/>
            <a:r>
              <a:rPr lang="en-US" dirty="0"/>
              <a:t>Age</a:t>
            </a:r>
          </a:p>
          <a:p>
            <a:pPr lvl="1"/>
            <a:r>
              <a:rPr lang="en-US" dirty="0"/>
              <a:t>Occupation</a:t>
            </a:r>
          </a:p>
          <a:p>
            <a:pPr lvl="1"/>
            <a:r>
              <a:rPr lang="en-US" dirty="0"/>
              <a:t>Sleep Duration</a:t>
            </a:r>
          </a:p>
          <a:p>
            <a:pPr lvl="1"/>
            <a:r>
              <a:rPr lang="en-US" dirty="0"/>
              <a:t>Quality of Sleep</a:t>
            </a:r>
          </a:p>
          <a:p>
            <a:pPr lvl="1"/>
            <a:r>
              <a:rPr lang="en-US" dirty="0"/>
              <a:t>Physical activity Level</a:t>
            </a:r>
          </a:p>
          <a:p>
            <a:pPr lvl="1"/>
            <a:r>
              <a:rPr lang="en-US" dirty="0"/>
              <a:t>Stress Level</a:t>
            </a:r>
          </a:p>
          <a:p>
            <a:pPr lvl="1"/>
            <a:r>
              <a:rPr lang="en-US" dirty="0"/>
              <a:t>BMI Category</a:t>
            </a:r>
          </a:p>
          <a:p>
            <a:pPr lvl="1"/>
            <a:r>
              <a:rPr lang="en-US" dirty="0"/>
              <a:t>Blood Pressure</a:t>
            </a:r>
          </a:p>
          <a:p>
            <a:pPr lvl="1"/>
            <a:r>
              <a:rPr lang="en-US" dirty="0"/>
              <a:t>Heart Rate</a:t>
            </a:r>
          </a:p>
          <a:p>
            <a:pPr lvl="1"/>
            <a:r>
              <a:rPr lang="en-US" dirty="0"/>
              <a:t>Daily Steps</a:t>
            </a:r>
          </a:p>
          <a:p>
            <a:pPr lvl="1"/>
            <a:r>
              <a:rPr lang="en-US" dirty="0"/>
              <a:t>Sleep Disorder</a:t>
            </a:r>
          </a:p>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a:xfrm>
            <a:off x="6488112" y="1906143"/>
            <a:ext cx="5183188" cy="3684588"/>
          </a:xfrm>
        </p:spPr>
        <p:txBody>
          <a:bodyPr/>
          <a:lstStyle/>
          <a:p>
            <a:r>
              <a:rPr lang="en-US" dirty="0">
                <a:ea typeface="Constantia" panose="02030602050306030303" pitchFamily="18" charset="0"/>
              </a:rPr>
              <a:t>S</a:t>
            </a:r>
            <a:r>
              <a:rPr lang="en-US" sz="1800" dirty="0">
                <a:effectLst/>
                <a:ea typeface="Constantia" panose="02030602050306030303" pitchFamily="18" charset="0"/>
              </a:rPr>
              <a:t>elf-collected data from colleagues, friends, and family.</a:t>
            </a:r>
          </a:p>
          <a:p>
            <a:r>
              <a:rPr lang="en-US" sz="1800" dirty="0">
                <a:effectLst/>
                <a:ea typeface="Constantia" panose="02030602050306030303" pitchFamily="18" charset="0"/>
              </a:rPr>
              <a:t>Was collected completely anonymously and has all the same variables as the data set from Kaggle</a:t>
            </a:r>
          </a:p>
          <a:p>
            <a:r>
              <a:rPr lang="en-US" dirty="0">
                <a:ea typeface="Constantia" panose="02030602050306030303" pitchFamily="18" charset="0"/>
              </a:rPr>
              <a:t>S</a:t>
            </a:r>
            <a:r>
              <a:rPr lang="en-US" sz="1800" dirty="0">
                <a:effectLst/>
                <a:ea typeface="Constantia" panose="02030602050306030303" pitchFamily="18" charset="0"/>
              </a:rPr>
              <a:t>leep disorder variable for every participant is listed as “unknown”</a:t>
            </a:r>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33BB1-A541-9DFF-D124-8735C5DA3D55}"/>
              </a:ext>
            </a:extLst>
          </p:cNvPr>
          <p:cNvSpPr>
            <a:spLocks noGrp="1"/>
          </p:cNvSpPr>
          <p:nvPr>
            <p:ph type="title"/>
          </p:nvPr>
        </p:nvSpPr>
        <p:spPr>
          <a:xfrm>
            <a:off x="444499" y="404902"/>
            <a:ext cx="11214100" cy="535531"/>
          </a:xfrm>
        </p:spPr>
        <p:txBody>
          <a:bodyPr/>
          <a:lstStyle/>
          <a:p>
            <a:r>
              <a:rPr lang="en-US" dirty="0"/>
              <a:t>Literature Review</a:t>
            </a:r>
          </a:p>
        </p:txBody>
      </p:sp>
      <p:sp>
        <p:nvSpPr>
          <p:cNvPr id="3" name="Slide Number Placeholder 2">
            <a:extLst>
              <a:ext uri="{FF2B5EF4-FFF2-40B4-BE49-F238E27FC236}">
                <a16:creationId xmlns:a16="http://schemas.microsoft.com/office/drawing/2014/main" id="{11AFF536-94B2-1773-DB6B-E15B33CF9A5D}"/>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Text Placeholder 3">
            <a:extLst>
              <a:ext uri="{FF2B5EF4-FFF2-40B4-BE49-F238E27FC236}">
                <a16:creationId xmlns:a16="http://schemas.microsoft.com/office/drawing/2014/main" id="{56A9AE58-F94E-E7AC-C10D-719D84909454}"/>
              </a:ext>
            </a:extLst>
          </p:cNvPr>
          <p:cNvSpPr>
            <a:spLocks noGrp="1"/>
          </p:cNvSpPr>
          <p:nvPr>
            <p:ph type="body" sz="quarter" idx="13"/>
          </p:nvPr>
        </p:nvSpPr>
        <p:spPr>
          <a:xfrm>
            <a:off x="444499" y="940433"/>
            <a:ext cx="7388285" cy="5739768"/>
          </a:xfrm>
        </p:spPr>
        <p:txBody>
          <a:bodyPr/>
          <a:lstStyle/>
          <a:p>
            <a:r>
              <a:rPr lang="en-US" dirty="0">
                <a:effectLst/>
                <a:ea typeface="Constantia" panose="02030602050306030303" pitchFamily="18" charset="0"/>
              </a:rPr>
              <a:t>“Machine Learning Approach for anxiety and sleep disorders analysis     during COVID-19 lockdown”, written by </a:t>
            </a:r>
            <a:r>
              <a:rPr lang="en-US" dirty="0" err="1">
                <a:effectLst/>
                <a:ea typeface="Constantia" panose="02030602050306030303" pitchFamily="18" charset="0"/>
              </a:rPr>
              <a:t>Anbarasi</a:t>
            </a:r>
            <a:r>
              <a:rPr lang="en-US" dirty="0">
                <a:effectLst/>
                <a:ea typeface="Constantia" panose="02030602050306030303" pitchFamily="18" charset="0"/>
              </a:rPr>
              <a:t>, Jawahar, Cherian and </a:t>
            </a:r>
            <a:r>
              <a:rPr lang="en-US" dirty="0" err="1">
                <a:effectLst/>
                <a:ea typeface="Constantia" panose="02030602050306030303" pitchFamily="18" charset="0"/>
              </a:rPr>
              <a:t>Shreenidhi</a:t>
            </a:r>
            <a:endParaRPr lang="en-US" dirty="0">
              <a:effectLst/>
              <a:ea typeface="Constantia" panose="02030602050306030303" pitchFamily="18" charset="0"/>
            </a:endParaRPr>
          </a:p>
          <a:p>
            <a:r>
              <a:rPr lang="en-US" dirty="0">
                <a:ea typeface="Constantia" panose="02030602050306030303" pitchFamily="18" charset="0"/>
              </a:rPr>
              <a:t>S</a:t>
            </a:r>
            <a:r>
              <a:rPr lang="en-US" dirty="0">
                <a:effectLst/>
                <a:ea typeface="Constantia" panose="02030602050306030303" pitchFamily="18" charset="0"/>
              </a:rPr>
              <a:t>ought to investigate the different symptoms and side effects that people suffer from in connection to their sleep patterns and uses machine learning to predict the possible relationships that exist between COVID-19 and sleep patterns and disorders. </a:t>
            </a:r>
          </a:p>
          <a:p>
            <a:r>
              <a:rPr lang="en-US" dirty="0"/>
              <a:t>Random Forest</a:t>
            </a:r>
          </a:p>
          <a:p>
            <a:endParaRPr lang="en-US" dirty="0"/>
          </a:p>
          <a:p>
            <a:endParaRPr lang="en-US" dirty="0"/>
          </a:p>
          <a:p>
            <a:r>
              <a:rPr lang="en-US" dirty="0"/>
              <a:t>K-Means</a:t>
            </a:r>
          </a:p>
          <a:p>
            <a:pPr lvl="1"/>
            <a:r>
              <a:rPr lang="en-US" sz="1600" dirty="0">
                <a:ea typeface="Constantia" panose="02030602050306030303" pitchFamily="18" charset="0"/>
              </a:rPr>
              <a:t>R</a:t>
            </a:r>
            <a:r>
              <a:rPr lang="en-US" sz="1600" dirty="0">
                <a:effectLst/>
                <a:ea typeface="Constantia" panose="02030602050306030303" pitchFamily="18" charset="0"/>
              </a:rPr>
              <a:t>esults of the K-mean clustering present that anxiety score does play an effect on whether the participants were classified as either having or not having a sleeping disorder, while sleep quality clustering had less of an effect. </a:t>
            </a:r>
            <a:endParaRPr lang="en-US" sz="1600" dirty="0"/>
          </a:p>
          <a:p>
            <a:endParaRPr lang="en-US" sz="1400" dirty="0"/>
          </a:p>
        </p:txBody>
      </p:sp>
      <p:pic>
        <p:nvPicPr>
          <p:cNvPr id="5" name="Picture 4">
            <a:extLst>
              <a:ext uri="{FF2B5EF4-FFF2-40B4-BE49-F238E27FC236}">
                <a16:creationId xmlns:a16="http://schemas.microsoft.com/office/drawing/2014/main" id="{29DF7682-D17C-A792-4CEA-089B33D45D26}"/>
              </a:ext>
            </a:extLst>
          </p:cNvPr>
          <p:cNvPicPr>
            <a:picLocks noChangeAspect="1"/>
          </p:cNvPicPr>
          <p:nvPr/>
        </p:nvPicPr>
        <p:blipFill>
          <a:blip r:embed="rId2"/>
          <a:stretch>
            <a:fillRect/>
          </a:stretch>
        </p:blipFill>
        <p:spPr>
          <a:xfrm>
            <a:off x="711348" y="3266562"/>
            <a:ext cx="8831144" cy="722384"/>
          </a:xfrm>
          <a:prstGeom prst="rect">
            <a:avLst/>
          </a:prstGeom>
        </p:spPr>
      </p:pic>
    </p:spTree>
    <p:extLst>
      <p:ext uri="{BB962C8B-B14F-4D97-AF65-F5344CB8AC3E}">
        <p14:creationId xmlns:p14="http://schemas.microsoft.com/office/powerpoint/2010/main" val="2796230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36EFA-6A63-2D79-E228-318F12B6997C}"/>
              </a:ext>
            </a:extLst>
          </p:cNvPr>
          <p:cNvSpPr>
            <a:spLocks noGrp="1"/>
          </p:cNvSpPr>
          <p:nvPr>
            <p:ph type="title"/>
          </p:nvPr>
        </p:nvSpPr>
        <p:spPr/>
        <p:txBody>
          <a:bodyPr/>
          <a:lstStyle/>
          <a:p>
            <a:r>
              <a:rPr lang="en-US" dirty="0"/>
              <a:t>Data Exploration and Data Cleaning</a:t>
            </a:r>
          </a:p>
        </p:txBody>
      </p:sp>
      <p:sp>
        <p:nvSpPr>
          <p:cNvPr id="3" name="Slide Number Placeholder 2">
            <a:extLst>
              <a:ext uri="{FF2B5EF4-FFF2-40B4-BE49-F238E27FC236}">
                <a16:creationId xmlns:a16="http://schemas.microsoft.com/office/drawing/2014/main" id="{710EE00B-32A2-1DF7-8529-AF2CD1E6BFAB}"/>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Content Placeholder 3">
            <a:extLst>
              <a:ext uri="{FF2B5EF4-FFF2-40B4-BE49-F238E27FC236}">
                <a16:creationId xmlns:a16="http://schemas.microsoft.com/office/drawing/2014/main" id="{CACB7A7F-EA9B-4EF0-5A8A-9FAFA24123F3}"/>
              </a:ext>
            </a:extLst>
          </p:cNvPr>
          <p:cNvSpPr>
            <a:spLocks noGrp="1"/>
          </p:cNvSpPr>
          <p:nvPr>
            <p:ph sz="half" idx="1"/>
          </p:nvPr>
        </p:nvSpPr>
        <p:spPr>
          <a:xfrm>
            <a:off x="443365" y="1517715"/>
            <a:ext cx="6475020" cy="4659248"/>
          </a:xfrm>
        </p:spPr>
        <p:txBody>
          <a:bodyPr/>
          <a:lstStyle/>
          <a:p>
            <a:r>
              <a:rPr lang="en-US" sz="1800" dirty="0">
                <a:effectLst/>
                <a:ea typeface="Constantia" panose="02030602050306030303" pitchFamily="18" charset="0"/>
              </a:rPr>
              <a:t> Person ID column was ignored in all models run as it has no effect on any other column and is just an identification column for the participants.</a:t>
            </a:r>
          </a:p>
          <a:p>
            <a:r>
              <a:rPr lang="en-US" sz="1800" dirty="0"/>
              <a:t>k-Means</a:t>
            </a:r>
          </a:p>
          <a:p>
            <a:pPr lvl="1"/>
            <a:r>
              <a:rPr lang="en-US" sz="1800" dirty="0">
                <a:effectLst/>
                <a:ea typeface="Constantia" panose="02030602050306030303" pitchFamily="18" charset="0"/>
              </a:rPr>
              <a:t>To look at how the test data with the unknown sleep disorders compares to how the training data is clustered, a combined dataset was created.</a:t>
            </a:r>
          </a:p>
          <a:p>
            <a:pPr lvl="1"/>
            <a:r>
              <a:rPr lang="en-US" sz="1800" dirty="0">
                <a:effectLst/>
                <a:ea typeface="Constantia" panose="02030602050306030303" pitchFamily="18" charset="0"/>
              </a:rPr>
              <a:t>Three clusters </a:t>
            </a:r>
            <a:endParaRPr lang="en-US" dirty="0">
              <a:ea typeface="Constantia" panose="02030602050306030303" pitchFamily="18" charset="0"/>
            </a:endParaRPr>
          </a:p>
          <a:p>
            <a:pPr lvl="1"/>
            <a:r>
              <a:rPr lang="en-US" sz="1800" dirty="0">
                <a:effectLst/>
                <a:ea typeface="Constantia" panose="02030602050306030303" pitchFamily="18" charset="0"/>
              </a:rPr>
              <a:t>500 iterations</a:t>
            </a:r>
          </a:p>
          <a:p>
            <a:pPr lvl="1"/>
            <a:r>
              <a:rPr lang="en-US" sz="1800" dirty="0">
                <a:effectLst/>
                <a:ea typeface="Constantia" panose="02030602050306030303" pitchFamily="18" charset="0"/>
              </a:rPr>
              <a:t>set seed of 10</a:t>
            </a:r>
            <a:endParaRPr lang="en-US" dirty="0">
              <a:ea typeface="Constantia" panose="02030602050306030303" pitchFamily="18" charset="0"/>
            </a:endParaRPr>
          </a:p>
          <a:p>
            <a:pPr lvl="1"/>
            <a:r>
              <a:rPr lang="en-US" sz="1800" dirty="0">
                <a:effectLst/>
                <a:ea typeface="Constantia" panose="02030602050306030303" pitchFamily="18" charset="0"/>
              </a:rPr>
              <a:t>Euclidean distance</a:t>
            </a:r>
            <a:endParaRPr lang="en-US" sz="1600" dirty="0"/>
          </a:p>
          <a:p>
            <a:r>
              <a:rPr lang="en-US" sz="1800" dirty="0"/>
              <a:t>EM</a:t>
            </a:r>
          </a:p>
          <a:p>
            <a:pPr lvl="1"/>
            <a:r>
              <a:rPr lang="en-US" dirty="0"/>
              <a:t>Set seed of 10</a:t>
            </a:r>
          </a:p>
          <a:p>
            <a:pPr lvl="1"/>
            <a:r>
              <a:rPr lang="en-US" dirty="0"/>
              <a:t>Started with 100 iterations</a:t>
            </a:r>
          </a:p>
        </p:txBody>
      </p:sp>
      <p:sp>
        <p:nvSpPr>
          <p:cNvPr id="5" name="Content Placeholder 4">
            <a:extLst>
              <a:ext uri="{FF2B5EF4-FFF2-40B4-BE49-F238E27FC236}">
                <a16:creationId xmlns:a16="http://schemas.microsoft.com/office/drawing/2014/main" id="{804FCE00-0582-8001-0642-0D720A9DDF2E}"/>
              </a:ext>
            </a:extLst>
          </p:cNvPr>
          <p:cNvSpPr>
            <a:spLocks noGrp="1"/>
          </p:cNvSpPr>
          <p:nvPr>
            <p:ph sz="half" idx="2"/>
          </p:nvPr>
        </p:nvSpPr>
        <p:spPr>
          <a:xfrm>
            <a:off x="7007563" y="1517715"/>
            <a:ext cx="5184437" cy="4659248"/>
          </a:xfrm>
        </p:spPr>
        <p:txBody>
          <a:bodyPr/>
          <a:lstStyle/>
          <a:p>
            <a:r>
              <a:rPr lang="en-US" dirty="0"/>
              <a:t>Decision Trees</a:t>
            </a:r>
          </a:p>
          <a:p>
            <a:pPr lvl="1"/>
            <a:r>
              <a:rPr lang="en-US" dirty="0"/>
              <a:t>J48</a:t>
            </a:r>
          </a:p>
          <a:p>
            <a:pPr lvl="1"/>
            <a:r>
              <a:rPr lang="en-US" dirty="0"/>
              <a:t>Tuning parameters:</a:t>
            </a:r>
          </a:p>
          <a:p>
            <a:pPr lvl="2"/>
            <a:r>
              <a:rPr lang="en-US" sz="1800" dirty="0">
                <a:effectLst/>
                <a:ea typeface="Constantia" panose="02030602050306030303" pitchFamily="18" charset="0"/>
              </a:rPr>
              <a:t>“</a:t>
            </a:r>
            <a:r>
              <a:rPr lang="en-US" sz="1800" dirty="0" err="1">
                <a:effectLst/>
                <a:ea typeface="Constantia" panose="02030602050306030303" pitchFamily="18" charset="0"/>
              </a:rPr>
              <a:t>BinarySplit</a:t>
            </a:r>
            <a:r>
              <a:rPr lang="en-US" sz="1800" dirty="0">
                <a:effectLst/>
                <a:ea typeface="Constantia" panose="02030602050306030303" pitchFamily="18" charset="0"/>
              </a:rPr>
              <a:t>”</a:t>
            </a:r>
          </a:p>
          <a:p>
            <a:pPr lvl="2"/>
            <a:r>
              <a:rPr lang="en-US" sz="1800" dirty="0">
                <a:effectLst/>
                <a:ea typeface="Constantia" panose="02030602050306030303" pitchFamily="18" charset="0"/>
              </a:rPr>
              <a:t>“unpruned”</a:t>
            </a:r>
            <a:endParaRPr lang="en-US" sz="1800" dirty="0">
              <a:ea typeface="Constantia" panose="02030602050306030303" pitchFamily="18" charset="0"/>
            </a:endParaRPr>
          </a:p>
          <a:p>
            <a:pPr lvl="2"/>
            <a:r>
              <a:rPr lang="en-US" sz="1800" dirty="0">
                <a:effectLst/>
                <a:ea typeface="Constantia" panose="02030602050306030303" pitchFamily="18" charset="0"/>
              </a:rPr>
              <a:t>“</a:t>
            </a:r>
            <a:r>
              <a:rPr lang="en-US" sz="1800" dirty="0" err="1">
                <a:effectLst/>
                <a:ea typeface="Constantia" panose="02030602050306030303" pitchFamily="18" charset="0"/>
              </a:rPr>
              <a:t>ConfidenceFactor</a:t>
            </a:r>
            <a:r>
              <a:rPr lang="en-US" sz="1800" dirty="0">
                <a:effectLst/>
                <a:ea typeface="Constantia" panose="02030602050306030303" pitchFamily="18" charset="0"/>
              </a:rPr>
              <a:t>”</a:t>
            </a:r>
          </a:p>
          <a:p>
            <a:pPr lvl="2"/>
            <a:r>
              <a:rPr lang="en-US" sz="1800" dirty="0">
                <a:effectLst/>
                <a:ea typeface="Constantia" panose="02030602050306030303" pitchFamily="18" charset="0"/>
              </a:rPr>
              <a:t>“</a:t>
            </a:r>
            <a:r>
              <a:rPr lang="en-US" sz="1800" dirty="0" err="1">
                <a:effectLst/>
                <a:ea typeface="Constantia" panose="02030602050306030303" pitchFamily="18" charset="0"/>
              </a:rPr>
              <a:t>minNumObj</a:t>
            </a:r>
            <a:r>
              <a:rPr lang="en-US" sz="1800" dirty="0">
                <a:effectLst/>
                <a:ea typeface="Constantia" panose="02030602050306030303" pitchFamily="18" charset="0"/>
              </a:rPr>
              <a:t>”</a:t>
            </a:r>
            <a:endParaRPr lang="en-US" dirty="0"/>
          </a:p>
          <a:p>
            <a:r>
              <a:rPr lang="en-US" dirty="0"/>
              <a:t>Random Forest</a:t>
            </a:r>
          </a:p>
          <a:p>
            <a:pPr lvl="1"/>
            <a:r>
              <a:rPr lang="en-US" dirty="0">
                <a:ea typeface="Constantia" panose="02030602050306030303" pitchFamily="18" charset="0"/>
              </a:rPr>
              <a:t>Does</a:t>
            </a:r>
            <a:r>
              <a:rPr lang="en-US" sz="1800" dirty="0">
                <a:effectLst/>
                <a:ea typeface="Constantia" panose="02030602050306030303" pitchFamily="18" charset="0"/>
              </a:rPr>
              <a:t> not necessarily need to be discretized before running a model</a:t>
            </a:r>
          </a:p>
          <a:p>
            <a:pPr lvl="1"/>
            <a:r>
              <a:rPr lang="en-US" dirty="0"/>
              <a:t>Tuning parameters:</a:t>
            </a:r>
          </a:p>
          <a:p>
            <a:pPr lvl="2"/>
            <a:r>
              <a:rPr lang="en-US" sz="1800" dirty="0" err="1">
                <a:effectLst/>
                <a:ea typeface="Constantia" panose="02030602050306030303" pitchFamily="18" charset="0"/>
              </a:rPr>
              <a:t>numTrees</a:t>
            </a:r>
            <a:endParaRPr lang="en-US" sz="1800" dirty="0">
              <a:effectLst/>
              <a:ea typeface="Constantia" panose="02030602050306030303" pitchFamily="18" charset="0"/>
            </a:endParaRPr>
          </a:p>
          <a:p>
            <a:pPr lvl="2"/>
            <a:r>
              <a:rPr lang="en-US" sz="1800" dirty="0" err="1">
                <a:effectLst/>
                <a:ea typeface="Constantia" panose="02030602050306030303" pitchFamily="18" charset="0"/>
              </a:rPr>
              <a:t>numIterations</a:t>
            </a:r>
            <a:endParaRPr lang="en-US" dirty="0"/>
          </a:p>
        </p:txBody>
      </p:sp>
    </p:spTree>
    <p:extLst>
      <p:ext uri="{BB962C8B-B14F-4D97-AF65-F5344CB8AC3E}">
        <p14:creationId xmlns:p14="http://schemas.microsoft.com/office/powerpoint/2010/main" val="2325969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3D92B-5D6B-141D-A080-158579366574}"/>
              </a:ext>
            </a:extLst>
          </p:cNvPr>
          <p:cNvSpPr>
            <a:spLocks noGrp="1"/>
          </p:cNvSpPr>
          <p:nvPr>
            <p:ph type="title"/>
          </p:nvPr>
        </p:nvSpPr>
        <p:spPr/>
        <p:txBody>
          <a:bodyPr/>
          <a:lstStyle/>
          <a:p>
            <a:r>
              <a:rPr lang="en-US" dirty="0"/>
              <a:t>Output and Analysis: k-Means</a:t>
            </a:r>
          </a:p>
        </p:txBody>
      </p:sp>
      <p:sp>
        <p:nvSpPr>
          <p:cNvPr id="3" name="Slide Number Placeholder 2">
            <a:extLst>
              <a:ext uri="{FF2B5EF4-FFF2-40B4-BE49-F238E27FC236}">
                <a16:creationId xmlns:a16="http://schemas.microsoft.com/office/drawing/2014/main" id="{9B4479DF-B4B2-A565-54F6-5D489AFA86BA}"/>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Text Placeholder 3">
            <a:extLst>
              <a:ext uri="{FF2B5EF4-FFF2-40B4-BE49-F238E27FC236}">
                <a16:creationId xmlns:a16="http://schemas.microsoft.com/office/drawing/2014/main" id="{22FAC30A-CE94-5D96-D949-09601CE5F062}"/>
              </a:ext>
            </a:extLst>
          </p:cNvPr>
          <p:cNvSpPr>
            <a:spLocks noGrp="1"/>
          </p:cNvSpPr>
          <p:nvPr>
            <p:ph type="body" sz="quarter" idx="13"/>
          </p:nvPr>
        </p:nvSpPr>
        <p:spPr>
          <a:xfrm>
            <a:off x="168455" y="1305944"/>
            <a:ext cx="5454292" cy="5374256"/>
          </a:xfrm>
        </p:spPr>
        <p:txBody>
          <a:bodyPr/>
          <a:lstStyle/>
          <a:p>
            <a:r>
              <a:rPr lang="en-US" dirty="0">
                <a:effectLst/>
                <a:ea typeface="Constantia" panose="02030602050306030303" pitchFamily="18" charset="0"/>
              </a:rPr>
              <a:t>The cluster mode selected was “Classes to cluster evaluation” and the sleep disorder column was selected.</a:t>
            </a:r>
          </a:p>
          <a:p>
            <a:r>
              <a:rPr lang="en-US" dirty="0">
                <a:effectLst/>
                <a:ea typeface="Constantia" panose="02030602050306030303" pitchFamily="18" charset="0"/>
              </a:rPr>
              <a:t>When comparing the sleep disorder attribute to different health and lifestyle columns using the visualization feature in Weka, you can see how the unknown sleep disorder classification compares to the known sleep disorder classifications. </a:t>
            </a:r>
            <a:endParaRPr lang="en-US" dirty="0">
              <a:ea typeface="Constantia" panose="02030602050306030303" pitchFamily="18" charset="0"/>
            </a:endParaRPr>
          </a:p>
          <a:p>
            <a:r>
              <a:rPr lang="en-US" dirty="0"/>
              <a:t>Sleep disorder classification versus quality of sleep scores</a:t>
            </a:r>
          </a:p>
          <a:p>
            <a:pPr lvl="1"/>
            <a:r>
              <a:rPr lang="en-US" sz="1600" dirty="0">
                <a:effectLst/>
                <a:ea typeface="Constantia" panose="02030602050306030303" pitchFamily="18" charset="0"/>
              </a:rPr>
              <a:t>Cluster 2 mainly belongs in the “none” sleep disorder category and is associated with quality of sleep scores of 6 and 7.</a:t>
            </a:r>
          </a:p>
          <a:p>
            <a:pPr lvl="1"/>
            <a:r>
              <a:rPr lang="en-US" sz="1600" dirty="0">
                <a:effectLst/>
                <a:ea typeface="Constantia" panose="02030602050306030303" pitchFamily="18" charset="0"/>
              </a:rPr>
              <a:t>Participants falling within Cluster 3 mainly fall between sleep apnea and insomnia. </a:t>
            </a:r>
            <a:endParaRPr lang="en-US" sz="1600" dirty="0">
              <a:ea typeface="Constantia" panose="02030602050306030303" pitchFamily="18" charset="0"/>
            </a:endParaRPr>
          </a:p>
          <a:p>
            <a:pPr lvl="1"/>
            <a:r>
              <a:rPr lang="en-US" sz="1600" dirty="0">
                <a:ea typeface="Constantia" panose="02030602050306030303" pitchFamily="18" charset="0"/>
              </a:rPr>
              <a:t>C</a:t>
            </a:r>
            <a:r>
              <a:rPr lang="en-US" sz="1600" dirty="0">
                <a:effectLst/>
                <a:ea typeface="Constantia" panose="02030602050306030303" pitchFamily="18" charset="0"/>
              </a:rPr>
              <a:t>luster 1 mainly belongs in the “none” sleep disorder category with quality of sleep scores mainly belonging to 8 or 9.</a:t>
            </a:r>
            <a:r>
              <a:rPr lang="en-US" sz="1800" dirty="0">
                <a:effectLst/>
                <a:ea typeface="Constantia" panose="02030602050306030303" pitchFamily="18" charset="0"/>
              </a:rPr>
              <a:t> </a:t>
            </a:r>
            <a:endParaRPr lang="en-US" dirty="0"/>
          </a:p>
        </p:txBody>
      </p:sp>
      <p:sp>
        <p:nvSpPr>
          <p:cNvPr id="5" name="Text Placeholder 3">
            <a:extLst>
              <a:ext uri="{FF2B5EF4-FFF2-40B4-BE49-F238E27FC236}">
                <a16:creationId xmlns:a16="http://schemas.microsoft.com/office/drawing/2014/main" id="{54420432-A576-97CA-48F3-33222BBC4E35}"/>
              </a:ext>
            </a:extLst>
          </p:cNvPr>
          <p:cNvSpPr txBox="1">
            <a:spLocks/>
          </p:cNvSpPr>
          <p:nvPr/>
        </p:nvSpPr>
        <p:spPr>
          <a:xfrm>
            <a:off x="6169565" y="3055696"/>
            <a:ext cx="4535817" cy="3624504"/>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Text Placeholder 3">
            <a:extLst>
              <a:ext uri="{FF2B5EF4-FFF2-40B4-BE49-F238E27FC236}">
                <a16:creationId xmlns:a16="http://schemas.microsoft.com/office/drawing/2014/main" id="{F10B6980-00AA-C8BA-DF24-EE042C86DF9F}"/>
              </a:ext>
            </a:extLst>
          </p:cNvPr>
          <p:cNvSpPr txBox="1">
            <a:spLocks/>
          </p:cNvSpPr>
          <p:nvPr/>
        </p:nvSpPr>
        <p:spPr>
          <a:xfrm>
            <a:off x="5764125" y="2413989"/>
            <a:ext cx="4820487" cy="3797569"/>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ea typeface="Constantia" panose="02030602050306030303" pitchFamily="18" charset="0"/>
              </a:rPr>
              <a:t>Unknown sleep disorder:</a:t>
            </a:r>
          </a:p>
          <a:p>
            <a:pPr lvl="1"/>
            <a:r>
              <a:rPr lang="en-US" sz="1600" dirty="0">
                <a:ea typeface="Constantia" panose="02030602050306030303" pitchFamily="18" charset="0"/>
              </a:rPr>
              <a:t>S</a:t>
            </a:r>
            <a:r>
              <a:rPr lang="en-US" sz="1600" dirty="0">
                <a:effectLst/>
                <a:ea typeface="Constantia" panose="02030602050306030303" pitchFamily="18" charset="0"/>
              </a:rPr>
              <a:t>ix out of twenty participants are in cluster 3.</a:t>
            </a:r>
          </a:p>
          <a:p>
            <a:pPr lvl="1"/>
            <a:r>
              <a:rPr lang="en-US" sz="1600" dirty="0">
                <a:ea typeface="Constantia" panose="02030602050306030303" pitchFamily="18" charset="0"/>
              </a:rPr>
              <a:t>T</a:t>
            </a:r>
            <a:r>
              <a:rPr lang="en-US" sz="1600" dirty="0">
                <a:effectLst/>
                <a:ea typeface="Constantia" panose="02030602050306030303" pitchFamily="18" charset="0"/>
              </a:rPr>
              <a:t>hree belong to cluster 1.</a:t>
            </a:r>
          </a:p>
          <a:p>
            <a:pPr lvl="1"/>
            <a:r>
              <a:rPr lang="en-US" sz="1600" dirty="0">
                <a:effectLst/>
                <a:ea typeface="Constantia" panose="02030602050306030303" pitchFamily="18" charset="0"/>
              </a:rPr>
              <a:t>Eleven were placed in cluster 2.</a:t>
            </a:r>
          </a:p>
          <a:p>
            <a:r>
              <a:rPr lang="en-US" dirty="0">
                <a:effectLst/>
                <a:ea typeface="Constantia" panose="02030602050306030303" pitchFamily="18" charset="0"/>
              </a:rPr>
              <a:t>It can be assumed that </a:t>
            </a:r>
          </a:p>
          <a:p>
            <a:pPr lvl="1"/>
            <a:r>
              <a:rPr lang="en-US" sz="1600" dirty="0">
                <a:ea typeface="Constantia" panose="02030602050306030303" pitchFamily="18" charset="0"/>
              </a:rPr>
              <a:t>T</a:t>
            </a:r>
            <a:r>
              <a:rPr lang="en-US" sz="1600" dirty="0">
                <a:effectLst/>
                <a:ea typeface="Constantia" panose="02030602050306030303" pitchFamily="18" charset="0"/>
              </a:rPr>
              <a:t>wo participants can be classified as having sleep apnea.</a:t>
            </a:r>
          </a:p>
          <a:p>
            <a:pPr lvl="1"/>
            <a:r>
              <a:rPr lang="en-US" sz="1600" dirty="0">
                <a:ea typeface="Constantia" panose="02030602050306030303" pitchFamily="18" charset="0"/>
              </a:rPr>
              <a:t>O</a:t>
            </a:r>
            <a:r>
              <a:rPr lang="en-US" sz="1600" dirty="0">
                <a:effectLst/>
                <a:ea typeface="Constantia" panose="02030602050306030303" pitchFamily="18" charset="0"/>
              </a:rPr>
              <a:t>ne being classified as having insomnia.</a:t>
            </a:r>
          </a:p>
          <a:p>
            <a:pPr lvl="1"/>
            <a:r>
              <a:rPr lang="en-US" sz="1600" dirty="0">
                <a:ea typeface="Constantia" panose="02030602050306030303" pitchFamily="18" charset="0"/>
              </a:rPr>
              <a:t>S</a:t>
            </a:r>
            <a:r>
              <a:rPr lang="en-US" sz="1600" dirty="0">
                <a:effectLst/>
                <a:ea typeface="Constantia" panose="02030602050306030303" pitchFamily="18" charset="0"/>
              </a:rPr>
              <a:t>even being classified as either having sleep apnea or insomnia.</a:t>
            </a:r>
          </a:p>
          <a:p>
            <a:pPr lvl="1"/>
            <a:r>
              <a:rPr lang="en-US" sz="1600" dirty="0">
                <a:effectLst/>
                <a:ea typeface="Constantia" panose="02030602050306030303" pitchFamily="18" charset="0"/>
              </a:rPr>
              <a:t>Ten being classified as having no sleep disorder.</a:t>
            </a:r>
          </a:p>
          <a:p>
            <a:endParaRPr lang="en-US" sz="1800" dirty="0">
              <a:latin typeface="Times New Roman" panose="02020603050405020304" pitchFamily="18" charset="0"/>
              <a:ea typeface="Constantia" panose="02030602050306030303" pitchFamily="18" charset="0"/>
            </a:endParaRPr>
          </a:p>
        </p:txBody>
      </p:sp>
    </p:spTree>
    <p:extLst>
      <p:ext uri="{BB962C8B-B14F-4D97-AF65-F5344CB8AC3E}">
        <p14:creationId xmlns:p14="http://schemas.microsoft.com/office/powerpoint/2010/main" val="3898951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9C7064-5977-1497-EBEF-CD13AFE7E56C}"/>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pic>
        <p:nvPicPr>
          <p:cNvPr id="3" name="Picture 2" descr="A screenshot of a computer&#10;&#10;Description automatically generated">
            <a:extLst>
              <a:ext uri="{FF2B5EF4-FFF2-40B4-BE49-F238E27FC236}">
                <a16:creationId xmlns:a16="http://schemas.microsoft.com/office/drawing/2014/main" id="{F453F80B-7E32-F2BF-8024-BA5C674D16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01"/>
            <a:ext cx="12191999" cy="6849499"/>
          </a:xfrm>
          <a:prstGeom prst="rect">
            <a:avLst/>
          </a:prstGeom>
        </p:spPr>
      </p:pic>
      <p:sp>
        <p:nvSpPr>
          <p:cNvPr id="4" name="TextBox 3">
            <a:extLst>
              <a:ext uri="{FF2B5EF4-FFF2-40B4-BE49-F238E27FC236}">
                <a16:creationId xmlns:a16="http://schemas.microsoft.com/office/drawing/2014/main" id="{C359F42A-12A6-F05B-2038-C020EDE2A63E}"/>
              </a:ext>
            </a:extLst>
          </p:cNvPr>
          <p:cNvSpPr txBox="1"/>
          <p:nvPr/>
        </p:nvSpPr>
        <p:spPr>
          <a:xfrm>
            <a:off x="1543692" y="5279366"/>
            <a:ext cx="4658699" cy="923330"/>
          </a:xfrm>
          <a:prstGeom prst="rect">
            <a:avLst/>
          </a:prstGeom>
          <a:noFill/>
        </p:spPr>
        <p:txBody>
          <a:bodyPr wrap="square" rtlCol="0">
            <a:spAutoFit/>
          </a:bodyPr>
          <a:lstStyle/>
          <a:p>
            <a:r>
              <a:rPr lang="en-US" sz="1800" i="1" dirty="0">
                <a:solidFill>
                  <a:srgbClr val="4E5B6F"/>
                </a:solidFill>
                <a:effectLst/>
                <a:latin typeface="Constantia" panose="02030602050306030303" pitchFamily="18" charset="0"/>
                <a:ea typeface="Constantia" panose="02030602050306030303" pitchFamily="18" charset="0"/>
                <a:cs typeface="Times New Roman" panose="02020603050405020304" pitchFamily="18" charset="0"/>
              </a:rPr>
              <a:t>k-Means Visualization of Sleep Disorder versus Quality of Sleep</a:t>
            </a:r>
          </a:p>
          <a:p>
            <a:endParaRPr lang="en-US" dirty="0"/>
          </a:p>
        </p:txBody>
      </p:sp>
    </p:spTree>
    <p:extLst>
      <p:ext uri="{BB962C8B-B14F-4D97-AF65-F5344CB8AC3E}">
        <p14:creationId xmlns:p14="http://schemas.microsoft.com/office/powerpoint/2010/main" val="4222585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3D92B-5D6B-141D-A080-158579366574}"/>
              </a:ext>
            </a:extLst>
          </p:cNvPr>
          <p:cNvSpPr>
            <a:spLocks noGrp="1"/>
          </p:cNvSpPr>
          <p:nvPr>
            <p:ph type="title"/>
          </p:nvPr>
        </p:nvSpPr>
        <p:spPr>
          <a:xfrm>
            <a:off x="315104" y="517046"/>
            <a:ext cx="11214100" cy="535531"/>
          </a:xfrm>
        </p:spPr>
        <p:txBody>
          <a:bodyPr/>
          <a:lstStyle/>
          <a:p>
            <a:r>
              <a:rPr lang="en-US" dirty="0"/>
              <a:t>Output and Analysis: EM</a:t>
            </a:r>
          </a:p>
        </p:txBody>
      </p:sp>
      <p:sp>
        <p:nvSpPr>
          <p:cNvPr id="3" name="Slide Number Placeholder 2">
            <a:extLst>
              <a:ext uri="{FF2B5EF4-FFF2-40B4-BE49-F238E27FC236}">
                <a16:creationId xmlns:a16="http://schemas.microsoft.com/office/drawing/2014/main" id="{9B4479DF-B4B2-A565-54F6-5D489AFA86BA}"/>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Text Placeholder 3">
            <a:extLst>
              <a:ext uri="{FF2B5EF4-FFF2-40B4-BE49-F238E27FC236}">
                <a16:creationId xmlns:a16="http://schemas.microsoft.com/office/drawing/2014/main" id="{22FAC30A-CE94-5D96-D949-09601CE5F062}"/>
              </a:ext>
            </a:extLst>
          </p:cNvPr>
          <p:cNvSpPr>
            <a:spLocks noGrp="1"/>
          </p:cNvSpPr>
          <p:nvPr>
            <p:ph type="body" sz="quarter" idx="13"/>
          </p:nvPr>
        </p:nvSpPr>
        <p:spPr>
          <a:xfrm>
            <a:off x="315104" y="1052578"/>
            <a:ext cx="6068443" cy="5158441"/>
          </a:xfrm>
        </p:spPr>
        <p:txBody>
          <a:bodyPr/>
          <a:lstStyle/>
          <a:p>
            <a:r>
              <a:rPr lang="en-US" dirty="0">
                <a:effectLst/>
                <a:ea typeface="Constantia" panose="02030602050306030303" pitchFamily="18" charset="0"/>
              </a:rPr>
              <a:t>The expectation maximization algorithm focuses on using log-likelihoods to determine the distribution of the latent variables.</a:t>
            </a:r>
          </a:p>
          <a:p>
            <a:r>
              <a:rPr lang="en-US" dirty="0">
                <a:ea typeface="Constantia" panose="02030602050306030303" pitchFamily="18" charset="0"/>
              </a:rPr>
              <a:t>P</a:t>
            </a:r>
            <a:r>
              <a:rPr lang="en-US" dirty="0">
                <a:effectLst/>
                <a:ea typeface="Constantia" panose="02030602050306030303" pitchFamily="18" charset="0"/>
              </a:rPr>
              <a:t>oints belonging to cluster 2, which is the main cluster split between sleep apnea and insomnia, are all located at higher heart rate values. </a:t>
            </a:r>
          </a:p>
          <a:p>
            <a:r>
              <a:rPr lang="en-US" dirty="0">
                <a:effectLst/>
                <a:ea typeface="Constantia" panose="02030602050306030303" pitchFamily="18" charset="0"/>
              </a:rPr>
              <a:t>When comparing each sleep disorder category against different variables </a:t>
            </a:r>
          </a:p>
          <a:p>
            <a:pPr lvl="1"/>
            <a:r>
              <a:rPr lang="en-US" sz="1600" dirty="0">
                <a:ea typeface="Constantia" panose="02030602050306030303" pitchFamily="18" charset="0"/>
              </a:rPr>
              <a:t>T</a:t>
            </a:r>
            <a:r>
              <a:rPr lang="en-US" sz="1600" dirty="0">
                <a:effectLst/>
                <a:ea typeface="Constantia" panose="02030602050306030303" pitchFamily="18" charset="0"/>
              </a:rPr>
              <a:t>he “none” category I mainly made up of clusters 1 and 3. </a:t>
            </a:r>
          </a:p>
          <a:p>
            <a:pPr lvl="1"/>
            <a:r>
              <a:rPr lang="en-US" sz="1600" dirty="0">
                <a:effectLst/>
                <a:ea typeface="Constantia" panose="02030602050306030303" pitchFamily="18" charset="0"/>
              </a:rPr>
              <a:t>The sleep categories of “insomnia” and “sleep apnea” are mainly composed of points from cluster 2.</a:t>
            </a:r>
          </a:p>
          <a:p>
            <a:r>
              <a:rPr lang="en-US" dirty="0">
                <a:effectLst/>
                <a:ea typeface="Constantia" panose="02030602050306030303" pitchFamily="18" charset="0"/>
              </a:rPr>
              <a:t>Looking at sleep disorder vs heart rate</a:t>
            </a:r>
          </a:p>
          <a:p>
            <a:pPr lvl="1"/>
            <a:r>
              <a:rPr lang="en-US" sz="1600" dirty="0">
                <a:effectLst/>
                <a:ea typeface="Constantia" panose="02030602050306030303" pitchFamily="18" charset="0"/>
              </a:rPr>
              <a:t>For “none”, no points are found above a heart rate of 77</a:t>
            </a:r>
          </a:p>
          <a:p>
            <a:pPr lvl="1"/>
            <a:r>
              <a:rPr lang="en-US" sz="1600" dirty="0">
                <a:ea typeface="Constantia" panose="02030602050306030303" pitchFamily="18" charset="0"/>
              </a:rPr>
              <a:t>For </a:t>
            </a:r>
            <a:r>
              <a:rPr lang="en-US" sz="1600" dirty="0">
                <a:effectLst/>
                <a:ea typeface="Constantia" panose="02030602050306030303" pitchFamily="18" charset="0"/>
              </a:rPr>
              <a:t>“sleep apnea” and “insomnia” have multiple points above a heart rate of 77. </a:t>
            </a:r>
          </a:p>
          <a:p>
            <a:pPr lvl="1"/>
            <a:r>
              <a:rPr lang="en-US" sz="1600" dirty="0">
                <a:effectLst/>
                <a:ea typeface="Constantia" panose="02030602050306030303" pitchFamily="18" charset="0"/>
              </a:rPr>
              <a:t>For the “unknown” sleep disorder, there are 12 points belonging to cluster 1, 6 points belonging to cluster 2, and 2 points belonging to cluster 3.</a:t>
            </a:r>
          </a:p>
          <a:p>
            <a:pPr lvl="1"/>
            <a:endParaRPr lang="en-US" dirty="0">
              <a:effectLst/>
              <a:latin typeface="Times New Roman" panose="02020603050405020304" pitchFamily="18" charset="0"/>
              <a:ea typeface="Constantia" panose="02030602050306030303" pitchFamily="18" charset="0"/>
            </a:endParaRPr>
          </a:p>
          <a:p>
            <a:pPr marL="457200" lvl="1" indent="0">
              <a:buNone/>
            </a:pPr>
            <a:endParaRPr lang="en-US" sz="1600" dirty="0">
              <a:latin typeface="Times New Roman" panose="02020603050405020304" pitchFamily="18" charset="0"/>
              <a:ea typeface="Constantia" panose="02030602050306030303" pitchFamily="18" charset="0"/>
            </a:endParaRPr>
          </a:p>
        </p:txBody>
      </p:sp>
      <p:sp>
        <p:nvSpPr>
          <p:cNvPr id="5" name="Text Placeholder 3">
            <a:extLst>
              <a:ext uri="{FF2B5EF4-FFF2-40B4-BE49-F238E27FC236}">
                <a16:creationId xmlns:a16="http://schemas.microsoft.com/office/drawing/2014/main" id="{FDAF16C6-9CE1-177B-F319-5487C76E9F80}"/>
              </a:ext>
            </a:extLst>
          </p:cNvPr>
          <p:cNvSpPr txBox="1">
            <a:spLocks/>
          </p:cNvSpPr>
          <p:nvPr/>
        </p:nvSpPr>
        <p:spPr>
          <a:xfrm>
            <a:off x="6616460" y="2820838"/>
            <a:ext cx="4244196" cy="3859362"/>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ea typeface="Constantia" panose="02030602050306030303" pitchFamily="18" charset="0"/>
              </a:rPr>
              <a:t>P</a:t>
            </a:r>
            <a:r>
              <a:rPr lang="en-US" sz="1800" dirty="0">
                <a:effectLst/>
                <a:ea typeface="Constantia" panose="02030602050306030303" pitchFamily="18" charset="0"/>
              </a:rPr>
              <a:t>ossibly indicate a connection to increased heart rate to the patient having a sleep disorder.</a:t>
            </a:r>
            <a:endParaRPr lang="en-US" sz="1800" dirty="0">
              <a:ea typeface="Constantia" panose="02030602050306030303" pitchFamily="18" charset="0"/>
            </a:endParaRPr>
          </a:p>
          <a:p>
            <a:r>
              <a:rPr lang="en-US" sz="1800" dirty="0">
                <a:ea typeface="Constantia" panose="02030602050306030303" pitchFamily="18" charset="0"/>
              </a:rPr>
              <a:t>Can assume </a:t>
            </a:r>
            <a:r>
              <a:rPr lang="en-US" sz="1800" dirty="0">
                <a:effectLst/>
                <a:ea typeface="Constantia" panose="02030602050306030303" pitchFamily="18" charset="0"/>
              </a:rPr>
              <a:t>8 “unknown” participants having a heart rate above 77 could either have sleep insomnia or sleep apnea. </a:t>
            </a:r>
          </a:p>
          <a:p>
            <a:r>
              <a:rPr lang="en-US" sz="1800" dirty="0">
                <a:effectLst/>
                <a:ea typeface="Constantia" panose="02030602050306030303" pitchFamily="18" charset="0"/>
              </a:rPr>
              <a:t>This closely aligns with what was found using the k-Means algorithm as that algorithm assumes 10 “unknown” participants have either sleep apnea or insomnia.</a:t>
            </a:r>
            <a:endParaRPr lang="en-US" dirty="0">
              <a:ea typeface="Constantia" panose="02030602050306030303" pitchFamily="18" charset="0"/>
            </a:endParaRPr>
          </a:p>
          <a:p>
            <a:pPr marL="457200" lvl="1" indent="0">
              <a:buFont typeface="Arial" panose="020B0604020202020204" pitchFamily="34" charset="0"/>
              <a:buNone/>
            </a:pPr>
            <a:endParaRPr lang="en-US" sz="1600" dirty="0">
              <a:latin typeface="Times New Roman" panose="02020603050405020304" pitchFamily="18" charset="0"/>
              <a:ea typeface="Constantia" panose="02030602050306030303" pitchFamily="18" charset="0"/>
            </a:endParaRPr>
          </a:p>
        </p:txBody>
      </p:sp>
    </p:spTree>
    <p:extLst>
      <p:ext uri="{BB962C8B-B14F-4D97-AF65-F5344CB8AC3E}">
        <p14:creationId xmlns:p14="http://schemas.microsoft.com/office/powerpoint/2010/main" val="4284468448"/>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2765</TotalTime>
  <Words>1246</Words>
  <Application>Microsoft Office PowerPoint</Application>
  <PresentationFormat>Widescreen</PresentationFormat>
  <Paragraphs>160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Constantia</vt:lpstr>
      <vt:lpstr>Times New Roman</vt:lpstr>
      <vt:lpstr>Trade Gothic LT Pro</vt:lpstr>
      <vt:lpstr>Trebuchet MS</vt:lpstr>
      <vt:lpstr>Office Theme</vt:lpstr>
      <vt:lpstr>The Effects of Health and Wellness on the Presence of Sleep Disorders</vt:lpstr>
      <vt:lpstr>Contents</vt:lpstr>
      <vt:lpstr>Introduction</vt:lpstr>
      <vt:lpstr>Data and its Source</vt:lpstr>
      <vt:lpstr>Literature Review</vt:lpstr>
      <vt:lpstr>Data Exploration and Data Cleaning</vt:lpstr>
      <vt:lpstr>Output and Analysis: k-Means</vt:lpstr>
      <vt:lpstr>PowerPoint Presentation</vt:lpstr>
      <vt:lpstr>Output and Analysis: EM</vt:lpstr>
      <vt:lpstr>PowerPoint Presentation</vt:lpstr>
      <vt:lpstr>Output and Analysis: Decision Trees</vt:lpstr>
      <vt:lpstr>PowerPoint Presentation</vt:lpstr>
      <vt:lpstr>Output and Analysis: Random Forest</vt:lpstr>
      <vt:lpstr>PowerPoint Presentation</vt:lpstr>
      <vt:lpstr>Conclusion</vt:lpstr>
      <vt:lpstr>Sources</vt:lpstr>
      <vt:lpstr>Thank You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Effects of Health and Wellness on the Presence of Sleep Disorders</dc:title>
  <dc:creator>Ceara Stewart</dc:creator>
  <cp:lastModifiedBy>Ceara Stewart</cp:lastModifiedBy>
  <cp:revision>1</cp:revision>
  <dcterms:created xsi:type="dcterms:W3CDTF">2023-09-18T02:31:37Z</dcterms:created>
  <dcterms:modified xsi:type="dcterms:W3CDTF">2023-09-20T01:20:30Z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