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8" r:id="rId7"/>
    <p:sldId id="262" r:id="rId8"/>
    <p:sldId id="260" r:id="rId9"/>
    <p:sldId id="261" r:id="rId10"/>
    <p:sldId id="272" r:id="rId11"/>
    <p:sldId id="275" r:id="rId12"/>
    <p:sldId id="277" r:id="rId13"/>
    <p:sldId id="282" r:id="rId14"/>
    <p:sldId id="290" r:id="rId15"/>
    <p:sldId id="283" r:id="rId16"/>
    <p:sldId id="284" r:id="rId17"/>
    <p:sldId id="285" r:id="rId18"/>
    <p:sldId id="286" r:id="rId19"/>
    <p:sldId id="287" r:id="rId20"/>
    <p:sldId id="289" r:id="rId21"/>
    <p:sldId id="288" r:id="rId22"/>
    <p:sldId id="279" r:id="rId23"/>
    <p:sldId id="280" r:id="rId24"/>
    <p:sldId id="291" r:id="rId25"/>
    <p:sldId id="292" r:id="rId26"/>
    <p:sldId id="293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BE479-3AC7-4994-A55B-ED95977A8CA8}" v="182" dt="2024-03-19T02:01:32.267"/>
    <p1510:client id="{2B1FE1FF-705D-EBE0-6395-B599DFAD1172}" v="3" dt="2024-03-17T19:54:43.973"/>
    <p1510:client id="{E99B9ACF-7797-429F-AE06-B42E094BE611}" v="15" dt="2024-03-19T02:02:54.053"/>
    <p1510:client id="{F72B2DED-BBD5-491D-A19F-17A71CEBF8CF}" v="71" dt="2024-03-19T02:09:19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3T22:31:20.7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5265 15850 16383 0 0,'0'-5'0'0'0,"18"-1"0"0"0,25 0 0 0 0,32 2 0 0 0,35 0 0 0 0,17 2 0 0 0,14 1 0 0 0,20 1 0 0 0,10 0 0 0 0,-6 0 0 0 0,-18 0 0 0 0,-19 0 0 0 0,-28 1 0 0 0,-17-1 0 0 0,-13 0 0 0 0,-5 0 0 0 0,-5 0 0 0 0,-3 0 0 0 0,3 0 0 0 0,-1 0 0 0 0,-5 0 0 0 0,2 0 0 0 0,-4 0 0 0 0,2 0 0 0 0,7 0 0 0 0,5 0 0 0 0,16 0 0 0 0,15 0 0 0 0,10 0 0 0 0,1 0 0 0 0,-10 0 0 0 0,-7 0 0 0 0,-5 0 0 0 0,-9 0 0 0 0,-8 0 0 0 0,-7 0 0 0 0,-4 0 0 0 0,10 0 0 0 0,17 0 0 0 0,20 0 0 0 0,12 0 0 0 0,3 0 0 0 0,1 0 0 0 0,-8 0 0 0 0,-14 0 0 0 0,-9 0 0 0 0,-3 0 0 0 0,12 0 0 0 0,12 0 0 0 0,14 0 0 0 0,-1 0 0 0 0,-7 0 0 0 0,-15 0 0 0 0,-19 0 0 0 0,-12 0 0 0 0,-7 0 0 0 0,-7 0 0 0 0,2 0 0 0 0,4 0 0 0 0,9 0 0 0 0,11 0 0 0 0,6 0 0 0 0,4 0 0 0 0,-3 0 0 0 0,-4 0 0 0 0,-2 0 0 0 0,-3 0 0 0 0,-1 0 0 0 0,-4 0 0 0 0,-7-5 0 0 0,-6-1 0 0 0,-9 0 0 0 0,-4-3 0 0 0,-7 0 0 0 0,-1 1 0 0 0,1 2 0 0 0,3 2 0 0 0,11 2 0 0 0,10 1 0 0 0,3 1 0 0 0,-2 1 0 0 0,-7-1 0 0 0,-10 0 0 0 0,-9 1 0 0 0,-7-1 0 0 0,-10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/>
              <a:t>Group 4 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9753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Cristobal Gavaldon</a:t>
            </a:r>
          </a:p>
          <a:p>
            <a:r>
              <a:rPr lang="en-US"/>
              <a:t>Ceara Stewart</a:t>
            </a:r>
          </a:p>
          <a:p>
            <a:r>
              <a:rPr lang="en-US"/>
              <a:t>Kristan Rodriguez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4250-5672-958E-2C3C-F1EB82B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-4761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/>
              <a:t>2019-2023 Average Weather delays by airport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24B2B-0DD4-B734-4AF9-D365BF30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4157D-010E-35B8-1B9F-BAEB5D3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51899AFE-C116-54D0-984C-AF6F41F2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28" y="1201964"/>
            <a:ext cx="7770586" cy="54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4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3C5E-90B0-D1A7-DD12-F3CB88A5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814348"/>
          </a:xfrm>
        </p:spPr>
        <p:txBody>
          <a:bodyPr>
            <a:normAutofit fontScale="90000"/>
          </a:bodyPr>
          <a:lstStyle/>
          <a:p>
            <a:r>
              <a:rPr lang="en-US"/>
              <a:t>Precipitation by carrier: Averaging precipitation by month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2B11E3E-9CB2-39D4-77F7-2060F393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5CAD87C-77EC-03DA-5E24-8D32EB2D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494C61C-1453-CFFC-5086-7540AC1D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20" y="1750606"/>
            <a:ext cx="8581360" cy="43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1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0E12-136B-A4A4-9047-973B677F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622101"/>
            <a:ext cx="8421688" cy="679310"/>
          </a:xfrm>
        </p:spPr>
        <p:txBody>
          <a:bodyPr/>
          <a:lstStyle/>
          <a:p>
            <a:r>
              <a:rPr lang="en-US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37F63-AE24-63CB-C61D-53A8F270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3625746"/>
            <a:ext cx="3924300" cy="823912"/>
          </a:xfrm>
        </p:spPr>
        <p:txBody>
          <a:bodyPr/>
          <a:lstStyle/>
          <a:p>
            <a:r>
              <a:rPr lang="en-US"/>
              <a:t>X Variables: </a:t>
            </a:r>
          </a:p>
          <a:p>
            <a:pPr marL="342900" indent="-342900">
              <a:buChar char="•"/>
            </a:pPr>
            <a:r>
              <a:rPr lang="en-US"/>
              <a:t>Year</a:t>
            </a:r>
          </a:p>
          <a:p>
            <a:pPr marL="342900" indent="-342900">
              <a:buChar char="•"/>
            </a:pPr>
            <a:r>
              <a:rPr lang="en-US"/>
              <a:t>Month</a:t>
            </a:r>
          </a:p>
          <a:p>
            <a:pPr marL="342900" indent="-342900">
              <a:buChar char="•"/>
            </a:pPr>
            <a:r>
              <a:rPr lang="en-US"/>
              <a:t>Latitude</a:t>
            </a:r>
          </a:p>
          <a:p>
            <a:pPr marL="342900" indent="-342900">
              <a:buChar char="•"/>
            </a:pPr>
            <a:r>
              <a:rPr lang="en-US"/>
              <a:t>Longitude</a:t>
            </a:r>
          </a:p>
          <a:p>
            <a:pPr marL="342900" indent="-342900">
              <a:buChar char="•"/>
            </a:pPr>
            <a:r>
              <a:rPr lang="en-US"/>
              <a:t>Elevation</a:t>
            </a:r>
          </a:p>
          <a:p>
            <a:pPr marL="342900" indent="-342900">
              <a:buChar char="•"/>
            </a:pPr>
            <a:r>
              <a:rPr lang="en-US"/>
              <a:t>Precipitation</a:t>
            </a:r>
          </a:p>
          <a:p>
            <a:pPr marL="342900" indent="-342900">
              <a:buChar char="•"/>
            </a:pPr>
            <a:r>
              <a:rPr lang="en-US"/>
              <a:t>Temperature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7ADBC-D933-6ECB-CE11-60AA4B66A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1718" y="1196633"/>
            <a:ext cx="4599300" cy="841632"/>
          </a:xfrm>
        </p:spPr>
        <p:txBody>
          <a:bodyPr/>
          <a:lstStyle/>
          <a:p>
            <a:r>
              <a:rPr lang="en-US"/>
              <a:t>Y Variable:</a:t>
            </a:r>
          </a:p>
          <a:p>
            <a:pPr marL="342900" indent="-342900">
              <a:buChar char="•"/>
            </a:pPr>
            <a:r>
              <a:rPr lang="en-US"/>
              <a:t>Weather Delay Binary 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5392E-03E2-7B15-F1EA-761C174CE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0578" y="2310606"/>
            <a:ext cx="5236133" cy="32903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/>
              <a:t>Involved:</a:t>
            </a:r>
          </a:p>
          <a:p>
            <a:pPr marL="285750" indent="-285750">
              <a:buChar char="•"/>
            </a:pPr>
            <a:r>
              <a:rPr lang="en-US" sz="1800"/>
              <a:t>Splitting the data into training and testing sets</a:t>
            </a:r>
          </a:p>
          <a:p>
            <a:pPr marL="285750" indent="-285750">
              <a:buChar char="•"/>
            </a:pPr>
            <a:r>
              <a:rPr lang="en-US" sz="1800"/>
              <a:t>Creating and fitting the linear regression </a:t>
            </a:r>
          </a:p>
          <a:p>
            <a:pPr marL="285750" indent="-285750">
              <a:buChar char="•"/>
            </a:pPr>
            <a:r>
              <a:rPr lang="en-US" sz="1800"/>
              <a:t>Predict Y based on test X</a:t>
            </a:r>
          </a:p>
          <a:p>
            <a:pPr marL="285750" indent="-285750">
              <a:buChar char="•"/>
            </a:pPr>
            <a:r>
              <a:rPr lang="en-US" sz="1800"/>
              <a:t>Calculate Mean Squared Error</a:t>
            </a:r>
          </a:p>
          <a:p>
            <a:pPr marL="285750" indent="-285750">
              <a:buChar char="•"/>
            </a:pPr>
            <a:r>
              <a:rPr lang="en-US" sz="1800"/>
              <a:t>Print Coefficients and Intercept</a:t>
            </a:r>
          </a:p>
          <a:p>
            <a:pPr marL="285750" indent="-285750">
              <a:buChar char="•"/>
            </a:pPr>
            <a:r>
              <a:rPr lang="en-US" sz="1800"/>
              <a:t>Adding constant term to the independent variables</a:t>
            </a:r>
          </a:p>
          <a:p>
            <a:pPr marL="285750" indent="-285750">
              <a:buChar char="•"/>
            </a:pPr>
            <a:r>
              <a:rPr lang="en-US" sz="1800"/>
              <a:t>Fitting the linear regression model and printing summary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058642-CAD2-1DCC-EC23-527F6568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130EF3-14CE-339E-43A5-CC749B0B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093BFB40-3680-D55C-E317-EFDBCD04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5" y="4612869"/>
            <a:ext cx="6076506" cy="8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1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A124C-9C0D-8B9E-2EF7-748C9147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769A5-A18F-E6C4-7AAC-63D9BC67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6BA56-6FEE-AD8B-2279-1B2FD1DC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917" y="287137"/>
            <a:ext cx="6091381" cy="45780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D0C492-E152-2B97-6843-5F116745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746" y="5164780"/>
            <a:ext cx="7801216" cy="8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5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618A-E909-BDD9-07DA-4732514A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16318"/>
            <a:ext cx="2895600" cy="756475"/>
          </a:xfrm>
        </p:spPr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0FB9-DCD7-5DD1-FAF4-071B11EC8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90" y="1265137"/>
            <a:ext cx="4834358" cy="3860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Involved: </a:t>
            </a:r>
          </a:p>
          <a:p>
            <a:pPr marL="285750" indent="-285750">
              <a:buChar char="•"/>
            </a:pPr>
            <a:r>
              <a:rPr lang="en-US" sz="1600"/>
              <a:t>Using same X and Y variables as the regression</a:t>
            </a:r>
          </a:p>
          <a:p>
            <a:pPr marL="285750" indent="-285750">
              <a:buChar char="•"/>
            </a:pPr>
            <a:r>
              <a:rPr lang="en-US" sz="1600"/>
              <a:t>Splitting the data into training and testing sets</a:t>
            </a:r>
          </a:p>
          <a:p>
            <a:pPr marL="285750" indent="-285750">
              <a:buChar char="•"/>
            </a:pPr>
            <a:r>
              <a:rPr lang="en-US" sz="1600"/>
              <a:t>Creating and fitting the decision tree model</a:t>
            </a:r>
          </a:p>
          <a:p>
            <a:pPr marL="285750" indent="-285750">
              <a:buChar char="•"/>
            </a:pPr>
            <a:r>
              <a:rPr lang="en-US" sz="1600"/>
              <a:t>Making predictions for Y based on Test X</a:t>
            </a:r>
          </a:p>
          <a:p>
            <a:pPr marL="285750" indent="-285750">
              <a:buChar char="•"/>
            </a:pPr>
            <a:r>
              <a:rPr lang="en-US" sz="1600"/>
              <a:t>Find the best parameters for the model</a:t>
            </a:r>
          </a:p>
          <a:p>
            <a:pPr marL="285750" indent="-285750">
              <a:buChar char="•"/>
            </a:pPr>
            <a:r>
              <a:rPr lang="en-US" sz="1600"/>
              <a:t>Fit the data to the decision tree and print the tree</a:t>
            </a:r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578C9-B0B8-8D74-6624-E45CC4F4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3BD8B-4726-1C5D-52CD-88F07FD3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0F8EB-D7BD-B37C-967C-274D5437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03" y="4955412"/>
            <a:ext cx="4331464" cy="5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85D0B-32BC-75C0-8FEB-FD58E08A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7DCC8-4669-512D-83E6-A57C9BA8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" name="Picture 1" descr="A diagram of a tree&#10;&#10;Description automatically generated">
            <a:extLst>
              <a:ext uri="{FF2B5EF4-FFF2-40B4-BE49-F238E27FC236}">
                <a16:creationId xmlns:a16="http://schemas.microsoft.com/office/drawing/2014/main" id="{B679790A-395D-DD36-32DA-400E650D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28" y="244327"/>
            <a:ext cx="7522757" cy="616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8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2D11-5517-6968-6A0D-08D9CB9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63385"/>
            <a:ext cx="5111750" cy="684052"/>
          </a:xfrm>
        </p:spPr>
        <p:txBody>
          <a:bodyPr/>
          <a:lstStyle/>
          <a:p>
            <a:r>
              <a:rPr lang="en-US"/>
              <a:t>ARIMA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2B425-ED9A-892F-0B5B-4A547308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9872" y="998597"/>
            <a:ext cx="5111750" cy="47375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/>
              <a:t>Testing for Stationary or Non-Stationary data</a:t>
            </a:r>
          </a:p>
          <a:p>
            <a:pPr marL="285750" indent="-285750">
              <a:buChar char="•"/>
            </a:pPr>
            <a:r>
              <a:rPr lang="en-US" sz="1800"/>
              <a:t>Replacing finite values with </a:t>
            </a:r>
            <a:r>
              <a:rPr lang="en-US" sz="1800" err="1"/>
              <a:t>NaN</a:t>
            </a:r>
            <a:r>
              <a:rPr lang="en-US" sz="1800"/>
              <a:t> and replacing </a:t>
            </a:r>
            <a:r>
              <a:rPr lang="en-US" sz="1800" err="1"/>
              <a:t>NaN</a:t>
            </a:r>
            <a:r>
              <a:rPr lang="en-US" sz="1800"/>
              <a:t> values with 0</a:t>
            </a:r>
          </a:p>
          <a:p>
            <a:pPr marL="285750" indent="-285750">
              <a:buChar char="•"/>
            </a:pPr>
            <a:r>
              <a:rPr lang="en-US" sz="1800"/>
              <a:t>Produce ADF Statistic</a:t>
            </a:r>
          </a:p>
          <a:p>
            <a:pPr marL="285750" indent="-285750">
              <a:buChar char="•"/>
            </a:pPr>
            <a:r>
              <a:rPr lang="en-US" sz="1800"/>
              <a:t>Use Auto-Arima to find best order</a:t>
            </a:r>
          </a:p>
          <a:p>
            <a:pPr marL="285750" indent="-285750">
              <a:buChar char="•"/>
            </a:pPr>
            <a:r>
              <a:rPr lang="en-US" sz="1800"/>
              <a:t>Visualizing Time Series for current data</a:t>
            </a:r>
          </a:p>
          <a:p>
            <a:pPr marL="285750" indent="-285750">
              <a:buChar char="•"/>
            </a:pPr>
            <a:r>
              <a:rPr lang="en-US" sz="1800"/>
              <a:t>Print Autocorrelation and Partial Autocorrelation functions</a:t>
            </a: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</a:rPr>
              <a:t>Train ARIMA on detrended data</a:t>
            </a:r>
            <a:endParaRPr lang="en-US" sz="1800" spc="5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</a:rPr>
              <a:t>Forecast weather delays for December 2023 to December 2024</a:t>
            </a:r>
            <a:endParaRPr lang="en-US" sz="1800" spc="5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</a:rPr>
              <a:t>Run a seasonal ARIMA</a:t>
            </a:r>
            <a:endParaRPr lang="en-US" sz="1800" spc="50">
              <a:solidFill>
                <a:srgbClr val="000000"/>
              </a:solidFill>
            </a:endParaRPr>
          </a:p>
          <a:p>
            <a:pPr lvl="1"/>
            <a:endParaRPr lang="en-US" sz="1400" spc="5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633A-F39D-817E-B8B6-5003EE2E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93599-E975-CC44-6A5F-279FF840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7012-418E-15EA-A283-DCB37CF8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Series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94C59-E618-48FC-CF0F-F018287C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80132-D49A-DCB9-D9C1-6AA83123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E5D50-8080-4EB7-5C9A-1C504292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87" y="1424289"/>
            <a:ext cx="92773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0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EAE0-9121-9D1D-6D7B-3B7436CA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90348"/>
            <a:ext cx="5111750" cy="120491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TESTING FOR STATIONARY 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CAF84-CED5-808C-7A6C-382CA0EF2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26" y="3660774"/>
            <a:ext cx="5661547" cy="1573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endParaRPr lang="en-US" sz="2000">
              <a:latin typeface="Arial"/>
              <a:cs typeface="Arial"/>
            </a:endParaRP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P-value is less than 0.05 so time series data is stationary.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C3A5A-03F6-41D1-98C0-BCF023AF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952CF-B3D2-AA52-ACDA-15829515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E52D5B9B-E361-D884-96D4-73C6C70E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7" y="2270144"/>
            <a:ext cx="4812295" cy="1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7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2816-8684-0EA9-59BD-44F092CB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77418"/>
            <a:ext cx="8421688" cy="814348"/>
          </a:xfrm>
        </p:spPr>
        <p:txBody>
          <a:bodyPr/>
          <a:lstStyle/>
          <a:p>
            <a:r>
              <a:rPr lang="en-US"/>
              <a:t>Plotting ACF and PACF</a:t>
            </a:r>
          </a:p>
        </p:txBody>
      </p:sp>
      <p:pic>
        <p:nvPicPr>
          <p:cNvPr id="9" name="Content Placeholder 8" descr="A graph with blue dots&#10;&#10;Description automatically generated">
            <a:extLst>
              <a:ext uri="{FF2B5EF4-FFF2-40B4-BE49-F238E27FC236}">
                <a16:creationId xmlns:a16="http://schemas.microsoft.com/office/drawing/2014/main" id="{2B9B88B7-2957-A9C7-9C82-1DED576524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5259" y="1201366"/>
            <a:ext cx="4264295" cy="3232498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2ACF42-F814-841F-BD74-D8A18E9B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Checkpoint 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D35429-D3B0-D695-E98F-7CCA8F74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 descr="A graph with blue dots&#10;&#10;Description automatically generated">
            <a:extLst>
              <a:ext uri="{FF2B5EF4-FFF2-40B4-BE49-F238E27FC236}">
                <a16:creationId xmlns:a16="http://schemas.microsoft.com/office/drawing/2014/main" id="{5F2575A2-D3F9-947F-8956-48F3FA3E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279" y="1203947"/>
            <a:ext cx="4344606" cy="3234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3695DA-936B-4E22-72DA-5CD2AFED8B98}"/>
              </a:ext>
            </a:extLst>
          </p:cNvPr>
          <p:cNvSpPr txBox="1"/>
          <p:nvPr/>
        </p:nvSpPr>
        <p:spPr>
          <a:xfrm>
            <a:off x="2546430" y="4581645"/>
            <a:ext cx="429227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Helps identify the presence of seasonality.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Significant spikes or patterns in the plot indicate the presence of serial correlation in the data.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31C5D-080A-E4BA-13A6-7F3205BC09EC}"/>
              </a:ext>
            </a:extLst>
          </p:cNvPr>
          <p:cNvSpPr txBox="1"/>
          <p:nvPr/>
        </p:nvSpPr>
        <p:spPr>
          <a:xfrm>
            <a:off x="7031619" y="4581645"/>
            <a:ext cx="432121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Calculates correlation between two variables while controlling for the values of set of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Representation of partial correlations coefficients against different lags. </a:t>
            </a:r>
          </a:p>
        </p:txBody>
      </p:sp>
    </p:spTree>
    <p:extLst>
      <p:ext uri="{BB962C8B-B14F-4D97-AF65-F5344CB8AC3E}">
        <p14:creationId xmlns:p14="http://schemas.microsoft.com/office/powerpoint/2010/main" val="400700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52" y="2322898"/>
            <a:ext cx="4583574" cy="38118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/>
              <a:t>Final Data Sets</a:t>
            </a:r>
          </a:p>
          <a:p>
            <a:r>
              <a:rPr lang="en-US" sz="2000"/>
              <a:t>Initial Cleaning</a:t>
            </a:r>
          </a:p>
          <a:p>
            <a:r>
              <a:rPr lang="en-US" sz="2000"/>
              <a:t>Descriptive Statistics &amp; Graphics</a:t>
            </a:r>
            <a:endParaRPr lang="en-US"/>
          </a:p>
          <a:p>
            <a:r>
              <a:rPr lang="en-US" sz="2000"/>
              <a:t>Joining Airline Delays and Weather Data</a:t>
            </a:r>
          </a:p>
          <a:p>
            <a:r>
              <a:rPr lang="en-US" sz="2000"/>
              <a:t>Regression Analysis </a:t>
            </a:r>
          </a:p>
          <a:p>
            <a:r>
              <a:rPr lang="en-US" sz="2000"/>
              <a:t>Neural Networks</a:t>
            </a:r>
          </a:p>
          <a:p>
            <a:r>
              <a:rPr lang="en-US" sz="2000"/>
              <a:t>ARIMA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Checkpoint 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902E-4CB7-551B-DF03-3A3B29E3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994"/>
          </a:xfrm>
        </p:spPr>
        <p:txBody>
          <a:bodyPr/>
          <a:lstStyle/>
          <a:p>
            <a:r>
              <a:rPr lang="en-US"/>
              <a:t>Auto Arima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90713-5B32-D9F8-C1B5-65A21183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Checkpoint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D1C5-A2A3-41B6-B8D3-D01D0BB9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35FC-4D8F-E7D6-8103-A3E20146B589}"/>
              </a:ext>
            </a:extLst>
          </p:cNvPr>
          <p:cNvSpPr txBox="1"/>
          <p:nvPr/>
        </p:nvSpPr>
        <p:spPr>
          <a:xfrm>
            <a:off x="655898" y="1012785"/>
            <a:ext cx="10938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We ran Auto ARIMA to find the optimal order/lag that has the lowest AIC. 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52A33E-FAEA-E1C9-9C72-B813B31A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3" y="1783280"/>
            <a:ext cx="4578424" cy="36458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1F5E53-E4B9-18ED-F1AA-1E7EE9BDE7F2}"/>
                  </a:ext>
                </a:extLst>
              </p14:cNvPr>
              <p14:cNvContentPartPr/>
              <p14:nvPr/>
            </p14:nvContentPartPr>
            <p14:xfrm>
              <a:off x="327949" y="5178999"/>
              <a:ext cx="2490400" cy="2960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1F5E53-E4B9-18ED-F1AA-1E7EE9BDE7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959" y="5073256"/>
                <a:ext cx="2598021" cy="240741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F3095A-6C88-1859-2E44-7AEC4E340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220" y="1785937"/>
            <a:ext cx="6456141" cy="36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8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231F-219B-8BFF-40EC-E013F929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89" y="3504356"/>
            <a:ext cx="6696075" cy="1244219"/>
          </a:xfrm>
        </p:spPr>
        <p:txBody>
          <a:bodyPr/>
          <a:lstStyle/>
          <a:p>
            <a:r>
              <a:rPr lang="en-US"/>
              <a:t>Chose to Run a Subset of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191BD-3974-2F7C-A947-DBAD6ECE3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Looking at American Airlines flights at Denver International Airport in Colorado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892F9-560E-B778-338D-CBD1D727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B3A72-ABA4-9656-AC6C-72B9B94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5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8F16-8420-4D6F-E00F-D2970E3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ARIMA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3746F-A9D9-983F-28B8-235605EA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CE317-A516-C1F8-545C-6594EB61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D3067D-0CA1-6F92-2BF6-1DDA88AD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16" y="1269176"/>
            <a:ext cx="5145671" cy="4898382"/>
          </a:xfrm>
          <a:prstGeom prst="rect">
            <a:avLst/>
          </a:prstGeom>
        </p:spPr>
      </p:pic>
      <p:pic>
        <p:nvPicPr>
          <p:cNvPr id="7" name="Picture 6" descr="A graph of a weather delay&#10;&#10;Description automatically generated">
            <a:extLst>
              <a:ext uri="{FF2B5EF4-FFF2-40B4-BE49-F238E27FC236}">
                <a16:creationId xmlns:a16="http://schemas.microsoft.com/office/drawing/2014/main" id="{8F0C10DE-6E47-0A20-7FF1-62C2022F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01" y="1269296"/>
            <a:ext cx="5875357" cy="443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37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E97D-9BA0-9585-615D-9A888029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50"/>
            <a:ext cx="10515600" cy="1325563"/>
          </a:xfrm>
        </p:spPr>
        <p:txBody>
          <a:bodyPr/>
          <a:lstStyle/>
          <a:p>
            <a:r>
              <a:rPr lang="en-US"/>
              <a:t>Seasonal "SARIMAX"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B3267-2ECF-3580-93B7-D9A9FCD6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7E3DA-61DD-B685-E06F-DDBD09D6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9ABCFE-F673-3E3C-A2A2-A983391C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6" y="2040218"/>
            <a:ext cx="5987850" cy="3674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239F8B-813C-3F68-5270-96552BE7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33" y="1588686"/>
            <a:ext cx="5229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0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2581-9504-577D-23FD-C3554F49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6B7AF-17AD-DBE5-FDA9-3850E908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C06B7-0417-CC09-2E38-6ED5ADF9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929F-0A69-4973-7C2D-370074340E4C}"/>
              </a:ext>
            </a:extLst>
          </p:cNvPr>
          <p:cNvSpPr txBox="1"/>
          <p:nvPr/>
        </p:nvSpPr>
        <p:spPr>
          <a:xfrm>
            <a:off x="6266121" y="1711842"/>
            <a:ext cx="5569688" cy="3005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enorite"/>
                <a:cs typeface="Segoe UI"/>
              </a:rPr>
              <a:t>If we continued this project into the future, we would like to produce a regression model with not only a low MSE but a high R-squared. </a:t>
            </a:r>
            <a:endParaRPr lang="en-US" sz="1600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enorite"/>
                <a:cs typeface="Segoe UI"/>
              </a:rPr>
              <a:t>We would also like to tune the decision tree model to see if we can obtain a smaller MSE. 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enorite"/>
                <a:cs typeface="Segoe UI"/>
              </a:rPr>
              <a:t>And we would like to run the ARIMA model on all data and not just a subset as well as work to increase the Ljung-Box statistic to 0.05 or higher. </a:t>
            </a:r>
            <a:endParaRPr lang="en-US" sz="1600">
              <a:latin typeface="Tenorite"/>
              <a:ea typeface="Calibri"/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83B94-6C84-F627-FC3C-FE875971B415}"/>
              </a:ext>
            </a:extLst>
          </p:cNvPr>
          <p:cNvSpPr txBox="1"/>
          <p:nvPr/>
        </p:nvSpPr>
        <p:spPr>
          <a:xfrm>
            <a:off x="665544" y="1321442"/>
            <a:ext cx="5429558" cy="43242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enorite"/>
                <a:ea typeface="Calibri"/>
                <a:cs typeface="Calibri"/>
              </a:rPr>
              <a:t>Our regression model did allow us to predict weather delays for flights, but the model had a low R-squared and our low MSE suggests that the data was overfitted. 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enorite"/>
                <a:ea typeface="Calibri"/>
                <a:cs typeface="Calibri"/>
              </a:rPr>
              <a:t>Our decision tree model produced a higher MSE than the regression model, but the node splits and selected features do make logical sense for predicting what values predict a weather delay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enorite"/>
                <a:ea typeface="Calibri"/>
                <a:cs typeface="Calibri"/>
              </a:rPr>
              <a:t>Our initial ARIMA produced an extremely low Ljung-Box statistic while our seasonal ARIMA did produce a higher Ljung-Box statistic but still not something above 0.05. </a:t>
            </a:r>
          </a:p>
          <a:p>
            <a:pPr marL="285750" indent="-285750">
              <a:buFont typeface="Arial"/>
              <a:buChar char="•"/>
            </a:pPr>
            <a:endParaRPr lang="en-US" sz="11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34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6674332" cy="1175976"/>
          </a:xfrm>
        </p:spPr>
        <p:txBody>
          <a:bodyPr>
            <a:normAutofit/>
          </a:bodyPr>
          <a:lstStyle/>
          <a:p>
            <a:r>
              <a:rPr lang="en-US" sz="3600"/>
              <a:t>Airline Delays &amp; Weather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65306"/>
            <a:ext cx="6404255" cy="11397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Can we predict whether a flight delayed based on weather. 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782307"/>
            <a:ext cx="4179570" cy="905304"/>
          </a:xfrm>
        </p:spPr>
        <p:txBody>
          <a:bodyPr/>
          <a:lstStyle/>
          <a:p>
            <a:r>
              <a:rPr lang="en-US"/>
              <a:t>Final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7933" y="3055320"/>
            <a:ext cx="5462430" cy="3345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Airport delay data came from the Bureau of Transportation Statistics and January 2019 to November of 2023 data was used.</a:t>
            </a:r>
          </a:p>
          <a:p>
            <a:pPr marL="285750" indent="-285750">
              <a:buChar char="•"/>
            </a:pPr>
            <a:r>
              <a:rPr lang="en-US"/>
              <a:t>Airport locations with their latitude and longitude was pulled from the OCHA Services  HDX website. </a:t>
            </a:r>
          </a:p>
          <a:p>
            <a:pPr marL="285750" indent="-285750">
              <a:buChar char="•"/>
            </a:pPr>
            <a:r>
              <a:rPr lang="en-US"/>
              <a:t>These datasets were joined so that for each year, each airport also listed its coordinates and elevation metrics. </a:t>
            </a:r>
          </a:p>
          <a:p>
            <a:pPr marL="285750" indent="-285750">
              <a:buChar char="•"/>
            </a:pPr>
            <a:r>
              <a:rPr lang="en-US"/>
              <a:t>Weather data was pulled from the National Centers for Environmental Information, and monthly average precipitation and temperature values for each state were pulled.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903" y="1036861"/>
            <a:ext cx="9550219" cy="756475"/>
          </a:xfrm>
        </p:spPr>
        <p:txBody>
          <a:bodyPr/>
          <a:lstStyle/>
          <a:p>
            <a:r>
              <a:rPr lang="en-US"/>
              <a:t>Initial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283" y="2043872"/>
            <a:ext cx="3924300" cy="766039"/>
          </a:xfrm>
        </p:spPr>
        <p:txBody>
          <a:bodyPr/>
          <a:lstStyle/>
          <a:p>
            <a:r>
              <a:rPr lang="en-US"/>
              <a:t>Involved removing "unecessary"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81692" y="4156253"/>
            <a:ext cx="3943627" cy="823912"/>
          </a:xfrm>
        </p:spPr>
        <p:txBody>
          <a:bodyPr/>
          <a:lstStyle/>
          <a:p>
            <a:r>
              <a:rPr lang="en-US"/>
              <a:t>Cleaning values within columns to drop symbols and words.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Checkpoint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Content Placeholder 12" descr="A close-up of a number&#10;&#10;Description automatically generated">
            <a:extLst>
              <a:ext uri="{FF2B5EF4-FFF2-40B4-BE49-F238E27FC236}">
                <a16:creationId xmlns:a16="http://schemas.microsoft.com/office/drawing/2014/main" id="{77FC388A-4336-FCD0-2EE1-62868D55D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3321" y="2804968"/>
            <a:ext cx="5014249" cy="893395"/>
          </a:xfrm>
        </p:spPr>
      </p:pic>
      <p:pic>
        <p:nvPicPr>
          <p:cNvPr id="14" name="Content Placeholder 1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E872BE4-BE4E-AE64-9114-5A1C3B9A08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82097" y="5040370"/>
            <a:ext cx="6046361" cy="608768"/>
          </a:xfr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461F0BF-690D-709D-9DC1-2212922A1044}"/>
              </a:ext>
            </a:extLst>
          </p:cNvPr>
          <p:cNvSpPr txBox="1">
            <a:spLocks/>
          </p:cNvSpPr>
          <p:nvPr/>
        </p:nvSpPr>
        <p:spPr>
          <a:xfrm>
            <a:off x="8188607" y="2688195"/>
            <a:ext cx="3924300" cy="5152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Renaming Columns</a:t>
            </a:r>
          </a:p>
        </p:txBody>
      </p:sp>
      <p:pic>
        <p:nvPicPr>
          <p:cNvPr id="17" name="Picture 1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1403FB9-701C-CF8B-9EE4-928717B6F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065" y="3365701"/>
            <a:ext cx="4541135" cy="18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Initial Graphics and 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471" y="4966480"/>
            <a:ext cx="4560803" cy="659938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/>
              <a:t>Involved: 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0" spc="150"/>
              <a:t>Running descriptive statistics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0" spc="150"/>
              <a:t>Averaging weather delay for each airport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0" spc="150"/>
              <a:t>Mapping weather delays for each year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0" spc="150"/>
              <a:t>Counting number of weather delays for each carrier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b="0" spc="15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6348" y="2561391"/>
            <a:ext cx="5105507" cy="332895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buChar char="•"/>
            </a:pPr>
            <a:r>
              <a:rPr lang="en-US" sz="2000"/>
              <a:t>Mean delay for Weather was highest in 2023.</a:t>
            </a:r>
          </a:p>
          <a:p>
            <a:pPr marL="285750" indent="-285750">
              <a:buChar char="•"/>
            </a:pPr>
            <a:r>
              <a:rPr lang="en-US" sz="2000"/>
              <a:t>Mean for Cancelled Flights was highest in 2020.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2000"/>
              <a:t>2020 flight cancellations are possible biases/outliers caused by COVID-19 and not necessarily weather.</a:t>
            </a:r>
          </a:p>
          <a:p>
            <a:pPr marL="285750" indent="-285750">
              <a:buChar char="•"/>
            </a:pPr>
            <a:r>
              <a:rPr lang="en-US" sz="2000"/>
              <a:t>The highest percentage of flights delayed due to weather was 1.668% of flights for 2021.</a:t>
            </a:r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Checkpoint 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61E2C03-2B78-EE53-A013-E2B407546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041" y="5434676"/>
            <a:ext cx="5390322" cy="678612"/>
          </a:xfr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95BB-CD2A-6613-6CFB-FD5C755E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312" y="1251802"/>
            <a:ext cx="5838607" cy="1435811"/>
          </a:xfrm>
        </p:spPr>
        <p:txBody>
          <a:bodyPr/>
          <a:lstStyle/>
          <a:p>
            <a:r>
              <a:rPr lang="en-US"/>
              <a:t>For each year, SkyWest airlines inc. Had the highest count of delays due to weather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AA95CD-CD95-1725-12B5-E57D0375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370" y="2685688"/>
            <a:ext cx="3860880" cy="396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226C-23F9-9F39-B47A-A5DD1E00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for Average Weather Delays for Each Airport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A912E-F3FD-3EA4-F45E-A157FDBE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FDFFB-FF9F-4497-3B1A-821A1E47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278A1406-43C4-679F-F233-1CCA250F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33" y="1551023"/>
            <a:ext cx="8809075" cy="48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81C9-1658-8BEA-9483-9DE1F3F6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3679" y="451218"/>
            <a:ext cx="5539595" cy="972823"/>
          </a:xfrm>
        </p:spPr>
        <p:txBody>
          <a:bodyPr/>
          <a:lstStyle/>
          <a:p>
            <a:r>
              <a:rPr lang="en-US"/>
              <a:t>Initial Forecasting Graphics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E8EB099-D3DD-F4A5-EF38-A37C0256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4" y="400049"/>
            <a:ext cx="5920933" cy="2903799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25B01EF-FE19-D162-02B2-C179410B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02" y="3429722"/>
            <a:ext cx="5921415" cy="2998326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3DA0A92-C1C4-CA6A-6411-97AA31383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03" y="1713294"/>
            <a:ext cx="5844130" cy="29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{D9C8384D-C1AF-4D6E-B5CC-82347EFF0F16}tf67328976_win32</Template>
  <TotalTime>0</TotalTime>
  <Words>793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Tenorite</vt:lpstr>
      <vt:lpstr>Office Theme</vt:lpstr>
      <vt:lpstr>Group 4 – Final Project</vt:lpstr>
      <vt:lpstr>AGENDA</vt:lpstr>
      <vt:lpstr>Airline Delays &amp; Weather</vt:lpstr>
      <vt:lpstr>Final Datasets</vt:lpstr>
      <vt:lpstr>Initial Data Cleaning</vt:lpstr>
      <vt:lpstr>Initial Graphics and Descriptive Statistics</vt:lpstr>
      <vt:lpstr>For each year, SkyWest airlines inc. Had the highest count of delays due to weather</vt:lpstr>
      <vt:lpstr>Graphics for Average Weather Delays for Each Airport</vt:lpstr>
      <vt:lpstr>Initial Forecasting Graphics</vt:lpstr>
      <vt:lpstr>2019-2023 Average Weather delays by airport</vt:lpstr>
      <vt:lpstr>Precipitation by carrier: Averaging precipitation by month</vt:lpstr>
      <vt:lpstr>Regression</vt:lpstr>
      <vt:lpstr>PowerPoint Presentation</vt:lpstr>
      <vt:lpstr>Decision Tree</vt:lpstr>
      <vt:lpstr>PowerPoint Presentation</vt:lpstr>
      <vt:lpstr>ARIMA</vt:lpstr>
      <vt:lpstr>Time Series data</vt:lpstr>
      <vt:lpstr>TESTING FOR STATIONARY  </vt:lpstr>
      <vt:lpstr>Plotting ACF and PACF</vt:lpstr>
      <vt:lpstr>Auto Arima</vt:lpstr>
      <vt:lpstr>Chose to Run a Subset of the data</vt:lpstr>
      <vt:lpstr>Initial ARIMA Run</vt:lpstr>
      <vt:lpstr>Seasonal "SARIMAX" Run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Ceara Stewart</dc:creator>
  <cp:lastModifiedBy>Ceara Stewart</cp:lastModifiedBy>
  <cp:revision>2</cp:revision>
  <dcterms:created xsi:type="dcterms:W3CDTF">2024-03-01T02:07:12Z</dcterms:created>
  <dcterms:modified xsi:type="dcterms:W3CDTF">2024-03-19T02:14:48Z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