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4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uGnVMHM0c7uqk1MoNS2swXIGp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78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/>
          <p:nvPr/>
        </p:nvSpPr>
        <p:spPr>
          <a:xfrm>
            <a:off x="0" y="-2381"/>
            <a:ext cx="9144000" cy="3902869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25"/>
          <p:cNvSpPr txBox="1"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9600"/>
              <a:buFont typeface="Century Gothic"/>
              <a:buNone/>
              <a:defRPr sz="9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dt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ftr" idx="11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sldNum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67"/>
              <a:buFont typeface="Century Gothic"/>
              <a:buNone/>
              <a:defRPr sz="4267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>
            <a:spLocks noGrp="1"/>
          </p:cNvSpPr>
          <p:nvPr>
            <p:ph type="pic" idx="2"/>
          </p:nvPr>
        </p:nvSpPr>
        <p:spPr>
          <a:xfrm>
            <a:off x="4573588" y="0"/>
            <a:ext cx="4570412" cy="5143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>
            <a:off x="611046" y="1758513"/>
            <a:ext cx="3639741" cy="26372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27"/>
              </a:spcBef>
              <a:spcAft>
                <a:spcPts val="0"/>
              </a:spcAft>
              <a:buSzPts val="2133"/>
              <a:buNone/>
              <a:defRPr sz="2133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133"/>
              <a:buNone/>
              <a:defRPr sz="2133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778"/>
              <a:buNone/>
              <a:defRPr sz="1778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dt" idx="10"/>
          </p:nvPr>
        </p:nvSpPr>
        <p:spPr>
          <a:xfrm>
            <a:off x="2914358" y="4531022"/>
            <a:ext cx="7326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ftr" idx="11"/>
          </p:nvPr>
        </p:nvSpPr>
        <p:spPr>
          <a:xfrm>
            <a:off x="442797" y="4531022"/>
            <a:ext cx="24715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sldNum" idx="12"/>
          </p:nvPr>
        </p:nvSpPr>
        <p:spPr>
          <a:xfrm>
            <a:off x="3647017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67"/>
              <a:buFont typeface="Century Gothic"/>
              <a:buNone/>
              <a:defRPr sz="4267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360045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81" name="Google Shape;81;p38"/>
          <p:cNvSpPr txBox="1">
            <a:spLocks noGrp="1"/>
          </p:cNvSpPr>
          <p:nvPr>
            <p:ph type="body" idx="1"/>
          </p:nvPr>
        </p:nvSpPr>
        <p:spPr>
          <a:xfrm>
            <a:off x="607500" y="4025504"/>
            <a:ext cx="7921064" cy="37028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27"/>
              </a:spcBef>
              <a:spcAft>
                <a:spcPts val="0"/>
              </a:spcAft>
              <a:buSzPts val="2133"/>
              <a:buNone/>
              <a:defRPr sz="2133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133"/>
              <a:buNone/>
              <a:defRPr sz="2133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778"/>
              <a:buNone/>
              <a:defRPr sz="1778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dt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ftr" idx="11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8"/>
          <p:cNvSpPr txBox="1">
            <a:spLocks noGrp="1"/>
          </p:cNvSpPr>
          <p:nvPr>
            <p:ph type="sldNum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9"/>
          <p:cNvSpPr/>
          <p:nvPr/>
        </p:nvSpPr>
        <p:spPr>
          <a:xfrm>
            <a:off x="473773" y="811092"/>
            <a:ext cx="4749312" cy="242939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39"/>
          <p:cNvSpPr txBox="1"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467"/>
              <a:buFont typeface="Century Gothic"/>
              <a:buNone/>
              <a:defRPr sz="7467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9"/>
          <p:cNvSpPr txBox="1">
            <a:spLocks noGrp="1"/>
          </p:cNvSpPr>
          <p:nvPr>
            <p:ph type="body" idx="1"/>
          </p:nvPr>
        </p:nvSpPr>
        <p:spPr>
          <a:xfrm>
            <a:off x="639893" y="3332760"/>
            <a:ext cx="4418727" cy="53493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844"/>
              <a:buNone/>
              <a:defRPr sz="2844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489"/>
              <a:buNone/>
              <a:defRPr sz="2489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489"/>
              <a:buNone/>
              <a:defRPr sz="2489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489"/>
              <a:buNone/>
              <a:defRPr sz="2489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489"/>
              <a:buNone/>
              <a:defRPr sz="2489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489"/>
              <a:buNone/>
              <a:defRPr sz="2489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489"/>
              <a:buNone/>
              <a:defRPr sz="2489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39"/>
          <p:cNvSpPr txBox="1">
            <a:spLocks noGrp="1"/>
          </p:cNvSpPr>
          <p:nvPr>
            <p:ph type="body" idx="2"/>
          </p:nvPr>
        </p:nvSpPr>
        <p:spPr>
          <a:xfrm>
            <a:off x="5680982" y="811092"/>
            <a:ext cx="2857501" cy="305659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0" name="Google Shape;90;p39"/>
          <p:cNvSpPr txBox="1">
            <a:spLocks noGrp="1"/>
          </p:cNvSpPr>
          <p:nvPr>
            <p:ph type="dt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9"/>
          <p:cNvSpPr txBox="1">
            <a:spLocks noGrp="1"/>
          </p:cNvSpPr>
          <p:nvPr>
            <p:ph type="ftr" idx="11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9"/>
          <p:cNvSpPr txBox="1">
            <a:spLocks noGrp="1"/>
          </p:cNvSpPr>
          <p:nvPr>
            <p:ph type="sldNum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0"/>
          <p:cNvSpPr/>
          <p:nvPr/>
        </p:nvSpPr>
        <p:spPr>
          <a:xfrm>
            <a:off x="855664" y="1714939"/>
            <a:ext cx="3671336" cy="1877979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40"/>
          <p:cNvSpPr txBox="1"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689"/>
              <a:buFont typeface="Century Gothic"/>
              <a:buNone/>
              <a:defRPr sz="5689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0"/>
          <p:cNvSpPr txBox="1">
            <a:spLocks noGrp="1"/>
          </p:cNvSpPr>
          <p:nvPr>
            <p:ph type="body" idx="1"/>
          </p:nvPr>
        </p:nvSpPr>
        <p:spPr>
          <a:xfrm>
            <a:off x="4617000" y="1714500"/>
            <a:ext cx="3660225" cy="172164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7" name="Google Shape;97;p40"/>
          <p:cNvSpPr txBox="1">
            <a:spLocks noGrp="1"/>
          </p:cNvSpPr>
          <p:nvPr>
            <p:ph type="dt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0"/>
          <p:cNvSpPr txBox="1">
            <a:spLocks noGrp="1"/>
          </p:cNvSpPr>
          <p:nvPr>
            <p:ph type="ftr" idx="11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0"/>
          <p:cNvSpPr txBox="1">
            <a:spLocks noGrp="1"/>
          </p:cNvSpPr>
          <p:nvPr>
            <p:ph type="sldNum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1"/>
          <p:cNvSpPr/>
          <p:nvPr/>
        </p:nvSpPr>
        <p:spPr>
          <a:xfrm>
            <a:off x="0" y="0"/>
            <a:ext cx="9144000" cy="1639491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1"/>
          <p:cNvSpPr txBox="1"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1"/>
          <p:cNvSpPr txBox="1">
            <a:spLocks noGrp="1"/>
          </p:cNvSpPr>
          <p:nvPr>
            <p:ph type="body" idx="1"/>
          </p:nvPr>
        </p:nvSpPr>
        <p:spPr>
          <a:xfrm rot="5400000">
            <a:off x="3190833" y="-945032"/>
            <a:ext cx="2755798" cy="79224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4" name="Google Shape;104;p41"/>
          <p:cNvSpPr txBox="1">
            <a:spLocks noGrp="1"/>
          </p:cNvSpPr>
          <p:nvPr>
            <p:ph type="dt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1"/>
          <p:cNvSpPr txBox="1">
            <a:spLocks noGrp="1"/>
          </p:cNvSpPr>
          <p:nvPr>
            <p:ph type="ftr" idx="11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1"/>
          <p:cNvSpPr txBox="1">
            <a:spLocks noGrp="1"/>
          </p:cNvSpPr>
          <p:nvPr>
            <p:ph type="sldNum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2"/>
          <p:cNvSpPr/>
          <p:nvPr/>
        </p:nvSpPr>
        <p:spPr>
          <a:xfrm>
            <a:off x="5752239" y="334567"/>
            <a:ext cx="3391762" cy="406122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2"/>
          <p:cNvSpPr txBox="1">
            <a:spLocks noGrp="1"/>
          </p:cNvSpPr>
          <p:nvPr>
            <p:ph type="title"/>
          </p:nvPr>
        </p:nvSpPr>
        <p:spPr>
          <a:xfrm rot="5400000">
            <a:off x="5147653" y="1429631"/>
            <a:ext cx="3851099" cy="187109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2"/>
          <p:cNvSpPr txBox="1">
            <a:spLocks noGrp="1"/>
          </p:cNvSpPr>
          <p:nvPr>
            <p:ph type="body" idx="1"/>
          </p:nvPr>
        </p:nvSpPr>
        <p:spPr>
          <a:xfrm rot="5400000">
            <a:off x="1056218" y="-114150"/>
            <a:ext cx="4061222" cy="49586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11" name="Google Shape;111;p42"/>
          <p:cNvSpPr txBox="1">
            <a:spLocks noGrp="1"/>
          </p:cNvSpPr>
          <p:nvPr>
            <p:ph type="dt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2"/>
          <p:cNvSpPr txBox="1">
            <a:spLocks noGrp="1"/>
          </p:cNvSpPr>
          <p:nvPr>
            <p:ph type="ftr" idx="11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2"/>
          <p:cNvSpPr txBox="1">
            <a:spLocks noGrp="1"/>
          </p:cNvSpPr>
          <p:nvPr>
            <p:ph type="sldNum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6"/>
              <a:buFont typeface="Arial"/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6"/>
              <a:buFont typeface="Arial"/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6"/>
              <a:buFont typeface="Arial"/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6"/>
              <a:buFont typeface="Arial"/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6"/>
              <a:buFont typeface="Arial"/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6"/>
              <a:buFont typeface="Arial"/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6"/>
              <a:buFont typeface="Arial"/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6"/>
              <a:buFont typeface="Arial"/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6"/>
              <a:buFont typeface="Arial"/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/>
          <p:nvPr/>
        </p:nvSpPr>
        <p:spPr>
          <a:xfrm>
            <a:off x="0" y="1"/>
            <a:ext cx="9144000" cy="3902869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30"/>
          <p:cNvSpPr txBox="1"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533"/>
              <a:buFont typeface="Century Gothic"/>
              <a:buNone/>
              <a:defRPr sz="8533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64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844"/>
              <a:buNone/>
              <a:defRPr sz="284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dt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ftr" idx="11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sldNum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6"/>
              <a:buFont typeface="Arial"/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6"/>
              <a:buFont typeface="Arial"/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6"/>
              <a:buFont typeface="Arial"/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6"/>
              <a:buFont typeface="Arial"/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6"/>
              <a:buFont typeface="Arial"/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6"/>
              <a:buFont typeface="Arial"/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6"/>
              <a:buFont typeface="Arial"/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6"/>
              <a:buFont typeface="Arial"/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6"/>
              <a:buFont typeface="Arial"/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/>
          <p:nvPr/>
        </p:nvSpPr>
        <p:spPr>
          <a:xfrm>
            <a:off x="0" y="0"/>
            <a:ext cx="9144000" cy="1639491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31"/>
          <p:cNvSpPr txBox="1"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body" idx="1"/>
          </p:nvPr>
        </p:nvSpPr>
        <p:spPr>
          <a:xfrm>
            <a:off x="614034" y="1666716"/>
            <a:ext cx="7915931" cy="272738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dt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ftr" idx="11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sldNum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/>
          <p:nvPr/>
        </p:nvSpPr>
        <p:spPr>
          <a:xfrm>
            <a:off x="0" y="1"/>
            <a:ext cx="9144000" cy="3902869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" name="Google Shape;30;p29"/>
          <p:cNvSpPr txBox="1"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533"/>
              <a:buFont typeface="Century Gothic"/>
              <a:buNone/>
              <a:defRPr sz="8533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64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844"/>
              <a:buNone/>
              <a:defRPr sz="2844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489"/>
              <a:buNone/>
              <a:defRPr sz="2489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489"/>
              <a:buNone/>
              <a:defRPr sz="2489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489"/>
              <a:buNone/>
              <a:defRPr sz="2489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489"/>
              <a:buNone/>
              <a:defRPr sz="2489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489"/>
              <a:buNone/>
              <a:defRPr sz="2489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489"/>
              <a:buNone/>
              <a:defRPr sz="2489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dt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ftr" idx="11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sldNum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0" y="0"/>
            <a:ext cx="9144000" cy="1639491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"/>
          </p:nvPr>
        </p:nvSpPr>
        <p:spPr>
          <a:xfrm>
            <a:off x="614034" y="1666716"/>
            <a:ext cx="3889405" cy="272907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640562" y="1666715"/>
            <a:ext cx="3895937" cy="272907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dt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ftr" idx="11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sldNum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/>
          <p:nvPr/>
        </p:nvSpPr>
        <p:spPr>
          <a:xfrm>
            <a:off x="0" y="0"/>
            <a:ext cx="9144000" cy="1639491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711"/>
              </a:spcBef>
              <a:spcAft>
                <a:spcPts val="0"/>
              </a:spcAft>
              <a:buSzPts val="3556"/>
              <a:buNone/>
              <a:defRPr sz="3556" b="0"/>
            </a:lvl1pPr>
            <a:lvl2pPr marL="914400" lvl="1" indent="-228600" algn="l">
              <a:spcBef>
                <a:spcPts val="711"/>
              </a:spcBef>
              <a:spcAft>
                <a:spcPts val="0"/>
              </a:spcAft>
              <a:buSzPts val="3556"/>
              <a:buNone/>
              <a:defRPr sz="3556" b="1"/>
            </a:lvl2pPr>
            <a:lvl3pPr marL="1371600" lvl="2" indent="-228600" algn="l">
              <a:spcBef>
                <a:spcPts val="640"/>
              </a:spcBef>
              <a:spcAft>
                <a:spcPts val="0"/>
              </a:spcAft>
              <a:buSzPts val="3200"/>
              <a:buNone/>
              <a:defRPr sz="32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844"/>
              <a:buNone/>
              <a:defRPr sz="2844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844"/>
              <a:buNone/>
              <a:defRPr sz="2844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844"/>
              <a:buNone/>
              <a:defRPr sz="2844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844"/>
              <a:buNone/>
              <a:defRPr sz="2844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844"/>
              <a:buNone/>
              <a:defRPr sz="2844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2"/>
          </p:nvPr>
        </p:nvSpPr>
        <p:spPr>
          <a:xfrm>
            <a:off x="611047" y="2063354"/>
            <a:ext cx="3892392" cy="233243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3"/>
          </p:nvPr>
        </p:nvSpPr>
        <p:spPr>
          <a:xfrm>
            <a:off x="4640562" y="1631156"/>
            <a:ext cx="3895937" cy="4321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711"/>
              </a:spcBef>
              <a:spcAft>
                <a:spcPts val="0"/>
              </a:spcAft>
              <a:buSzPts val="3556"/>
              <a:buNone/>
              <a:defRPr sz="3556" b="0"/>
            </a:lvl1pPr>
            <a:lvl2pPr marL="914400" lvl="1" indent="-228600" algn="l">
              <a:spcBef>
                <a:spcPts val="711"/>
              </a:spcBef>
              <a:spcAft>
                <a:spcPts val="0"/>
              </a:spcAft>
              <a:buSzPts val="3556"/>
              <a:buNone/>
              <a:defRPr sz="3556" b="1"/>
            </a:lvl2pPr>
            <a:lvl3pPr marL="1371600" lvl="2" indent="-228600" algn="l">
              <a:spcBef>
                <a:spcPts val="640"/>
              </a:spcBef>
              <a:spcAft>
                <a:spcPts val="0"/>
              </a:spcAft>
              <a:buSzPts val="3200"/>
              <a:buNone/>
              <a:defRPr sz="32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844"/>
              <a:buNone/>
              <a:defRPr sz="2844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844"/>
              <a:buNone/>
              <a:defRPr sz="2844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844"/>
              <a:buNone/>
              <a:defRPr sz="2844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844"/>
              <a:buNone/>
              <a:defRPr sz="2844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844"/>
              <a:buNone/>
              <a:defRPr sz="2844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4"/>
          </p:nvPr>
        </p:nvSpPr>
        <p:spPr>
          <a:xfrm>
            <a:off x="4640562" y="2063354"/>
            <a:ext cx="3895937" cy="233243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dt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ftr" idx="11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sldNum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/>
          <p:nvPr/>
        </p:nvSpPr>
        <p:spPr>
          <a:xfrm>
            <a:off x="0" y="0"/>
            <a:ext cx="9144000" cy="1639491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34"/>
          <p:cNvSpPr txBox="1"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dt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ftr" idx="11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sldNum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5"/>
          <p:cNvSpPr txBox="1">
            <a:spLocks noGrp="1"/>
          </p:cNvSpPr>
          <p:nvPr>
            <p:ph type="dt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ftr" idx="11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sldNum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/>
          <p:cNvSpPr/>
          <p:nvPr/>
        </p:nvSpPr>
        <p:spPr>
          <a:xfrm>
            <a:off x="804864" y="334566"/>
            <a:ext cx="2660650" cy="13609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6"/>
          <p:cNvSpPr txBox="1"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56"/>
              <a:buFont typeface="Century Gothic"/>
              <a:buNone/>
              <a:defRPr sz="3556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1"/>
          </p:nvPr>
        </p:nvSpPr>
        <p:spPr>
          <a:xfrm>
            <a:off x="3641725" y="334567"/>
            <a:ext cx="4689475" cy="406122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2"/>
          </p:nvPr>
        </p:nvSpPr>
        <p:spPr>
          <a:xfrm>
            <a:off x="804864" y="1695554"/>
            <a:ext cx="2660650" cy="270023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98"/>
              </a:spcBef>
              <a:spcAft>
                <a:spcPts val="0"/>
              </a:spcAft>
              <a:buSzPts val="2489"/>
              <a:buNone/>
              <a:defRPr sz="2489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133"/>
              <a:buNone/>
              <a:defRPr sz="2133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778"/>
              <a:buNone/>
              <a:defRPr sz="1778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ftr" idx="11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4"/>
          <p:cNvSpPr txBox="1">
            <a:spLocks noGrp="1"/>
          </p:cNvSpPr>
          <p:nvPr>
            <p:ph type="dt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4"/>
          <p:cNvSpPr txBox="1">
            <a:spLocks noGrp="1"/>
          </p:cNvSpPr>
          <p:nvPr>
            <p:ph type="sldNum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body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ftr" idx="11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dt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sldNum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56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9600"/>
              <a:buFont typeface="Century Gothic"/>
              <a:buNone/>
            </a:pPr>
            <a:r>
              <a:rPr lang="en-US"/>
              <a:t>Group 3 Final Project </a:t>
            </a:r>
            <a:endParaRPr/>
          </a:p>
        </p:txBody>
      </p:sp>
      <p:sp>
        <p:nvSpPr>
          <p:cNvPr id="135" name="Google Shape;135;p1"/>
          <p:cNvSpPr txBox="1"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SzPts val="1800"/>
              <a:buNone/>
            </a:pPr>
            <a:r>
              <a:rPr lang="en-US"/>
              <a:t>Ceara Stewart, Blake Casey, Cristobal Gavaldon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title"/>
          </p:nvPr>
        </p:nvSpPr>
        <p:spPr>
          <a:xfrm>
            <a:off x="311700" y="207750"/>
            <a:ext cx="8520600" cy="841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US"/>
              <a:t>Detailed Dimensional Model </a:t>
            </a:r>
            <a:endParaRPr/>
          </a:p>
        </p:txBody>
      </p:sp>
      <p:sp>
        <p:nvSpPr>
          <p:cNvPr id="202" name="Google Shape;202;p10"/>
          <p:cNvSpPr/>
          <p:nvPr/>
        </p:nvSpPr>
        <p:spPr>
          <a:xfrm>
            <a:off x="2921550" y="1496800"/>
            <a:ext cx="3300900" cy="53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18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 Fullfillment Fact Table </a:t>
            </a:r>
            <a:endParaRPr/>
          </a:p>
        </p:txBody>
      </p:sp>
      <p:pic>
        <p:nvPicPr>
          <p:cNvPr id="203" name="Google Shape;203;p10" descr="A screen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430615"/>
            <a:ext cx="8845550" cy="1330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>
            <a:spLocks noGrp="1"/>
          </p:cNvSpPr>
          <p:nvPr>
            <p:ph type="title"/>
          </p:nvPr>
        </p:nvSpPr>
        <p:spPr>
          <a:xfrm>
            <a:off x="311700" y="1566650"/>
            <a:ext cx="8520600" cy="841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US"/>
              <a:t>SSIS 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/>
          <p:nvPr/>
        </p:nvSpPr>
        <p:spPr>
          <a:xfrm>
            <a:off x="0" y="-2381"/>
            <a:ext cx="9144000" cy="3902868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4" name="Google Shape;214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2"/>
          <p:cNvSpPr/>
          <p:nvPr/>
        </p:nvSpPr>
        <p:spPr>
          <a:xfrm>
            <a:off x="0" y="0"/>
            <a:ext cx="3477753" cy="5143500"/>
          </a:xfrm>
          <a:custGeom>
            <a:avLst/>
            <a:gdLst/>
            <a:ahLst/>
            <a:cxnLst/>
            <a:rect l="l" t="t" r="r" b="b"/>
            <a:pathLst>
              <a:path w="4637005" h="6858000" extrusionOk="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2"/>
          <p:cNvSpPr txBox="1"/>
          <p:nvPr/>
        </p:nvSpPr>
        <p:spPr>
          <a:xfrm>
            <a:off x="338635" y="1350168"/>
            <a:ext cx="2583158" cy="3180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Staging</a:t>
            </a:r>
            <a:endParaRPr/>
          </a:p>
        </p:txBody>
      </p:sp>
      <p:pic>
        <p:nvPicPr>
          <p:cNvPr id="217" name="Google Shape;217;p12" descr="A screenshot of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18938" y="1521159"/>
            <a:ext cx="5383877" cy="1629884"/>
          </a:xfrm>
          <a:prstGeom prst="roundRect">
            <a:avLst>
              <a:gd name="adj" fmla="val 3876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/>
          <p:nvPr/>
        </p:nvSpPr>
        <p:spPr>
          <a:xfrm>
            <a:off x="0" y="-2381"/>
            <a:ext cx="9144000" cy="3902868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3" name="Google Shape;223;p13"/>
          <p:cNvSpPr/>
          <p:nvPr/>
        </p:nvSpPr>
        <p:spPr>
          <a:xfrm>
            <a:off x="476593" y="482598"/>
            <a:ext cx="4024204" cy="2699514"/>
          </a:xfrm>
          <a:prstGeom prst="roundRect">
            <a:avLst>
              <a:gd name="adj" fmla="val 4219"/>
            </a:avLst>
          </a:prstGeom>
          <a:solidFill>
            <a:schemeClr val="lt1"/>
          </a:solidFill>
          <a:ln w="15875" cap="rnd" cmpd="sng">
            <a:solidFill>
              <a:srgbClr val="0094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3"/>
          <p:cNvSpPr/>
          <p:nvPr/>
        </p:nvSpPr>
        <p:spPr>
          <a:xfrm>
            <a:off x="4635699" y="482598"/>
            <a:ext cx="4024203" cy="2699514"/>
          </a:xfrm>
          <a:prstGeom prst="roundRect">
            <a:avLst>
              <a:gd name="adj" fmla="val 4219"/>
            </a:avLst>
          </a:prstGeom>
          <a:solidFill>
            <a:schemeClr val="lt1"/>
          </a:solidFill>
          <a:ln w="15875" cap="rnd" cmpd="sng">
            <a:solidFill>
              <a:srgbClr val="0094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p13"/>
          <p:cNvGrpSpPr/>
          <p:nvPr/>
        </p:nvGrpSpPr>
        <p:grpSpPr>
          <a:xfrm>
            <a:off x="0" y="3393820"/>
            <a:ext cx="9152363" cy="1758043"/>
            <a:chOff x="0" y="4525094"/>
            <a:chExt cx="12203151" cy="2344057"/>
          </a:xfrm>
        </p:grpSpPr>
        <p:sp>
          <p:nvSpPr>
            <p:cNvPr id="226" name="Google Shape;226;p13"/>
            <p:cNvSpPr/>
            <p:nvPr/>
          </p:nvSpPr>
          <p:spPr>
            <a:xfrm>
              <a:off x="0" y="4525094"/>
              <a:ext cx="12192000" cy="2332906"/>
            </a:xfrm>
            <a:custGeom>
              <a:avLst/>
              <a:gdLst/>
              <a:ahLst/>
              <a:cxnLst/>
              <a:rect l="l" t="t" r="r" b="b"/>
              <a:pathLst>
                <a:path w="12192000" h="2332906" extrusionOk="0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rgbClr val="262626"/>
            </a:solidFill>
            <a:ln w="15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13"/>
          <p:cNvSpPr txBox="1"/>
          <p:nvPr/>
        </p:nvSpPr>
        <p:spPr>
          <a:xfrm>
            <a:off x="607500" y="3613149"/>
            <a:ext cx="7929000" cy="58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Staging: Customers</a:t>
            </a:r>
            <a:endParaRPr/>
          </a:p>
        </p:txBody>
      </p:sp>
      <p:pic>
        <p:nvPicPr>
          <p:cNvPr id="230" name="Google Shape;230;p13" descr="A screenshot of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843" y="883575"/>
            <a:ext cx="3783159" cy="1891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3" descr="A screenshot of a computer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56220" y="995330"/>
            <a:ext cx="3783160" cy="1674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4" descr="A screen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6668" y="3194996"/>
            <a:ext cx="6730175" cy="14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4" descr="A screenshot of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6440" y="778638"/>
            <a:ext cx="567690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4"/>
          <p:cNvSpPr txBox="1"/>
          <p:nvPr/>
        </p:nvSpPr>
        <p:spPr>
          <a:xfrm>
            <a:off x="2263733" y="66798"/>
            <a:ext cx="439387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Staging: Products</a:t>
            </a:r>
            <a:endParaRPr/>
          </a:p>
        </p:txBody>
      </p:sp>
      <p:sp>
        <p:nvSpPr>
          <p:cNvPr id="239" name="Google Shape;239;p14"/>
          <p:cNvSpPr txBox="1"/>
          <p:nvPr/>
        </p:nvSpPr>
        <p:spPr>
          <a:xfrm>
            <a:off x="2375064" y="2464129"/>
            <a:ext cx="439387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Staging: Order Fulfillment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/>
          <p:nvPr/>
        </p:nvSpPr>
        <p:spPr>
          <a:xfrm>
            <a:off x="0" y="-2381"/>
            <a:ext cx="9144000" cy="3902868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5" name="Google Shape;245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5"/>
          <p:cNvSpPr/>
          <p:nvPr/>
        </p:nvSpPr>
        <p:spPr>
          <a:xfrm flipH="1">
            <a:off x="5666246" y="0"/>
            <a:ext cx="3477754" cy="5143500"/>
          </a:xfrm>
          <a:custGeom>
            <a:avLst/>
            <a:gdLst/>
            <a:ahLst/>
            <a:cxnLst/>
            <a:rect l="l" t="t" r="r" b="b"/>
            <a:pathLst>
              <a:path w="4637005" h="6858000" extrusionOk="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5"/>
          <p:cNvSpPr txBox="1">
            <a:spLocks noGrp="1"/>
          </p:cNvSpPr>
          <p:nvPr>
            <p:ph type="title"/>
          </p:nvPr>
        </p:nvSpPr>
        <p:spPr>
          <a:xfrm>
            <a:off x="6100761" y="1364456"/>
            <a:ext cx="2704603" cy="31665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US" sz="3300"/>
              <a:t>Data Warehouse</a:t>
            </a:r>
            <a:endParaRPr/>
          </a:p>
        </p:txBody>
      </p:sp>
      <p:pic>
        <p:nvPicPr>
          <p:cNvPr id="248" name="Google Shape;248;p15" descr="A diagram of a proces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600" y="1237529"/>
            <a:ext cx="4701045" cy="2538564"/>
          </a:xfrm>
          <a:prstGeom prst="roundRect">
            <a:avLst>
              <a:gd name="adj" fmla="val 3876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6" descr="A screen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1774" y="73004"/>
            <a:ext cx="2730170" cy="4922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6" descr="A screenshot of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62476" y="74963"/>
            <a:ext cx="2975015" cy="4993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7" descr="A screen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5" y="920338"/>
            <a:ext cx="5596246" cy="281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7" descr="A screenshot of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34398" y="780061"/>
            <a:ext cx="270114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/>
          <p:nvPr/>
        </p:nvSpPr>
        <p:spPr>
          <a:xfrm>
            <a:off x="0" y="-2381"/>
            <a:ext cx="9144000" cy="3902868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" name="Google Shape;266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8"/>
          <p:cNvSpPr/>
          <p:nvPr/>
        </p:nvSpPr>
        <p:spPr>
          <a:xfrm flipH="1">
            <a:off x="5666246" y="0"/>
            <a:ext cx="3477754" cy="5143500"/>
          </a:xfrm>
          <a:custGeom>
            <a:avLst/>
            <a:gdLst/>
            <a:ahLst/>
            <a:cxnLst/>
            <a:rect l="l" t="t" r="r" b="b"/>
            <a:pathLst>
              <a:path w="4637005" h="6858000" extrusionOk="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6100761" y="1364456"/>
            <a:ext cx="2704603" cy="31665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US" sz="3300"/>
              <a:t>Star Schema </a:t>
            </a:r>
            <a:endParaRPr/>
          </a:p>
        </p:txBody>
      </p:sp>
      <p:pic>
        <p:nvPicPr>
          <p:cNvPr id="269" name="Google Shape;269;p18" descr="A screenshot of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4535" y="178295"/>
            <a:ext cx="3398648" cy="4619921"/>
          </a:xfrm>
          <a:prstGeom prst="roundRect">
            <a:avLst>
              <a:gd name="adj" fmla="val 3876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/>
          <p:nvPr/>
        </p:nvSpPr>
        <p:spPr>
          <a:xfrm>
            <a:off x="0" y="-2381"/>
            <a:ext cx="9144000" cy="3902868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5" name="Google Shape;275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0" y="0"/>
            <a:ext cx="3477753" cy="5143500"/>
          </a:xfrm>
          <a:custGeom>
            <a:avLst/>
            <a:gdLst/>
            <a:ahLst/>
            <a:cxnLst/>
            <a:rect l="l" t="t" r="r" b="b"/>
            <a:pathLst>
              <a:path w="4637005" h="6858000" extrusionOk="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 txBox="1">
            <a:spLocks noGrp="1"/>
          </p:cNvSpPr>
          <p:nvPr>
            <p:ph type="title"/>
          </p:nvPr>
        </p:nvSpPr>
        <p:spPr>
          <a:xfrm>
            <a:off x="338635" y="1350168"/>
            <a:ext cx="2583158" cy="318085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US" sz="3300"/>
              <a:t>KPI: Ideal Lag Time </a:t>
            </a:r>
            <a:endParaRPr/>
          </a:p>
        </p:txBody>
      </p:sp>
      <p:pic>
        <p:nvPicPr>
          <p:cNvPr id="278" name="Google Shape;278;p19" descr="A screenshot of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29874" y="512286"/>
            <a:ext cx="5517474" cy="4122642"/>
          </a:xfrm>
          <a:prstGeom prst="roundRect">
            <a:avLst>
              <a:gd name="adj" fmla="val 3876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>
            <a:spLocks noGrp="1"/>
          </p:cNvSpPr>
          <p:nvPr>
            <p:ph type="title"/>
          </p:nvPr>
        </p:nvSpPr>
        <p:spPr>
          <a:xfrm>
            <a:off x="311700" y="449050"/>
            <a:ext cx="8520600" cy="841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US"/>
              <a:t>Agenda </a:t>
            </a:r>
            <a:endParaRPr/>
          </a:p>
        </p:txBody>
      </p:sp>
      <p:sp>
        <p:nvSpPr>
          <p:cNvPr id="141" name="Google Shape;141;p2"/>
          <p:cNvSpPr txBox="1"/>
          <p:nvPr/>
        </p:nvSpPr>
        <p:spPr>
          <a:xfrm>
            <a:off x="2552700" y="1447800"/>
            <a:ext cx="403860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+ Charter 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High-Level Dimensional Model</a:t>
            </a:r>
            <a:endParaRPr/>
          </a:p>
          <a:p>
            <a:pPr marL="342900" marR="0" lvl="0" indent="-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Detailed Dimensional Model </a:t>
            </a:r>
            <a:endParaRPr/>
          </a:p>
          <a:p>
            <a:pPr marL="342900" marR="0" lvl="0" indent="-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SSIS Demo and Star Schema </a:t>
            </a:r>
            <a:endParaRPr/>
          </a:p>
          <a:p>
            <a:pPr marL="342900" marR="0" lvl="0" indent="-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Summary and Recommendations </a:t>
            </a:r>
            <a:endParaRPr/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" y="310954"/>
            <a:ext cx="9112250" cy="4483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1" descr="A map of the united state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" y="48167"/>
            <a:ext cx="8928100" cy="5053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9478" y="88900"/>
            <a:ext cx="6525045" cy="49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"/>
          <p:cNvSpPr/>
          <p:nvPr/>
        </p:nvSpPr>
        <p:spPr>
          <a:xfrm>
            <a:off x="0" y="-2381"/>
            <a:ext cx="9144000" cy="3902868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9" name="Google Shape;299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3"/>
          <p:cNvSpPr txBox="1">
            <a:spLocks noGrp="1"/>
          </p:cNvSpPr>
          <p:nvPr>
            <p:ph type="title"/>
          </p:nvPr>
        </p:nvSpPr>
        <p:spPr>
          <a:xfrm>
            <a:off x="382483" y="85151"/>
            <a:ext cx="7696201" cy="7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 sz="5400">
                <a:solidFill>
                  <a:schemeClr val="dk1"/>
                </a:solidFill>
              </a:rPr>
              <a:t>Recommendations</a:t>
            </a:r>
            <a:endParaRPr/>
          </a:p>
        </p:txBody>
      </p:sp>
      <p:sp>
        <p:nvSpPr>
          <p:cNvPr id="301" name="Google Shape;301;p23"/>
          <p:cNvSpPr txBox="1">
            <a:spLocks noGrp="1"/>
          </p:cNvSpPr>
          <p:nvPr>
            <p:ph type="body" idx="1"/>
          </p:nvPr>
        </p:nvSpPr>
        <p:spPr>
          <a:xfrm>
            <a:off x="554411" y="1288107"/>
            <a:ext cx="8198462" cy="123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Double check your source SQL joins from Fudgemart and Fudgeflix</a:t>
            </a:r>
            <a:endParaRPr sz="1800"/>
          </a:p>
          <a:p>
            <a:pPr marL="285750" lvl="0" indent="-285750" algn="l" rtl="0">
              <a:lnSpc>
                <a:spcPct val="200000"/>
              </a:lnSpc>
              <a:spcBef>
                <a:spcPts val="9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Change the data types for derived columns to ensure correct linkage</a:t>
            </a:r>
            <a:endParaRPr/>
          </a:p>
          <a:p>
            <a:pPr marL="285750" lvl="0" indent="-285750" algn="l" rtl="0">
              <a:lnSpc>
                <a:spcPct val="200000"/>
              </a:lnSpc>
              <a:spcBef>
                <a:spcPts val="9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Ensure to pull the correct product_id from Fudgeflix</a:t>
            </a:r>
            <a:endParaRPr sz="1800"/>
          </a:p>
          <a:p>
            <a:pPr marL="285750" lvl="0" indent="-190500" algn="ctr" rtl="0">
              <a:spcBef>
                <a:spcPts val="900"/>
              </a:spcBef>
              <a:spcAft>
                <a:spcPts val="0"/>
              </a:spcAft>
              <a:buSzPts val="1500"/>
              <a:buFont typeface="Arial"/>
              <a:buNone/>
            </a:pPr>
            <a:endParaRPr sz="1500"/>
          </a:p>
        </p:txBody>
      </p:sp>
      <p:sp>
        <p:nvSpPr>
          <p:cNvPr id="302" name="Google Shape;302;p23"/>
          <p:cNvSpPr/>
          <p:nvPr/>
        </p:nvSpPr>
        <p:spPr>
          <a:xfrm rot="10800000">
            <a:off x="0" y="4041288"/>
            <a:ext cx="9144000" cy="1102212"/>
          </a:xfrm>
          <a:custGeom>
            <a:avLst/>
            <a:gdLst/>
            <a:ahLst/>
            <a:cxnLst/>
            <a:rect l="l" t="t" r="r" b="b"/>
            <a:pathLst>
              <a:path w="12192000" h="1469616" extrusionOk="0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/>
          <p:nvPr/>
        </p:nvSpPr>
        <p:spPr>
          <a:xfrm>
            <a:off x="0" y="-2381"/>
            <a:ext cx="9144000" cy="3902868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7" name="Google Shape;147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" descr="Aqua and green fractal background like floral petal"/>
          <p:cNvPicPr preferRelativeResize="0"/>
          <p:nvPr/>
        </p:nvPicPr>
        <p:blipFill rotWithShape="1">
          <a:blip r:embed="rId4">
            <a:alphaModFix amt="40000"/>
          </a:blip>
          <a:srcRect t="3051" r="4" b="21952"/>
          <a:stretch/>
        </p:blipFill>
        <p:spPr>
          <a:xfrm>
            <a:off x="20" y="10"/>
            <a:ext cx="9143980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"/>
          <p:cNvSpPr txBox="1">
            <a:spLocks noGrp="1"/>
          </p:cNvSpPr>
          <p:nvPr>
            <p:ph type="title"/>
          </p:nvPr>
        </p:nvSpPr>
        <p:spPr>
          <a:xfrm>
            <a:off x="607500" y="1086860"/>
            <a:ext cx="7929000" cy="27993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US" sz="5400"/>
              <a:t>Introduction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/>
          <p:nvPr/>
        </p:nvSpPr>
        <p:spPr>
          <a:xfrm>
            <a:off x="0" y="0"/>
            <a:ext cx="9144000" cy="1639491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5" name="Google Shape;155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0" y="0"/>
            <a:ext cx="9144000" cy="1639491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7" name="Google Shape;157;p4"/>
          <p:cNvSpPr txBox="1">
            <a:spLocks noGrp="1"/>
          </p:cNvSpPr>
          <p:nvPr>
            <p:ph type="title"/>
          </p:nvPr>
        </p:nvSpPr>
        <p:spPr>
          <a:xfrm>
            <a:off x="607500" y="335391"/>
            <a:ext cx="7928998" cy="72783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US" sz="4000"/>
              <a:t>Project Charter </a:t>
            </a:r>
            <a:endParaRPr/>
          </a:p>
        </p:txBody>
      </p:sp>
      <p:sp>
        <p:nvSpPr>
          <p:cNvPr id="158" name="Google Shape;158;p4"/>
          <p:cNvSpPr txBox="1"/>
          <p:nvPr/>
        </p:nvSpPr>
        <p:spPr>
          <a:xfrm>
            <a:off x="2089160" y="1871041"/>
            <a:ext cx="4687316" cy="105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8" b="1" i="0" u="none" strike="noStrike" cap="none">
                <a:solidFill>
                  <a:srgbClr val="7A96DA"/>
                </a:solidFill>
                <a:latin typeface="Arial"/>
                <a:ea typeface="Arial"/>
                <a:cs typeface="Arial"/>
                <a:sym typeface="Arial"/>
              </a:rPr>
              <a:t>Business Requirements</a:t>
            </a:r>
            <a:endParaRPr sz="1088" b="0" i="0" u="none" strike="noStrike" cap="none">
              <a:solidFill>
                <a:srgbClr val="7A96D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748" b="0" i="0" u="none" strike="noStrike" cap="none">
              <a:solidFill>
                <a:srgbClr val="97979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7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 the sales and order fulfillment process by implementing an integrated inventory management system with real-time updates and automated order processing.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2089555" y="2689106"/>
            <a:ext cx="4965283" cy="2395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8" b="1" i="0" u="none" strike="noStrike" cap="none">
                <a:solidFill>
                  <a:srgbClr val="7A96DA"/>
                </a:solidFill>
                <a:latin typeface="Arial"/>
                <a:ea typeface="Arial"/>
                <a:cs typeface="Arial"/>
                <a:sym typeface="Arial"/>
              </a:rPr>
              <a:t>Business processes </a:t>
            </a:r>
            <a:endParaRPr sz="1088" b="0" i="0" u="none" strike="noStrike" cap="none">
              <a:solidFill>
                <a:srgbClr val="7A96D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4940" marR="0" lvl="0" indent="-1549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AutoNum type="arabicPeriod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Fudgemart (FM) Sales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4940" marR="0" lvl="0" indent="-1549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AutoNum type="arabicPeriod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Fudgeflix (FF) Billing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4940" marR="0" lvl="0" indent="-1549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AutoNum type="arabicPeriod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FM &amp; FF overall revenue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4940" marR="0" lvl="5" indent="-1549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AutoNum type="romanLcPeriod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          fm_products product_id join to fm_order_details product_id * fm_order_details order_qty &lt; - &gt;                                 ab_billed_amount from ff_account_billing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4940" marR="0" lvl="0" indent="-1549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AutoNum type="arabicPeriod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Fudgemart reviews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4940" marR="0" lvl="0" indent="-1549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AutoNum type="arabicPeriod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FM &amp; FF order fulfillment with 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4940" marR="0" lvl="1" indent="-1549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AutoNum type="alphaLcPeriod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             at_queue_date from ff_account_titles &lt; - &gt; order_date from fm_orders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4940" marR="0" lvl="1" indent="-1549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AutoNum type="alphaLcPeriod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             at_shipped_date from ff_account_titles &lt; - &gt; shipped_date from fm_orders 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4940" marR="0" lvl="1" indent="-1549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AutoNum type="alphaLcPeriod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             lag time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7844" y="206971"/>
            <a:ext cx="6872844" cy="4573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6" descr="A screen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403" y="164471"/>
            <a:ext cx="7117772" cy="4807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311700" y="163300"/>
            <a:ext cx="8520600" cy="841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US"/>
              <a:t>High-Level Dimensional Model </a:t>
            </a:r>
            <a:endParaRPr/>
          </a:p>
        </p:txBody>
      </p:sp>
      <p:pic>
        <p:nvPicPr>
          <p:cNvPr id="175" name="Google Shape;175;p7" descr="A screenshot of a list of item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" y="1036034"/>
            <a:ext cx="9067800" cy="150933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7"/>
          <p:cNvSpPr txBox="1"/>
          <p:nvPr/>
        </p:nvSpPr>
        <p:spPr>
          <a:xfrm>
            <a:off x="870500" y="2582650"/>
            <a:ext cx="7206150" cy="53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Chosen Business Process: Order Fullfillment &amp; Delivery </a:t>
            </a:r>
            <a:endParaRPr/>
          </a:p>
        </p:txBody>
      </p:sp>
      <p:pic>
        <p:nvPicPr>
          <p:cNvPr id="177" name="Google Shape;177;p7" descr="A screenshot of a 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9413" y="3092450"/>
            <a:ext cx="5654675" cy="175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>
            <a:spLocks noGrp="1"/>
          </p:cNvSpPr>
          <p:nvPr>
            <p:ph type="title"/>
          </p:nvPr>
        </p:nvSpPr>
        <p:spPr>
          <a:xfrm>
            <a:off x="2870750" y="1039600"/>
            <a:ext cx="3300900" cy="5306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ct val="148148"/>
              <a:buFont typeface="Century Gothic"/>
              <a:buNone/>
            </a:pPr>
            <a:r>
              <a:rPr lang="en-US" sz="2700"/>
              <a:t>Used Dimensions</a:t>
            </a:r>
            <a:endParaRPr/>
          </a:p>
        </p:txBody>
      </p:sp>
      <p:pic>
        <p:nvPicPr>
          <p:cNvPr id="183" name="Google Shape;18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7550" y="1625250"/>
            <a:ext cx="5327650" cy="344875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/>
          <p:nvPr/>
        </p:nvSpPr>
        <p:spPr>
          <a:xfrm>
            <a:off x="260900" y="2014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High-Level Dimensional Model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311700" y="-147850"/>
            <a:ext cx="8520600" cy="841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US"/>
              <a:t>Detailed Dimensional Model </a:t>
            </a:r>
            <a:endParaRPr/>
          </a:p>
        </p:txBody>
      </p:sp>
      <p:sp>
        <p:nvSpPr>
          <p:cNvPr id="190" name="Google Shape;190;p9"/>
          <p:cNvSpPr txBox="1"/>
          <p:nvPr/>
        </p:nvSpPr>
        <p:spPr>
          <a:xfrm>
            <a:off x="2699300" y="544300"/>
            <a:ext cx="3300900" cy="53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8148"/>
              <a:buFont typeface="Arial"/>
              <a:buNone/>
            </a:pPr>
            <a:r>
              <a:rPr lang="en-US"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Used Dimensions</a:t>
            </a:r>
            <a:endParaRPr/>
          </a:p>
        </p:txBody>
      </p:sp>
      <p:pic>
        <p:nvPicPr>
          <p:cNvPr id="191" name="Google Shape;191;p9" descr="A screenshot of a spreadshee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8500" y="1018329"/>
            <a:ext cx="6711950" cy="120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9" descr="A screenshot of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68500" y="2325091"/>
            <a:ext cx="6896100" cy="766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9" descr="A screenshot of a computer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68500" y="3230465"/>
            <a:ext cx="6775450" cy="167976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9"/>
          <p:cNvSpPr txBox="1"/>
          <p:nvPr/>
        </p:nvSpPr>
        <p:spPr>
          <a:xfrm>
            <a:off x="438150" y="1651000"/>
            <a:ext cx="15684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DimCustomer =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95" name="Google Shape;195;p9"/>
          <p:cNvSpPr txBox="1"/>
          <p:nvPr/>
        </p:nvSpPr>
        <p:spPr>
          <a:xfrm>
            <a:off x="641350" y="2692400"/>
            <a:ext cx="13652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DimProduct = </a:t>
            </a:r>
            <a:endParaRPr/>
          </a:p>
        </p:txBody>
      </p:sp>
      <p:sp>
        <p:nvSpPr>
          <p:cNvPr id="196" name="Google Shape;196;p9"/>
          <p:cNvSpPr txBox="1"/>
          <p:nvPr/>
        </p:nvSpPr>
        <p:spPr>
          <a:xfrm>
            <a:off x="806450" y="3917949"/>
            <a:ext cx="11303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DimDate =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On-screen Show (16:9)</PresentationFormat>
  <Paragraphs>50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Century Gothic</vt:lpstr>
      <vt:lpstr>Arial</vt:lpstr>
      <vt:lpstr>Noto Sans Symbols</vt:lpstr>
      <vt:lpstr>Quotable</vt:lpstr>
      <vt:lpstr>Quotable</vt:lpstr>
      <vt:lpstr>Group 3 Final Project </vt:lpstr>
      <vt:lpstr>Agenda </vt:lpstr>
      <vt:lpstr>Introduction </vt:lpstr>
      <vt:lpstr>Project Charter </vt:lpstr>
      <vt:lpstr>PowerPoint Presentation</vt:lpstr>
      <vt:lpstr>PowerPoint Presentation</vt:lpstr>
      <vt:lpstr>High-Level Dimensional Model </vt:lpstr>
      <vt:lpstr>Used Dimensions</vt:lpstr>
      <vt:lpstr>Detailed Dimensional Model </vt:lpstr>
      <vt:lpstr>Detailed Dimensional Model </vt:lpstr>
      <vt:lpstr>SSIS Demo</vt:lpstr>
      <vt:lpstr>PowerPoint Presentation</vt:lpstr>
      <vt:lpstr>PowerPoint Presentation</vt:lpstr>
      <vt:lpstr>PowerPoint Presentation</vt:lpstr>
      <vt:lpstr>Data Warehouse</vt:lpstr>
      <vt:lpstr>PowerPoint Presentation</vt:lpstr>
      <vt:lpstr>PowerPoint Presentation</vt:lpstr>
      <vt:lpstr>Star Schema </vt:lpstr>
      <vt:lpstr>KPI: Ideal Lag Time </vt:lpstr>
      <vt:lpstr>PowerPoint Presentation</vt:lpstr>
      <vt:lpstr>PowerPoint Presentation</vt:lpstr>
      <vt:lpstr>PowerPoint Presentation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 Final Project </dc:title>
  <dc:creator>Ceara Stewart</dc:creator>
  <cp:lastModifiedBy>Ceara Stewart</cp:lastModifiedBy>
  <cp:revision>1</cp:revision>
  <dcterms:modified xsi:type="dcterms:W3CDTF">2024-03-26T01:54:41Z</dcterms:modified>
</cp:coreProperties>
</file>