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56" r:id="rId5"/>
    <p:sldId id="258" r:id="rId6"/>
    <p:sldId id="259" r:id="rId7"/>
    <p:sldId id="260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2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A1930-2A9A-4A7E-9BE2-3E314D63123B}" v="121" dt="2022-12-08T16:48:52.373"/>
    <p1510:client id="{543B01FB-406F-453D-998F-398682877AC2}" v="108" dt="2022-12-20T00:43:24.691"/>
    <p1510:client id="{5B96E926-B0BA-43E9-8228-60F7BC237C69}" v="28" dt="2022-12-18T17:34:57.433"/>
    <p1510:client id="{8C25C85C-C15B-4C4A-9686-0199BA18D115}" v="484" dt="2022-12-18T17:55:56.440"/>
    <p1510:client id="{C710A2DA-AC34-40CE-AFF0-E5770C551898}" v="11" dt="2022-12-18T17:36:38.646"/>
    <p1510:client id="{E7509D4D-D16C-4D56-B56E-40259C8AA26A}" v="741" dt="2022-12-18T18:54:51.299"/>
    <p1510:client id="{F7862E87-4422-4242-BA1B-0C34FD58AF5C}" v="52" dt="2022-12-15T15:06:5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69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02" y="247"/>
            <a:ext cx="7175031" cy="1734155"/>
          </a:xfrm>
        </p:spPr>
        <p:txBody>
          <a:bodyPr anchor="b">
            <a:normAutofit/>
          </a:bodyPr>
          <a:lstStyle/>
          <a:p>
            <a:r>
              <a:rPr lang="en-US" b="1"/>
              <a:t>Hulu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1431" y="1629757"/>
            <a:ext cx="3033513" cy="4205935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u="sng" dirty="0"/>
              <a:t>IST 687 Fall 2022 </a:t>
            </a:r>
          </a:p>
          <a:p>
            <a:pPr algn="ctr">
              <a:lnSpc>
                <a:spcPct val="90000"/>
              </a:lnSpc>
            </a:pPr>
            <a:r>
              <a:rPr lang="en-US" sz="2200" b="1" dirty="0"/>
              <a:t>Group F</a:t>
            </a:r>
          </a:p>
          <a:p>
            <a:pPr algn="ctr">
              <a:lnSpc>
                <a:spcPct val="90000"/>
              </a:lnSpc>
            </a:pPr>
            <a:r>
              <a:rPr lang="en-US" sz="2200" dirty="0"/>
              <a:t>Caitlin </a:t>
            </a:r>
            <a:r>
              <a:rPr lang="en-US" sz="2200" dirty="0" err="1"/>
              <a:t>Rookey</a:t>
            </a:r>
            <a:endParaRPr lang="en-US" sz="2200" dirty="0"/>
          </a:p>
          <a:p>
            <a:pPr algn="ctr">
              <a:lnSpc>
                <a:spcPct val="90000"/>
              </a:lnSpc>
            </a:pPr>
            <a:r>
              <a:rPr lang="en-US" sz="2200" dirty="0"/>
              <a:t>Ceara Stewart</a:t>
            </a:r>
          </a:p>
          <a:p>
            <a:pPr algn="ctr">
              <a:lnSpc>
                <a:spcPct val="90000"/>
              </a:lnSpc>
            </a:pPr>
            <a:r>
              <a:rPr lang="en-US" sz="2200" dirty="0" err="1"/>
              <a:t>Kawshif</a:t>
            </a:r>
            <a:r>
              <a:rPr lang="en-US" sz="2200" dirty="0"/>
              <a:t> Muhammed</a:t>
            </a:r>
          </a:p>
          <a:p>
            <a:pPr algn="ctr">
              <a:lnSpc>
                <a:spcPct val="90000"/>
              </a:lnSpc>
            </a:pPr>
            <a:r>
              <a:rPr lang="en-US" sz="2200" dirty="0"/>
              <a:t>Randy Garcia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EB73058-561F-DBA3-6CD9-D1BA0F50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21" y="2083964"/>
            <a:ext cx="5791199" cy="32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Data: Modeling 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8056BF4-5BDE-BE9E-9BDC-921A5F97C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7" b="2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7412020" y="2052116"/>
            <a:ext cx="3164142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Linear Regression Model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We compiled 7 models to look at what variables affect show rating. Throughout the models we keep show rating as our y-variable and define different x-variables for each model. We then look at the R</a:t>
            </a:r>
            <a:r>
              <a:rPr lang="en-US" sz="1600" baseline="30000" dirty="0"/>
              <a:t>2  </a:t>
            </a:r>
            <a:r>
              <a:rPr lang="en-US" sz="1600" dirty="0"/>
              <a:t>and adjusted R</a:t>
            </a:r>
            <a:r>
              <a:rPr lang="en-US" sz="1600" baseline="30000" dirty="0"/>
              <a:t>2 </a:t>
            </a:r>
            <a:r>
              <a:rPr lang="en-US" sz="1600" dirty="0"/>
              <a:t>of each model to determine what independent variables are statistically significant when it comes to their effect on show rating.</a:t>
            </a:r>
            <a:endParaRPr lang="en-US" sz="1600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600"/>
          </a:p>
          <a:p>
            <a:pPr marL="344170" indent="-344170">
              <a:lnSpc>
                <a:spcPct val="110000"/>
              </a:lnSpc>
            </a:pPr>
            <a:endParaRPr lang="en-US" sz="1600"/>
          </a:p>
          <a:p>
            <a:pPr marL="0" indent="0">
              <a:lnSpc>
                <a:spcPct val="110000"/>
              </a:lnSpc>
            </a:pPr>
            <a:endParaRPr lang="en-US" sz="16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969803" y="2438064"/>
            <a:ext cx="37847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cs typeface="Arial" panose="020B0604020202020204"/>
            </a:endParaRPr>
          </a:p>
          <a:p>
            <a:pPr marL="344170" indent="-344170"/>
            <a:r>
              <a:rPr lang="en-US" sz="1800" dirty="0"/>
              <a:t>Model 1 - Show ratings vs episode count: </a:t>
            </a:r>
            <a:r>
              <a:rPr lang="en-US" sz="1800" dirty="0">
                <a:ea typeface="+mn-lt"/>
                <a:cs typeface="+mn-lt"/>
              </a:rPr>
              <a:t>We got an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0.0004533 and adjusted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-0.0005482.</a:t>
            </a:r>
            <a:endParaRPr lang="en-US" sz="1800" dirty="0">
              <a:cs typeface="Arial"/>
            </a:endParaRPr>
          </a:p>
          <a:p>
            <a:pPr marL="344170" indent="-344170"/>
            <a:r>
              <a:rPr lang="en-US" sz="1800" dirty="0">
                <a:cs typeface="Arial"/>
              </a:rPr>
              <a:t>Model 2 - Show ratings vs show genre: </a:t>
            </a:r>
            <a:r>
              <a:rPr lang="en-US" sz="1800" dirty="0">
                <a:ea typeface="+mn-lt"/>
                <a:cs typeface="+mn-lt"/>
              </a:rPr>
              <a:t>We got an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0.4843 and adjusted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0.4665. And various genre types such as </a:t>
            </a:r>
            <a:r>
              <a:rPr lang="en-US" sz="1800" dirty="0" err="1">
                <a:ea typeface="+mn-lt"/>
                <a:cs typeface="+mn-lt"/>
              </a:rPr>
              <a:t>showGenreClassics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dirty="0" err="1">
                <a:ea typeface="+mn-lt"/>
                <a:cs typeface="+mn-lt"/>
              </a:rPr>
              <a:t>showGenreScience</a:t>
            </a:r>
            <a:r>
              <a:rPr lang="en-US" sz="1800" dirty="0">
                <a:ea typeface="+mn-lt"/>
                <a:cs typeface="+mn-lt"/>
              </a:rPr>
              <a:t> Fiction are less statistically significant than other aspects within show genre. </a:t>
            </a:r>
            <a:endParaRPr lang="en-US" sz="1800" dirty="0">
              <a:cs typeface="Arial"/>
            </a:endParaRPr>
          </a:p>
          <a:p>
            <a:pPr marL="344170" indent="-344170"/>
            <a:endParaRPr lang="en-US" sz="1800">
              <a:cs typeface="Arial"/>
            </a:endParaRPr>
          </a:p>
          <a:p>
            <a:pPr marL="344170" indent="-344170"/>
            <a:endParaRPr lang="en-US" sz="1800"/>
          </a:p>
          <a:p>
            <a:pPr marL="0" indent="0"/>
            <a:endParaRPr lang="en-US" sz="1800">
              <a:cs typeface="Arial" panose="020B060402020202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FE2A5CAF-A579-4ACB-0158-AEB69E2D55DF}"/>
              </a:ext>
            </a:extLst>
          </p:cNvPr>
          <p:cNvSpPr txBox="1">
            <a:spLocks/>
          </p:cNvSpPr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Data: Modeling </a:t>
            </a:r>
          </a:p>
        </p:txBody>
      </p:sp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306A61C6-0B0D-6DB6-E705-5B9225528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20" y="280147"/>
            <a:ext cx="4593771" cy="226009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2390535B-3319-85B4-401E-E5855FD6C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920" y="2791026"/>
            <a:ext cx="4593771" cy="37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969803" y="2438064"/>
            <a:ext cx="37847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cs typeface="Arial" panose="020B0604020202020204"/>
            </a:endParaRPr>
          </a:p>
          <a:p>
            <a:pPr marL="344170" indent="-344170"/>
            <a:r>
              <a:rPr lang="en-US" sz="1800" dirty="0"/>
              <a:t>Model 3 - Show ratings vs show season count. </a:t>
            </a:r>
            <a:r>
              <a:rPr lang="en-US" sz="1800" dirty="0">
                <a:ea typeface="+mn-lt"/>
                <a:cs typeface="+mn-lt"/>
              </a:rPr>
              <a:t>We get an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4.283e-07 and adjusted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-0.001002.</a:t>
            </a:r>
            <a:endParaRPr lang="en-US" sz="1800" dirty="0">
              <a:cs typeface="Arial"/>
            </a:endParaRPr>
          </a:p>
          <a:p>
            <a:pPr marL="344170" indent="-344170"/>
            <a:r>
              <a:rPr lang="en-US" sz="1800" dirty="0">
                <a:cs typeface="Arial"/>
              </a:rPr>
              <a:t>Model 4 - Show ratings vs show company id: </a:t>
            </a:r>
            <a:r>
              <a:rPr lang="en-US" sz="1800" dirty="0">
                <a:ea typeface="+mn-lt"/>
                <a:cs typeface="+mn-lt"/>
              </a:rPr>
              <a:t>This model produces an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0.00948 and adjusted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of 0.008488. </a:t>
            </a:r>
            <a:endParaRPr lang="en-US" sz="1800" dirty="0">
              <a:cs typeface="Arial"/>
            </a:endParaRPr>
          </a:p>
          <a:p>
            <a:pPr marL="344170" indent="-344170"/>
            <a:r>
              <a:rPr lang="en-US" sz="1800" dirty="0">
                <a:cs typeface="Arial"/>
              </a:rPr>
              <a:t>Model 5 - show ratings vs show company channel id: </a:t>
            </a:r>
            <a:r>
              <a:rPr lang="en-US" sz="1800" dirty="0">
                <a:ea typeface="+mn-lt"/>
                <a:cs typeface="+mn-lt"/>
              </a:rPr>
              <a:t>The R</a:t>
            </a:r>
            <a:r>
              <a:rPr lang="en-US" sz="1800" baseline="30000" dirty="0">
                <a:ea typeface="+mn-lt"/>
                <a:cs typeface="+mn-lt"/>
              </a:rPr>
              <a:t>2 </a:t>
            </a:r>
            <a:r>
              <a:rPr lang="en-US" sz="1800" dirty="0">
                <a:ea typeface="+mn-lt"/>
                <a:cs typeface="+mn-lt"/>
              </a:rPr>
              <a:t>and adjusted R</a:t>
            </a:r>
            <a:r>
              <a:rPr lang="en-US" sz="1800" baseline="30000" dirty="0">
                <a:ea typeface="+mn-lt"/>
                <a:cs typeface="+mn-lt"/>
              </a:rPr>
              <a:t>2</a:t>
            </a:r>
            <a:r>
              <a:rPr lang="en-US" sz="1800" dirty="0">
                <a:ea typeface="+mn-lt"/>
                <a:cs typeface="+mn-lt"/>
              </a:rPr>
              <a:t> values of 0.01081 and 0.009818. </a:t>
            </a:r>
            <a:endParaRPr lang="en-US" sz="1800" dirty="0">
              <a:cs typeface="Arial"/>
            </a:endParaRPr>
          </a:p>
          <a:p>
            <a:pPr marL="344170" indent="-344170"/>
            <a:endParaRPr lang="en-US" sz="1800"/>
          </a:p>
          <a:p>
            <a:pPr marL="344170" indent="-344170"/>
            <a:endParaRPr lang="en-US" sz="1800">
              <a:cs typeface="Arial" panose="020B0604020202020204"/>
            </a:endParaRPr>
          </a:p>
          <a:p>
            <a:pPr marL="0" indent="0"/>
            <a:endParaRPr lang="en-US" sz="1800">
              <a:cs typeface="Arial" panose="020B060402020202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FE2A5CAF-A579-4ACB-0158-AEB69E2D55DF}"/>
              </a:ext>
            </a:extLst>
          </p:cNvPr>
          <p:cNvSpPr txBox="1">
            <a:spLocks/>
          </p:cNvSpPr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Data: Modeling 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860C2B4-ADF4-AF06-A7E5-DD99242AB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387" y="123036"/>
            <a:ext cx="4207823" cy="2128991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731B80B-4ECD-3507-F00E-5390E5E22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387" y="2367914"/>
            <a:ext cx="4207823" cy="211227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0934B04-1E8E-AAB2-4D8D-094B1050F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7" y="4643908"/>
            <a:ext cx="4207823" cy="21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583855" y="1616687"/>
            <a:ext cx="8910886" cy="4403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cs typeface="Arial" panose="020B0604020202020204"/>
            </a:endParaRPr>
          </a:p>
          <a:p>
            <a:pPr marL="344170" indent="-344170"/>
            <a:r>
              <a:rPr lang="en-US" sz="1700" dirty="0"/>
              <a:t>Model 6 – show rating vs show company name: </a:t>
            </a:r>
            <a:r>
              <a:rPr lang="en-US" sz="1700" dirty="0">
                <a:ea typeface="+mn-lt"/>
                <a:cs typeface="+mn-lt"/>
              </a:rPr>
              <a:t>We got an R</a:t>
            </a:r>
            <a:r>
              <a:rPr lang="en-US" sz="1700" baseline="30000" dirty="0">
                <a:ea typeface="+mn-lt"/>
                <a:cs typeface="+mn-lt"/>
              </a:rPr>
              <a:t>2 </a:t>
            </a:r>
            <a:r>
              <a:rPr lang="en-US" sz="1700" dirty="0">
                <a:ea typeface="+mn-lt"/>
                <a:cs typeface="+mn-lt"/>
              </a:rPr>
              <a:t>of 0.3755 and adjusted R</a:t>
            </a:r>
            <a:r>
              <a:rPr lang="en-US" sz="1700" baseline="30000" dirty="0">
                <a:ea typeface="+mn-lt"/>
                <a:cs typeface="+mn-lt"/>
              </a:rPr>
              <a:t>2 </a:t>
            </a:r>
            <a:r>
              <a:rPr lang="en-US" sz="1700" dirty="0">
                <a:ea typeface="+mn-lt"/>
                <a:cs typeface="+mn-lt"/>
              </a:rPr>
              <a:t>of 0.3541. And various show company names  such as </a:t>
            </a:r>
            <a:r>
              <a:rPr lang="en-US" sz="1700" dirty="0" err="1">
                <a:ea typeface="+mn-lt"/>
                <a:cs typeface="+mn-lt"/>
              </a:rPr>
              <a:t>showCompanyNameMTV</a:t>
            </a:r>
            <a:r>
              <a:rPr lang="en-US" sz="1700" dirty="0">
                <a:ea typeface="+mn-lt"/>
                <a:cs typeface="+mn-lt"/>
              </a:rPr>
              <a:t> and </a:t>
            </a:r>
            <a:r>
              <a:rPr lang="en-US" sz="1700" dirty="0" err="1">
                <a:ea typeface="+mn-lt"/>
                <a:cs typeface="+mn-lt"/>
              </a:rPr>
              <a:t>showCompanyNameABC</a:t>
            </a:r>
            <a:r>
              <a:rPr lang="en-US" sz="1700" dirty="0">
                <a:ea typeface="+mn-lt"/>
                <a:cs typeface="+mn-lt"/>
              </a:rPr>
              <a:t> are among some of the more statistically significant companies .</a:t>
            </a:r>
            <a:endParaRPr lang="en-US" sz="1700" dirty="0">
              <a:cs typeface="Arial"/>
            </a:endParaRPr>
          </a:p>
          <a:p>
            <a:pPr marL="344170" indent="-344170"/>
            <a:endParaRPr lang="en-US" sz="1700" dirty="0">
              <a:cs typeface="Arial"/>
            </a:endParaRPr>
          </a:p>
          <a:p>
            <a:pPr marL="344170" indent="-344170"/>
            <a:endParaRPr lang="en-US" sz="1700" dirty="0">
              <a:cs typeface="Arial"/>
            </a:endParaRPr>
          </a:p>
          <a:p>
            <a:pPr marL="344170" indent="-344170"/>
            <a:endParaRPr lang="en-US" sz="1700" dirty="0">
              <a:cs typeface="Arial"/>
            </a:endParaRPr>
          </a:p>
          <a:p>
            <a:pPr marL="344170" indent="-344170"/>
            <a:r>
              <a:rPr lang="en-US" sz="1700" dirty="0">
                <a:cs typeface="Arial"/>
              </a:rPr>
              <a:t>Model 7 - show rating vs </a:t>
            </a:r>
            <a:r>
              <a:rPr lang="en-US" sz="1700" dirty="0">
                <a:ea typeface="+mn-lt"/>
                <a:cs typeface="+mn-lt"/>
              </a:rPr>
              <a:t>show company id, show company channel id and shoe company name: This is our multiple regression model and it produces an R</a:t>
            </a:r>
            <a:r>
              <a:rPr lang="en-US" sz="1700" baseline="30000" dirty="0">
                <a:ea typeface="+mn-lt"/>
                <a:cs typeface="+mn-lt"/>
              </a:rPr>
              <a:t>2 </a:t>
            </a:r>
            <a:r>
              <a:rPr lang="en-US" sz="1700" dirty="0">
                <a:ea typeface="+mn-lt"/>
                <a:cs typeface="+mn-lt"/>
              </a:rPr>
              <a:t>of 0.3755 and adjusted R</a:t>
            </a:r>
            <a:r>
              <a:rPr lang="en-US" sz="1700" baseline="30000" dirty="0">
                <a:ea typeface="+mn-lt"/>
                <a:cs typeface="+mn-lt"/>
              </a:rPr>
              <a:t>2 </a:t>
            </a:r>
            <a:r>
              <a:rPr lang="en-US" sz="1700" dirty="0">
                <a:ea typeface="+mn-lt"/>
                <a:cs typeface="+mn-lt"/>
              </a:rPr>
              <a:t>of 0.3541. We can also look at the combined aspects of the variables to see that </a:t>
            </a:r>
            <a:r>
              <a:rPr lang="en-US" sz="1700" dirty="0" err="1">
                <a:ea typeface="+mn-lt"/>
                <a:cs typeface="+mn-lt"/>
              </a:rPr>
              <a:t>showCompanyNameHulu</a:t>
            </a:r>
            <a:r>
              <a:rPr lang="en-US" sz="1700" dirty="0">
                <a:ea typeface="+mn-lt"/>
                <a:cs typeface="+mn-lt"/>
              </a:rPr>
              <a:t> Original Series and </a:t>
            </a:r>
            <a:r>
              <a:rPr lang="en-US" sz="1700" dirty="0" err="1">
                <a:ea typeface="+mn-lt"/>
                <a:cs typeface="+mn-lt"/>
              </a:rPr>
              <a:t>showCompanyNameAdult</a:t>
            </a:r>
            <a:r>
              <a:rPr lang="en-US" sz="1700" dirty="0">
                <a:ea typeface="+mn-lt"/>
                <a:cs typeface="+mn-lt"/>
              </a:rPr>
              <a:t> Swim are among some of the more statistically significant columns within our variables.</a:t>
            </a:r>
            <a:r>
              <a:rPr lang="en-US" sz="1800" dirty="0">
                <a:ea typeface="+mn-lt"/>
                <a:cs typeface="+mn-lt"/>
              </a:rPr>
              <a:t>  </a:t>
            </a:r>
            <a:endParaRPr lang="en-US"/>
          </a:p>
          <a:p>
            <a:pPr marL="344170" indent="-344170"/>
            <a:endParaRPr lang="en-US" sz="1800">
              <a:cs typeface="Arial"/>
            </a:endParaRPr>
          </a:p>
          <a:p>
            <a:pPr marL="344170" indent="-344170"/>
            <a:endParaRPr lang="en-US" sz="1800"/>
          </a:p>
          <a:p>
            <a:pPr marL="0" indent="0"/>
            <a:endParaRPr lang="en-US" sz="1800">
              <a:cs typeface="Arial" panose="020B060402020202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FE2A5CAF-A579-4ACB-0158-AEB69E2D55DF}"/>
              </a:ext>
            </a:extLst>
          </p:cNvPr>
          <p:cNvSpPr txBox="1">
            <a:spLocks/>
          </p:cNvSpPr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Data: Modeling 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03B2816-E189-E9A1-09C0-B48828EE4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" t="77412" r="-206" b="235"/>
          <a:stretch/>
        </p:blipFill>
        <p:spPr>
          <a:xfrm>
            <a:off x="2834244" y="2449529"/>
            <a:ext cx="6711534" cy="1325975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C04E91D-A367-AC86-1A22-8585E95D11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0653" r="-233" b="-233"/>
          <a:stretch/>
        </p:blipFill>
        <p:spPr>
          <a:xfrm>
            <a:off x="3051961" y="5383762"/>
            <a:ext cx="6493830" cy="12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32133" y="731005"/>
            <a:ext cx="6835537" cy="873515"/>
          </a:xfrm>
        </p:spPr>
        <p:txBody>
          <a:bodyPr/>
          <a:lstStyle/>
          <a:p>
            <a:pPr algn="l"/>
            <a:r>
              <a:rPr lang="en-US" dirty="0"/>
              <a:t>Actionable Insights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1BBCBFB9-AA93-5743-630E-E26F425243AF}"/>
              </a:ext>
            </a:extLst>
          </p:cNvPr>
          <p:cNvSpPr txBox="1">
            <a:spLocks/>
          </p:cNvSpPr>
          <p:nvPr/>
        </p:nvSpPr>
        <p:spPr>
          <a:xfrm>
            <a:off x="2039076" y="1844298"/>
            <a:ext cx="8792133" cy="45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cs typeface="Arial"/>
            </a:endParaRPr>
          </a:p>
          <a:p>
            <a:pPr marL="344170" indent="-344170"/>
            <a:r>
              <a:rPr lang="en-US" sz="1800" dirty="0">
                <a:cs typeface="Arial"/>
              </a:rPr>
              <a:t>Based on the models we ran, the following factors have the greatest influence on show ratings on Hulu:</a:t>
            </a:r>
          </a:p>
          <a:p>
            <a:pPr marL="795020" lvl="1" indent="-337820"/>
            <a:r>
              <a:rPr lang="en-US" sz="1600" dirty="0">
                <a:cs typeface="Arial"/>
              </a:rPr>
              <a:t>Show company name</a:t>
            </a:r>
          </a:p>
          <a:p>
            <a:pPr marL="795020" lvl="1" indent="-337820"/>
            <a:r>
              <a:rPr lang="en-US" sz="1600" dirty="0">
                <a:cs typeface="Arial"/>
              </a:rPr>
              <a:t>Show company ID</a:t>
            </a:r>
          </a:p>
          <a:p>
            <a:pPr marL="795020" lvl="1" indent="-337820"/>
            <a:r>
              <a:rPr lang="en-US" sz="1600" dirty="0">
                <a:cs typeface="Arial"/>
              </a:rPr>
              <a:t>Show genre</a:t>
            </a:r>
          </a:p>
          <a:p>
            <a:pPr marL="795020" lvl="1" indent="-337820"/>
            <a:r>
              <a:rPr lang="en-US" sz="1600" dirty="0">
                <a:cs typeface="Arial"/>
              </a:rPr>
              <a:t>Show company channel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If Hulu decided to place all their shows on the most statistically significant companies and channels, theoretically, they could increase the rating of all their shows.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If Hulu choose to focus on only streaming shows that belonged to their most statistically significant genres, they could theoretically increase their average show rating.</a:t>
            </a:r>
          </a:p>
          <a:p>
            <a:pPr marL="344170" indent="-344170"/>
            <a:endParaRPr lang="en-US" sz="1800" dirty="0">
              <a:cs typeface="Arial" panose="020B0604020202020204"/>
            </a:endParaRPr>
          </a:p>
          <a:p>
            <a:pPr marL="344170" indent="-344170"/>
            <a:endParaRPr lang="en-US" sz="1800">
              <a:cs typeface="Arial" panose="020B0604020202020204"/>
            </a:endParaRPr>
          </a:p>
          <a:p>
            <a:pPr marL="0" indent="0"/>
            <a:endParaRPr lang="en-US" sz="1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602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32133" y="731005"/>
            <a:ext cx="6835537" cy="873515"/>
          </a:xfrm>
        </p:spPr>
        <p:txBody>
          <a:bodyPr/>
          <a:lstStyle/>
          <a:p>
            <a:pPr algn="l"/>
            <a:r>
              <a:rPr lang="en-US" dirty="0"/>
              <a:t>Actionable Insights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1BBCBFB9-AA93-5743-630E-E26F425243AF}"/>
              </a:ext>
            </a:extLst>
          </p:cNvPr>
          <p:cNvSpPr txBox="1">
            <a:spLocks/>
          </p:cNvSpPr>
          <p:nvPr/>
        </p:nvSpPr>
        <p:spPr>
          <a:xfrm>
            <a:off x="1900531" y="1854194"/>
            <a:ext cx="8792133" cy="45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cs typeface="Arial"/>
            </a:endParaRPr>
          </a:p>
          <a:p>
            <a:pPr marL="344170" indent="-344170"/>
            <a:r>
              <a:rPr lang="en-US" sz="1800" dirty="0">
                <a:cs typeface="Arial"/>
              </a:rPr>
              <a:t>Based on our linear regression models, such subsets as </a:t>
            </a:r>
            <a:r>
              <a:rPr lang="en-US" sz="1800" dirty="0" err="1">
                <a:cs typeface="Arial"/>
              </a:rPr>
              <a:t>showCompanyNameHulu</a:t>
            </a:r>
            <a:r>
              <a:rPr lang="en-US" sz="1800" dirty="0">
                <a:cs typeface="Arial"/>
              </a:rPr>
              <a:t> Original Series and </a:t>
            </a:r>
            <a:r>
              <a:rPr lang="en-US" sz="1800" dirty="0" err="1">
                <a:cs typeface="Arial"/>
              </a:rPr>
              <a:t>showCompanyNameAdult</a:t>
            </a:r>
            <a:r>
              <a:rPr lang="en-US" sz="1800" dirty="0">
                <a:cs typeface="Arial"/>
              </a:rPr>
              <a:t> Swim are among show companies that result in the highest show ratings. </a:t>
            </a:r>
          </a:p>
          <a:p>
            <a:pPr marL="344170" indent="-344170"/>
            <a:r>
              <a:rPr lang="en-US" sz="1800" dirty="0" err="1">
                <a:ea typeface="+mn-lt"/>
                <a:cs typeface="+mn-lt"/>
              </a:rPr>
              <a:t>showGenreClassics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dirty="0" err="1">
                <a:ea typeface="+mn-lt"/>
                <a:cs typeface="+mn-lt"/>
              </a:rPr>
              <a:t>showGenreScience</a:t>
            </a:r>
            <a:r>
              <a:rPr lang="en-US" sz="1800" dirty="0">
                <a:ea typeface="+mn-lt"/>
                <a:cs typeface="+mn-lt"/>
              </a:rPr>
              <a:t> Fiction result in the worst ratings among genres that Hulu streams. </a:t>
            </a:r>
            <a:endParaRPr lang="en-US" sz="1800" dirty="0">
              <a:cs typeface="Arial" panose="020B0604020202020204"/>
            </a:endParaRPr>
          </a:p>
          <a:p>
            <a:pPr marL="344170" indent="-344170"/>
            <a:r>
              <a:rPr lang="en-US" sz="1800" dirty="0">
                <a:cs typeface="Arial" panose="020B0604020202020204"/>
              </a:rPr>
              <a:t>Overall, our models tell us that what companies, channels and genres have the most overall effect on show rating, no matter what other variables are within our model.</a:t>
            </a:r>
          </a:p>
          <a:p>
            <a:pPr marL="344170" indent="-344170"/>
            <a:endParaRPr lang="en-US" sz="1800" dirty="0">
              <a:cs typeface="Arial" panose="020B0604020202020204"/>
            </a:endParaRPr>
          </a:p>
          <a:p>
            <a:pPr marL="344170" indent="-344170"/>
            <a:endParaRPr lang="en-US" sz="1800">
              <a:cs typeface="Arial" panose="020B0604020202020204"/>
            </a:endParaRPr>
          </a:p>
          <a:p>
            <a:pPr marL="0" indent="0"/>
            <a:endParaRPr lang="en-US" sz="1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0975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B8BB-78A6-F5A7-7ED1-D4892404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Any 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CC71-A41D-F0F3-CFBF-54EAD106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907" y="2268786"/>
            <a:ext cx="2503753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r>
              <a:rPr lang="en-US" sz="1600"/>
              <a:t>Thank You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37849A3-A16C-1419-4C70-7AF1956E7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4747" y="780672"/>
            <a:ext cx="5297322" cy="52973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7100" y="727294"/>
            <a:ext cx="4298423" cy="1103552"/>
          </a:xfrm>
        </p:spPr>
        <p:txBody>
          <a:bodyPr/>
          <a:lstStyle/>
          <a:p>
            <a:r>
              <a:rPr lang="en-US"/>
              <a:t>Business Questions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44600" y="1564759"/>
            <a:ext cx="9632423" cy="366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What makes a show “popular”? What factors make a show “popular”?</a:t>
            </a:r>
            <a:endParaRPr lang="en-US">
              <a:cs typeface="Arial" panose="020B0604020202020204"/>
            </a:endParaRPr>
          </a:p>
          <a:p>
            <a:pPr marL="344170" indent="-34417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How does show popularity compare to other values within the dataset?</a:t>
            </a:r>
          </a:p>
          <a:p>
            <a:pPr marL="344170" indent="-34417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Are there correlations between variables that result in a show being “popular”?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A369BC8-E2D7-EB71-4721-F96275FB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5" y="3360918"/>
            <a:ext cx="5415148" cy="30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8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358759" y="727885"/>
            <a:ext cx="4089030" cy="1081705"/>
          </a:xfrm>
        </p:spPr>
        <p:txBody>
          <a:bodyPr/>
          <a:lstStyle/>
          <a:p>
            <a:r>
              <a:rPr lang="en-US"/>
              <a:t>Attribute Categories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ShowID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ShowTime</a:t>
            </a:r>
          </a:p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ShowCanonicalName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ShowEpisodeCount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ShowGenre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ShowSubGenre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ShowName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DF50-B20E-D841-77C6-4D6622BDB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ShowRating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ShowSeasonsCount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ShowType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ShowCompanyID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ShowCompanyChannelID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err="1">
                <a:ea typeface="+mn-lt"/>
                <a:cs typeface="+mn-lt"/>
              </a:rPr>
              <a:t>ShowCompanyName</a:t>
            </a:r>
            <a:endParaRPr lang="en-US" sz="2200" err="1"/>
          </a:p>
        </p:txBody>
      </p:sp>
    </p:spTree>
    <p:extLst>
      <p:ext uri="{BB962C8B-B14F-4D97-AF65-F5344CB8AC3E}">
        <p14:creationId xmlns:p14="http://schemas.microsoft.com/office/powerpoint/2010/main" val="11900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cs typeface="Arial"/>
              </a:rPr>
              <a:t>Data Cleaning, Munging and Preparation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744667" y="1913571"/>
            <a:ext cx="3969505" cy="399782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800" b="1" dirty="0">
              <a:cs typeface="Arial"/>
            </a:endParaRPr>
          </a:p>
          <a:p>
            <a:pPr marL="344170" indent="-344170">
              <a:buAutoNum type="arabicPeriod"/>
            </a:pPr>
            <a:r>
              <a:rPr lang="en-US" sz="1800" dirty="0">
                <a:cs typeface="Arial"/>
              </a:rPr>
              <a:t>Read in the data and linked it to a data frame.</a:t>
            </a:r>
          </a:p>
          <a:p>
            <a:pPr marL="344170" indent="-344170">
              <a:buAutoNum type="arabicPeriod"/>
            </a:pPr>
            <a:r>
              <a:rPr lang="en-US" sz="1800" dirty="0">
                <a:cs typeface="Arial"/>
              </a:rPr>
              <a:t>Removed any "un-needed" columns for simplicity.</a:t>
            </a:r>
          </a:p>
          <a:p>
            <a:pPr marL="344170" indent="-344170">
              <a:buAutoNum type="arabicPeriod"/>
            </a:pPr>
            <a:r>
              <a:rPr lang="en-US" sz="1800" dirty="0">
                <a:cs typeface="Arial"/>
              </a:rPr>
              <a:t>Renamed our columns.</a:t>
            </a:r>
          </a:p>
          <a:p>
            <a:pPr marL="344170" indent="-344170">
              <a:buAutoNum type="arabicPeriod"/>
            </a:pPr>
            <a:r>
              <a:rPr lang="en-US" sz="1800" dirty="0">
                <a:cs typeface="Arial"/>
              </a:rPr>
              <a:t>Removed any unnecessary symbols from columns.</a:t>
            </a:r>
          </a:p>
          <a:p>
            <a:pPr marL="344170" indent="-344170">
              <a:buAutoNum type="arabicPeriod"/>
            </a:pPr>
            <a:endParaRPr lang="en-US" sz="1800" dirty="0">
              <a:cs typeface="Arial"/>
            </a:endParaRPr>
          </a:p>
          <a:p>
            <a:pPr marL="344170" indent="-344170"/>
            <a:endParaRPr lang="en-US" sz="1800" dirty="0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00518B-12F3-C17B-F63C-64F1611F4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945" y="1608921"/>
            <a:ext cx="5185063" cy="46227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D0985D1-F3B7-79F9-174E-B6BFBAA06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945" y="2618150"/>
            <a:ext cx="5185064" cy="357471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89B0E80-A2F1-A673-45C7-FD6760D2E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946" y="3528130"/>
            <a:ext cx="5185063" cy="26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6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Data: Descriptive Statistics &amp; Visualization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cs typeface="Arial"/>
              </a:rPr>
              <a:t>Histograms</a:t>
            </a:r>
            <a:endParaRPr lang="en-US" sz="1800"/>
          </a:p>
          <a:p>
            <a:pPr marL="344170" indent="-344170"/>
            <a:r>
              <a:rPr lang="en-US" sz="1800">
                <a:cs typeface="Arial"/>
              </a:rPr>
              <a:t>Show season count: Histogram of show season count. As seasons increase, episode count increases.</a:t>
            </a:r>
          </a:p>
          <a:p>
            <a:pPr marL="344170" indent="-344170"/>
            <a:r>
              <a:rPr lang="en-US" sz="1800">
                <a:cs typeface="Arial"/>
              </a:rPr>
              <a:t>Show episode count: Histogram of episode count. Most shows have lower episode counts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4B27DC0-2E71-C3FC-82BE-28A59978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653594"/>
            <a:ext cx="3994617" cy="25965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81576B4-51D3-C3E1-53DD-324FB9D2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3617564"/>
            <a:ext cx="3994617" cy="25665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Data: Descriptive Statistics &amp; Visualization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242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cs typeface="Arial"/>
              </a:rPr>
              <a:t>Histogram</a:t>
            </a:r>
            <a:endParaRPr lang="en-US" sz="1800">
              <a:cs typeface="Arial" panose="020B0604020202020204"/>
            </a:endParaRPr>
          </a:p>
          <a:p>
            <a:pPr marL="344170" indent="-344170"/>
            <a:r>
              <a:rPr lang="en-US" sz="1800">
                <a:cs typeface="Arial" panose="020B0604020202020204"/>
              </a:rPr>
              <a:t>Show rating: Histogram of show rating. Most shows have ratings from 3-5, with one show having a rating of 1.</a:t>
            </a:r>
          </a:p>
          <a:p>
            <a:pPr marL="0" indent="0">
              <a:buNone/>
            </a:pPr>
            <a:endParaRPr lang="en-US" sz="1800">
              <a:cs typeface="Arial" panose="020B060402020202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DBA1A5-05ED-4311-468B-B0C394FB3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209" y="654790"/>
            <a:ext cx="3795897" cy="2526395"/>
          </a:xfrm>
          <a:prstGeom prst="rect">
            <a:avLst/>
          </a:prstGeom>
        </p:spPr>
      </p:pic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2052930" y="4087250"/>
            <a:ext cx="3969505" cy="242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>
                <a:cs typeface="Arial"/>
              </a:rPr>
              <a:t>Plot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>
                <a:cs typeface="Arial"/>
              </a:rPr>
              <a:t>Season episode count: Histogram of episode count based on shoe season count and show genre. For each genre, we can see that shows with more seasons had more episodes.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cs typeface="Arial"/>
            </a:endParaRPr>
          </a:p>
        </p:txBody>
      </p:sp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3E70730-90CF-8990-4679-6070662FA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209" y="3423773"/>
            <a:ext cx="3766209" cy="24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8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30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32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/>
              <a:t>Data: Descriptive Statistics &amp; Visualization 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969803" y="2052116"/>
            <a:ext cx="37847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Plot</a:t>
            </a:r>
            <a:endParaRPr lang="en-US" sz="15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500"/>
              <a:t>Season episode count 2: Histogram of episode count based on shoe season count and show genre where episode count is greater than 250. Compared to the last plot, the data has no real pattern.</a:t>
            </a:r>
            <a:endParaRPr lang="en-US" sz="15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500"/>
              <a:t>Show genre vs show rating: A plot showing us shows, within their respective genres, who received the highest show ratings.</a:t>
            </a:r>
            <a:endParaRPr lang="en-US" sz="15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500"/>
          </a:p>
          <a:p>
            <a:pPr marL="0" indent="0">
              <a:lnSpc>
                <a:spcPct val="110000"/>
              </a:lnSpc>
            </a:pPr>
            <a:endParaRPr lang="en-US" sz="1500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8BA43EA-5996-6C81-6FFB-12ADED4957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3143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30131266-31D4-732C-0481-23D7B80EEC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60" r="-4" b="-4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Data: Descriptive Statistics &amp; Visualization 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969803" y="2319311"/>
            <a:ext cx="37847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Plot</a:t>
            </a:r>
            <a:endParaRPr lang="en-US" sz="1800">
              <a:cs typeface="Arial" panose="020B0604020202020204"/>
            </a:endParaRPr>
          </a:p>
          <a:p>
            <a:pPr marL="344170" indent="-344170"/>
            <a:r>
              <a:rPr lang="en-US" sz="1800"/>
              <a:t>Show episode count vs show rating: Plot showing what episode counts have the highest show ratings.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/>
              <a:t>Show season count vs show rating: Plot showing what shows have the highest show rating based on season count.</a:t>
            </a:r>
            <a:endParaRPr lang="en-US" sz="1800">
              <a:cs typeface="Arial"/>
            </a:endParaRPr>
          </a:p>
          <a:p>
            <a:pPr marL="344170" indent="-344170"/>
            <a:endParaRPr lang="en-US" sz="1800"/>
          </a:p>
          <a:p>
            <a:pPr marL="344170" indent="-344170"/>
            <a:endParaRPr lang="en-US" sz="1800"/>
          </a:p>
          <a:p>
            <a:pPr marL="0" indent="0"/>
            <a:endParaRPr lang="en-US" sz="180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B7F74F4-E98B-2FA7-4754-636068E19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194" y="641207"/>
            <a:ext cx="3941765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7AF3B7-B453-CED8-956F-C9751443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56" y="3590198"/>
            <a:ext cx="3956640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Data: Descriptive Statistics &amp; Visualization 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33171623-8F18-E235-A2E3-8EEBF00B4286}"/>
              </a:ext>
            </a:extLst>
          </p:cNvPr>
          <p:cNvSpPr txBox="1">
            <a:spLocks/>
          </p:cNvSpPr>
          <p:nvPr/>
        </p:nvSpPr>
        <p:spPr>
          <a:xfrm>
            <a:off x="1969803" y="2438064"/>
            <a:ext cx="37847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Plot</a:t>
            </a:r>
            <a:endParaRPr lang="en-US" sz="1800">
              <a:cs typeface="Arial" panose="020B0604020202020204"/>
            </a:endParaRPr>
          </a:p>
          <a:p>
            <a:pPr marL="344170" indent="-344170"/>
            <a:r>
              <a:rPr lang="en-US" sz="1800"/>
              <a:t>Show episode count vs show rating: Plot showing what episode counts have the highest show ratings.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/>
              <a:t>Show season count vs show rating: Plot showing what shows have the highest show rating based on season count.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>
                <a:cs typeface="Arial"/>
              </a:rPr>
              <a:t>Show company vs show rating: A plot showing us highest show ratings based on the company those shows belong to.</a:t>
            </a:r>
          </a:p>
          <a:p>
            <a:pPr marL="344170" indent="-344170"/>
            <a:endParaRPr lang="en-US" sz="1800"/>
          </a:p>
          <a:p>
            <a:pPr marL="344170" indent="-344170"/>
            <a:endParaRPr lang="en-US" sz="1800">
              <a:cs typeface="Arial" panose="020B0604020202020204"/>
            </a:endParaRPr>
          </a:p>
          <a:p>
            <a:pPr marL="0" indent="0"/>
            <a:endParaRPr lang="en-US" sz="1800">
              <a:cs typeface="Arial" panose="020B0604020202020204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B7F74F4-E98B-2FA7-4754-636068E19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844" y="146402"/>
            <a:ext cx="3199558" cy="211657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7AF3B7-B453-CED8-956F-C9751443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782" y="2402665"/>
            <a:ext cx="3145160" cy="207698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8BE6C7-B2E6-219E-EB64-2D228F0E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920" y="4675592"/>
            <a:ext cx="3139044" cy="19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354CC8B86354096C9C5309F906AD3" ma:contentTypeVersion="2" ma:contentTypeDescription="Create a new document." ma:contentTypeScope="" ma:versionID="80c9c07af99b6943ef3a21e2577420d4">
  <xsd:schema xmlns:xsd="http://www.w3.org/2001/XMLSchema" xmlns:xs="http://www.w3.org/2001/XMLSchema" xmlns:p="http://schemas.microsoft.com/office/2006/metadata/properties" xmlns:ns2="589b04d2-fbfc-46b5-adb3-4ed8f65a23b4" targetNamespace="http://schemas.microsoft.com/office/2006/metadata/properties" ma:root="true" ma:fieldsID="b6822344ef706b5a157d5d0e90993a52" ns2:_="">
    <xsd:import namespace="589b04d2-fbfc-46b5-adb3-4ed8f65a23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b04d2-fbfc-46b5-adb3-4ed8f65a2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DA7ED2-16CF-4B2E-AF8F-C8990467DC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847E45-1B87-489E-945B-E89ABB11C7DD}">
  <ds:schemaRefs>
    <ds:schemaRef ds:uri="589b04d2-fbfc-46b5-adb3-4ed8f65a23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692032-12B6-4A5C-9AD7-39363C9D1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Arial,Sans-Serif</vt:lpstr>
      <vt:lpstr>MS Shell Dlg 2</vt:lpstr>
      <vt:lpstr>Wingdings</vt:lpstr>
      <vt:lpstr>Wingdings 3</vt:lpstr>
      <vt:lpstr>Madison</vt:lpstr>
      <vt:lpstr>Hulu Data Analysis</vt:lpstr>
      <vt:lpstr>Business Questions</vt:lpstr>
      <vt:lpstr>Attribute Categories</vt:lpstr>
      <vt:lpstr>Data Cleaning, Munging and Preparation</vt:lpstr>
      <vt:lpstr>Data: Descriptive Statistics &amp; Visualization </vt:lpstr>
      <vt:lpstr>Data: Descriptive Statistics &amp; Visualization </vt:lpstr>
      <vt:lpstr>Data: Descriptive Statistics &amp; Visualization </vt:lpstr>
      <vt:lpstr>Data: Descriptive Statistics &amp; Visualization </vt:lpstr>
      <vt:lpstr>Data: Descriptive Statistics &amp; Visualization </vt:lpstr>
      <vt:lpstr>Data: Modeling </vt:lpstr>
      <vt:lpstr>PowerPoint Presentation</vt:lpstr>
      <vt:lpstr>PowerPoint Presentation</vt:lpstr>
      <vt:lpstr>PowerPoint Presentation</vt:lpstr>
      <vt:lpstr>Actionable Insights</vt:lpstr>
      <vt:lpstr>Actionable Insights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Ceara Stewart</cp:lastModifiedBy>
  <cp:revision>221</cp:revision>
  <dcterms:created xsi:type="dcterms:W3CDTF">2019-10-16T03:03:10Z</dcterms:created>
  <dcterms:modified xsi:type="dcterms:W3CDTF">2022-12-20T00:46:52Z</dcterms:modified>
</cp:coreProperties>
</file>