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9c43fd8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9c43fd8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a9c43fd8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a9c43fd8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a9c43fd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a9c43fd8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a9c43fd8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a9c43fd8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a943b00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a943b00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a9c43fd8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a9c43fd8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a9c43fd8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a9c43fd8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 Mining</a:t>
            </a:r>
            <a:endParaRPr/>
          </a:p>
        </p:txBody>
      </p:sp>
      <p:sp>
        <p:nvSpPr>
          <p:cNvPr id="135" name="Google Shape;135;p13"/>
          <p:cNvSpPr txBox="1"/>
          <p:nvPr>
            <p:ph idx="1" type="subTitle"/>
          </p:nvPr>
        </p:nvSpPr>
        <p:spPr>
          <a:xfrm>
            <a:off x="5083950" y="3157300"/>
            <a:ext cx="3470700" cy="12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Caleb Stillman</a:t>
            </a:r>
            <a:endParaRPr sz="2000"/>
          </a:p>
          <a:p>
            <a:pPr indent="0" lvl="0" marL="0" rtl="0" algn="l">
              <a:spcBef>
                <a:spcPts val="0"/>
              </a:spcBef>
              <a:spcAft>
                <a:spcPts val="0"/>
              </a:spcAft>
              <a:buNone/>
            </a:pPr>
            <a:r>
              <a:rPr lang="en" sz="2000"/>
              <a:t>Graydon Sinclair</a:t>
            </a:r>
            <a:endParaRPr sz="2000"/>
          </a:p>
          <a:p>
            <a:pPr indent="0" lvl="0" marL="0" rtl="0" algn="l">
              <a:spcBef>
                <a:spcPts val="0"/>
              </a:spcBef>
              <a:spcAft>
                <a:spcPts val="0"/>
              </a:spcAft>
              <a:buNone/>
            </a:pPr>
            <a:r>
              <a:rPr lang="en" sz="2000"/>
              <a:t>Stephen Tynan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Our Questions</a:t>
            </a:r>
            <a:endParaRPr sz="4000"/>
          </a:p>
        </p:txBody>
      </p:sp>
      <p:sp>
        <p:nvSpPr>
          <p:cNvPr id="141" name="Google Shape;141;p14"/>
          <p:cNvSpPr txBox="1"/>
          <p:nvPr>
            <p:ph idx="1" type="body"/>
          </p:nvPr>
        </p:nvSpPr>
        <p:spPr>
          <a:xfrm>
            <a:off x="568900" y="1567550"/>
            <a:ext cx="8058300" cy="3209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Is it possible to predict the runtime of a film based on its genre?</a:t>
            </a:r>
            <a:endParaRPr sz="2000"/>
          </a:p>
          <a:p>
            <a:pPr indent="-355600" lvl="0" marL="457200" rtl="0" algn="l">
              <a:spcBef>
                <a:spcPts val="0"/>
              </a:spcBef>
              <a:spcAft>
                <a:spcPts val="0"/>
              </a:spcAft>
              <a:buSzPts val="2000"/>
              <a:buChar char="●"/>
            </a:pPr>
            <a:r>
              <a:rPr lang="en" sz="2000"/>
              <a:t>Is it possible to predict the runtime of a film based on its country of origin?</a:t>
            </a:r>
            <a:endParaRPr sz="2000"/>
          </a:p>
          <a:p>
            <a:pPr indent="-355600" lvl="0" marL="457200" rtl="0" algn="l">
              <a:spcBef>
                <a:spcPts val="0"/>
              </a:spcBef>
              <a:spcAft>
                <a:spcPts val="0"/>
              </a:spcAft>
              <a:buSzPts val="2000"/>
              <a:buChar char="●"/>
            </a:pPr>
            <a:r>
              <a:rPr lang="en" sz="2000"/>
              <a:t>Is it possible to predict the runtime of a film based on its date of release?</a:t>
            </a:r>
            <a:endParaRPr sz="2000"/>
          </a:p>
          <a:p>
            <a:pPr indent="-355600" lvl="0" marL="457200" rtl="0" algn="l">
              <a:spcBef>
                <a:spcPts val="0"/>
              </a:spcBef>
              <a:spcAft>
                <a:spcPts val="0"/>
              </a:spcAft>
              <a:buSzPts val="2000"/>
              <a:buChar char="●"/>
            </a:pPr>
            <a:r>
              <a:rPr lang="en" sz="2000"/>
              <a:t>Can an ideal film length (may be a range) be identified which corresponds to high ratings from viewers?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Data Preparation Work</a:t>
            </a:r>
            <a:endParaRPr sz="40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Outlier handling</a:t>
            </a:r>
            <a:endParaRPr sz="2000"/>
          </a:p>
          <a:p>
            <a:pPr indent="-355600" lvl="0" marL="457200" rtl="0" algn="l">
              <a:spcBef>
                <a:spcPts val="0"/>
              </a:spcBef>
              <a:spcAft>
                <a:spcPts val="0"/>
              </a:spcAft>
              <a:buSzPts val="2000"/>
              <a:buChar char="●"/>
            </a:pPr>
            <a:r>
              <a:rPr lang="en" sz="2000"/>
              <a:t>Other data cleaning (removing </a:t>
            </a:r>
            <a:r>
              <a:rPr lang="en" sz="2000"/>
              <a:t>unnecessary</a:t>
            </a:r>
            <a:r>
              <a:rPr lang="en" sz="2000"/>
              <a:t> features, etc.)</a:t>
            </a:r>
            <a:endParaRPr sz="2000"/>
          </a:p>
          <a:p>
            <a:pPr indent="-355600" lvl="0" marL="457200" rtl="0" algn="l">
              <a:spcBef>
                <a:spcPts val="0"/>
              </a:spcBef>
              <a:spcAft>
                <a:spcPts val="0"/>
              </a:spcAft>
              <a:buSzPts val="2000"/>
              <a:buChar char="●"/>
            </a:pPr>
            <a:r>
              <a:rPr lang="en" sz="2000"/>
              <a:t>Data integration</a:t>
            </a:r>
            <a:endParaRPr sz="2000"/>
          </a:p>
          <a:p>
            <a:pPr indent="-355600" lvl="0" marL="457200" rtl="0" algn="l">
              <a:spcBef>
                <a:spcPts val="0"/>
              </a:spcBef>
              <a:spcAft>
                <a:spcPts val="0"/>
              </a:spcAft>
              <a:buSzPts val="2000"/>
              <a:buChar char="●"/>
            </a:pPr>
            <a:r>
              <a:rPr lang="en" sz="2000"/>
              <a:t>Data transformation (one-hot encoding, etc.)</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Tools Utilized</a:t>
            </a:r>
            <a:endParaRPr sz="40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Python</a:t>
            </a:r>
            <a:endParaRPr sz="2000"/>
          </a:p>
          <a:p>
            <a:pPr indent="-355600" lvl="0" marL="457200" rtl="0" algn="l">
              <a:spcBef>
                <a:spcPts val="0"/>
              </a:spcBef>
              <a:spcAft>
                <a:spcPts val="0"/>
              </a:spcAft>
              <a:buSzPts val="2000"/>
              <a:buChar char="●"/>
            </a:pPr>
            <a:r>
              <a:rPr lang="en" sz="2000"/>
              <a:t>Data libraries: Pandas, NumPy, Pgmpy, Scikit-learn</a:t>
            </a:r>
            <a:endParaRPr sz="2000"/>
          </a:p>
          <a:p>
            <a:pPr indent="-355600" lvl="0" marL="457200" rtl="0" algn="l">
              <a:spcBef>
                <a:spcPts val="0"/>
              </a:spcBef>
              <a:spcAft>
                <a:spcPts val="0"/>
              </a:spcAft>
              <a:buSzPts val="2000"/>
              <a:buChar char="●"/>
            </a:pPr>
            <a:r>
              <a:rPr lang="en" sz="2000"/>
              <a:t>Visualization libraries: Seaborn, Matplotlib</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Clustering</a:t>
            </a:r>
            <a:endParaRPr sz="43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Unsupervised learning techniques were used such as:</a:t>
            </a:r>
            <a:endParaRPr sz="2000"/>
          </a:p>
          <a:p>
            <a:pPr indent="-355600" lvl="0" marL="457200" rtl="0" algn="l">
              <a:spcBef>
                <a:spcPts val="1200"/>
              </a:spcBef>
              <a:spcAft>
                <a:spcPts val="0"/>
              </a:spcAft>
              <a:buSzPts val="2000"/>
              <a:buChar char="●"/>
            </a:pPr>
            <a:r>
              <a:rPr lang="en" sz="2000"/>
              <a:t>Linear regression</a:t>
            </a:r>
            <a:endParaRPr sz="2000"/>
          </a:p>
          <a:p>
            <a:pPr indent="-355600" lvl="0" marL="457200" rtl="0" algn="l">
              <a:spcBef>
                <a:spcPts val="0"/>
              </a:spcBef>
              <a:spcAft>
                <a:spcPts val="0"/>
              </a:spcAft>
              <a:buSzPts val="2000"/>
              <a:buChar char="●"/>
            </a:pPr>
            <a:r>
              <a:rPr lang="en" sz="2000"/>
              <a:t>Random forest regression</a:t>
            </a:r>
            <a:endParaRPr sz="2000"/>
          </a:p>
          <a:p>
            <a:pPr indent="-355600" lvl="0" marL="457200" rtl="0" algn="l">
              <a:spcBef>
                <a:spcPts val="0"/>
              </a:spcBef>
              <a:spcAft>
                <a:spcPts val="0"/>
              </a:spcAft>
              <a:buSzPts val="2000"/>
              <a:buChar char="●"/>
            </a:pPr>
            <a:r>
              <a:rPr lang="en" sz="2000"/>
              <a:t>Support vector machines</a:t>
            </a:r>
            <a:endParaRPr sz="2000"/>
          </a:p>
          <a:p>
            <a:pPr indent="-355600" lvl="0" marL="457200" rtl="0" algn="l">
              <a:spcBef>
                <a:spcPts val="0"/>
              </a:spcBef>
              <a:spcAft>
                <a:spcPts val="0"/>
              </a:spcAft>
              <a:buSzPts val="2000"/>
              <a:buChar char="●"/>
            </a:pPr>
            <a:r>
              <a:rPr lang="en" sz="2000"/>
              <a:t>Bayesian Belief Network (identify patterns and structures)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Classification</a:t>
            </a:r>
            <a:endParaRPr sz="43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Supervised learning techniques were used such as:</a:t>
            </a:r>
            <a:endParaRPr sz="2000"/>
          </a:p>
          <a:p>
            <a:pPr indent="-355600" lvl="0" marL="457200" rtl="0" algn="l">
              <a:spcBef>
                <a:spcPts val="1200"/>
              </a:spcBef>
              <a:spcAft>
                <a:spcPts val="0"/>
              </a:spcAft>
              <a:buSzPts val="2000"/>
              <a:buChar char="●"/>
            </a:pPr>
            <a:r>
              <a:rPr lang="en" sz="2000"/>
              <a:t>Bayesian Belief Network (predict probability of class labels)</a:t>
            </a:r>
            <a:endParaRPr sz="2000"/>
          </a:p>
          <a:p>
            <a:pPr indent="-355600" lvl="0" marL="457200" rtl="0" algn="l">
              <a:spcBef>
                <a:spcPts val="0"/>
              </a:spcBef>
              <a:spcAft>
                <a:spcPts val="0"/>
              </a:spcAft>
              <a:buSzPts val="2000"/>
              <a:buChar char="●"/>
            </a:pPr>
            <a:r>
              <a:rPr lang="en" sz="2000"/>
              <a:t>K-nearest neighbors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Insights Gleaned</a:t>
            </a:r>
            <a:endParaRPr sz="40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Runtime is an oft-overlooked </a:t>
            </a:r>
            <a:r>
              <a:rPr lang="en" sz="2000"/>
              <a:t>feature</a:t>
            </a:r>
            <a:r>
              <a:rPr lang="en" sz="2000"/>
              <a:t> of film analysis but can successfully be predicted by several other variables. Most notably, runtime can be predicted by rating, genre, country of origin, language, or studio.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Application of Insights</a:t>
            </a:r>
            <a:endParaRPr sz="4100"/>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These insights can be brought to bear by the film industry to craft films more likely to be resonant or successful to target audiences, or more likely to bring in targeted ratings or box office take.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