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22301:ed-1:v2: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tools.cl/iso-22301-las-clausulas-del-sg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412118"/>
            <a:ext cx="8791575" cy="2215170"/>
          </a:xfrm>
        </p:spPr>
        <p:txBody>
          <a:bodyPr>
            <a:normAutofit/>
          </a:bodyPr>
          <a:lstStyle/>
          <a:p>
            <a:pPr algn="ctr"/>
            <a:r>
              <a:rPr lang="es-AR" sz="4000" b="1" dirty="0" smtClean="0"/>
              <a:t>Plan de continuidad del negocio, contingencias y recuperación de desastres</a:t>
            </a:r>
            <a:endParaRPr lang="es-A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103808"/>
            <a:ext cx="8791575" cy="3477296"/>
          </a:xfrm>
        </p:spPr>
        <p:txBody>
          <a:bodyPr/>
          <a:lstStyle/>
          <a:p>
            <a:r>
              <a:rPr lang="es-ES" sz="3600" b="1" dirty="0" smtClean="0"/>
              <a:t>ISO </a:t>
            </a:r>
            <a:r>
              <a:rPr lang="es-ES" sz="3600" b="1" dirty="0"/>
              <a:t>22301</a:t>
            </a:r>
          </a:p>
          <a:p>
            <a:r>
              <a:rPr lang="es-ES" dirty="0"/>
              <a:t>Continuidad de negocio es el término que se acuña para referirse a las </a:t>
            </a:r>
            <a:r>
              <a:rPr lang="es-ES" b="1" dirty="0"/>
              <a:t>estrategias </a:t>
            </a:r>
            <a:r>
              <a:rPr lang="es-ES" b="1" dirty="0" smtClean="0"/>
              <a:t>y a la planificaciones </a:t>
            </a:r>
            <a:r>
              <a:rPr lang="es-ES" b="1" dirty="0"/>
              <a:t>mediante las cuales las organizaciones se preparan para dar respuesta a eventos catastróficos</a:t>
            </a:r>
            <a:r>
              <a:rPr lang="es-ES" dirty="0"/>
              <a:t> tales como incendios, inundaciones, ataques cibernéticos, accidentes o errores humanos</a:t>
            </a:r>
            <a:r>
              <a:rPr lang="es-ES" dirty="0" smtClean="0"/>
              <a:t>.</a:t>
            </a:r>
            <a:r>
              <a:rPr lang="es-ES" baseline="30000" dirty="0" smtClean="0"/>
              <a:t>*</a:t>
            </a:r>
            <a:endParaRPr lang="es-ES" dirty="0"/>
          </a:p>
          <a:p>
            <a:pPr algn="r"/>
            <a:endParaRPr lang="es-AR" sz="1000" dirty="0"/>
          </a:p>
          <a:p>
            <a:pPr algn="r"/>
            <a:r>
              <a:rPr lang="es-AR" sz="1000" dirty="0" smtClean="0"/>
              <a:t>*</a:t>
            </a:r>
            <a:r>
              <a:rPr lang="es-AR" sz="1000" dirty="0" smtClean="0"/>
              <a:t>Fuente: </a:t>
            </a:r>
            <a:r>
              <a:rPr lang="es-AR" sz="1000" dirty="0">
                <a:hlinkClick r:id="rId2"/>
              </a:rPr>
              <a:t>https://www.iso.org/obp/ui/#</a:t>
            </a:r>
            <a:r>
              <a:rPr lang="es-AR" sz="1000" dirty="0" smtClean="0">
                <a:hlinkClick r:id="rId2"/>
              </a:rPr>
              <a:t>iso:std:iso:22301:ed-1:v2:en</a:t>
            </a:r>
            <a:endParaRPr lang="es-AR" sz="1000" dirty="0" smtClean="0"/>
          </a:p>
          <a:p>
            <a:pPr algn="r"/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027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Preguntas…?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18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8968"/>
            <a:ext cx="9905998" cy="1478570"/>
          </a:xfrm>
        </p:spPr>
        <p:txBody>
          <a:bodyPr/>
          <a:lstStyle/>
          <a:p>
            <a:r>
              <a:rPr lang="es-AR" dirty="0" smtClean="0"/>
              <a:t>Iso 22301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58346"/>
            <a:ext cx="9905999" cy="4919730"/>
          </a:xfrm>
        </p:spPr>
        <p:txBody>
          <a:bodyPr>
            <a:noAutofit/>
          </a:bodyPr>
          <a:lstStyle/>
          <a:p>
            <a:r>
              <a:rPr lang="es-ES" sz="2800" dirty="0"/>
              <a:t>Un </a:t>
            </a:r>
            <a:r>
              <a:rPr lang="es-ES" sz="2800" dirty="0">
                <a:hlinkClick r:id="rId2"/>
              </a:rPr>
              <a:t>Sistema de Gestión de Continuidad de Negocio</a:t>
            </a:r>
            <a:r>
              <a:rPr lang="es-ES" sz="2800" dirty="0"/>
              <a:t> (SGCN o BCMS en sus siglas en inglés) </a:t>
            </a:r>
            <a:r>
              <a:rPr lang="es-ES" sz="3200" b="1" dirty="0" smtClean="0"/>
              <a:t>certificado bajo la norma ISO 22301</a:t>
            </a:r>
            <a:r>
              <a:rPr lang="es-ES" sz="2800" dirty="0" smtClean="0"/>
              <a:t> </a:t>
            </a:r>
            <a:r>
              <a:rPr lang="es-ES" sz="2800" dirty="0"/>
              <a:t>– el estándar de mayor aceptación a nivel </a:t>
            </a:r>
            <a:r>
              <a:rPr lang="es-ES" sz="2800" dirty="0" smtClean="0"/>
              <a:t>internacional.</a:t>
            </a:r>
          </a:p>
          <a:p>
            <a:r>
              <a:rPr lang="es-ES" sz="3200" b="1" dirty="0" smtClean="0"/>
              <a:t>Ayuda</a:t>
            </a:r>
            <a:r>
              <a:rPr lang="es-ES" sz="2800" dirty="0" smtClean="0"/>
              <a:t> </a:t>
            </a:r>
            <a:r>
              <a:rPr lang="es-ES" sz="2800" b="1" dirty="0" smtClean="0"/>
              <a:t>a </a:t>
            </a:r>
            <a:r>
              <a:rPr lang="es-ES" sz="2800" b="1" dirty="0"/>
              <a:t>las organizaciones a prepararse para las emergencias, a gestionar las crisis y mejorar su capacidad de recuperación operacional, asegurar la cadena de suministro y protegerse, por ejemplo, su reputación ante una crisis</a:t>
            </a:r>
            <a:r>
              <a:rPr lang="es-E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665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970"/>
            <a:ext cx="9905998" cy="1261801"/>
          </a:xfrm>
        </p:spPr>
        <p:txBody>
          <a:bodyPr>
            <a:normAutofit/>
          </a:bodyPr>
          <a:lstStyle/>
          <a:p>
            <a:pPr algn="ctr"/>
            <a:r>
              <a:rPr lang="es-ES" altLang="es-AR" sz="4000" cap="none" dirty="0">
                <a:latin typeface="Arial Unicode MS" panose="020B0604020202020204" pitchFamily="34" charset="-128"/>
              </a:rPr>
              <a:t>El modelo Planificar-Hacer-Verificar-Actuar (</a:t>
            </a:r>
            <a:r>
              <a:rPr lang="es-ES" altLang="es-AR" sz="4000" cap="none" dirty="0" smtClean="0">
                <a:latin typeface="Arial Unicode MS" panose="020B0604020202020204" pitchFamily="34" charset="-128"/>
              </a:rPr>
              <a:t>PHVA) ISO 22301</a:t>
            </a:r>
            <a:endParaRPr lang="es-AR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783361"/>
            <a:ext cx="1046245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Esta Norma Internacional aplica a dicho modelo en la planificación, el establecimiento, la implementación, la operación, el monitoreo, la revisión, el mantenimiento y la mejora continua de la eficacia de implementar</a:t>
            </a:r>
            <a:r>
              <a:rPr kumimoji="0" lang="es-ES" altLang="es-AR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dichas políticas</a:t>
            </a:r>
            <a:r>
              <a:rPr kumimoji="0" lang="es-ES" altLang="es-A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1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1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10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7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AR" cap="none" dirty="0">
                <a:latin typeface="Arial Unicode MS" panose="020B0604020202020204" pitchFamily="34" charset="-128"/>
              </a:rPr>
              <a:t>El modelo Planificar-Hacer-Verificar-Actuar (</a:t>
            </a:r>
            <a:r>
              <a:rPr lang="es-ES" altLang="es-AR" cap="none" dirty="0" smtClean="0">
                <a:latin typeface="Arial Unicode MS" panose="020B0604020202020204" pitchFamily="34" charset="-128"/>
              </a:rPr>
              <a:t>PHVA) ISO 22301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39189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s-AR" dirty="0">
                <a:latin typeface="Arial Unicode MS" panose="020B0604020202020204" pitchFamily="34" charset="-128"/>
              </a:rPr>
              <a:t>Esto garantiza un grado de coherencia con otros estándares de sistemas de gestión, como: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endParaRPr lang="es-ES" altLang="es-AR" sz="12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es-ES" altLang="es-AR" dirty="0">
                <a:latin typeface="Arial Unicode MS" panose="020B0604020202020204" pitchFamily="34" charset="-128"/>
              </a:rPr>
              <a:t>ISO 9001 Sistemas de gestión de calidad,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es-ES" altLang="es-AR" dirty="0">
                <a:latin typeface="Arial Unicode MS" panose="020B0604020202020204" pitchFamily="34" charset="-128"/>
              </a:rPr>
              <a:t>ISO 14001, Sistemas de gestión ambiental,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es-ES" altLang="es-AR" dirty="0">
                <a:latin typeface="Arial Unicode MS" panose="020B0604020202020204" pitchFamily="34" charset="-128"/>
              </a:rPr>
              <a:t>ISO / IEC 27001, Sistemas de gestión de seguridad de la información,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es-ES" altLang="es-AR" dirty="0">
                <a:latin typeface="Arial Unicode MS" panose="020B0604020202020204" pitchFamily="34" charset="-128"/>
              </a:rPr>
              <a:t>ISO / IEC 20000-1, Tecnología de la información - Gestión de servicios, e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es-ES" altLang="es-AR" dirty="0">
                <a:latin typeface="Arial Unicode MS" panose="020B0604020202020204" pitchFamily="34" charset="-128"/>
              </a:rPr>
              <a:t>ISO 28000, Especificación para sistemas de administración de seguridad para la cadena de suministro, lo que permite una implementación y operación coherentes e integradas con sistemas de administración relacionados.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7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Pasos para elaborar un </a:t>
            </a:r>
            <a:r>
              <a:rPr lang="es-ES" dirty="0" smtClean="0"/>
              <a:t>SGCN (ISO 22301)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1617"/>
          </a:xfrm>
        </p:spPr>
        <p:txBody>
          <a:bodyPr>
            <a:normAutofit fontScale="85000" lnSpcReduction="20000"/>
          </a:bodyPr>
          <a:lstStyle/>
          <a:p>
            <a:r>
              <a:rPr lang="es-AR" sz="2800" dirty="0" smtClean="0"/>
              <a:t>Establecer un plan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Establezca la política global de la organización:</a:t>
            </a:r>
          </a:p>
          <a:p>
            <a:pPr lvl="1"/>
            <a:r>
              <a:rPr lang="es-AR" dirty="0" smtClean="0"/>
              <a:t>Metas</a:t>
            </a:r>
          </a:p>
          <a:p>
            <a:pPr lvl="1"/>
            <a:r>
              <a:rPr lang="es-AR" dirty="0" smtClean="0"/>
              <a:t>Objetivos</a:t>
            </a:r>
          </a:p>
          <a:p>
            <a:pPr lvl="1"/>
            <a:r>
              <a:rPr lang="es-AR" dirty="0" smtClean="0"/>
              <a:t>Controles y procesos relevantes para garantizar la continuidad del negocio</a:t>
            </a:r>
          </a:p>
          <a:p>
            <a:r>
              <a:rPr lang="es-AR" dirty="0" smtClean="0"/>
              <a:t>Hacer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Implementar y operar:</a:t>
            </a:r>
          </a:p>
          <a:p>
            <a:pPr lvl="1"/>
            <a:r>
              <a:rPr lang="es-AR" dirty="0" smtClean="0"/>
              <a:t>La política definida en su totalidad.</a:t>
            </a:r>
          </a:p>
          <a:p>
            <a:pPr marL="0" indent="0">
              <a:buNone/>
            </a:pPr>
            <a:r>
              <a:rPr lang="es-AR" dirty="0" smtClean="0"/>
              <a:t>    </a:t>
            </a:r>
            <a:endParaRPr lang="es-AR" dirty="0"/>
          </a:p>
          <a:p>
            <a:pPr lvl="3"/>
            <a:endParaRPr lang="es-AR" dirty="0" smtClean="0"/>
          </a:p>
          <a:p>
            <a:pPr marL="0" indent="0">
              <a:buNone/>
            </a:pPr>
            <a:r>
              <a:rPr lang="es-AR" dirty="0"/>
              <a:t>	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046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9116"/>
            <a:ext cx="9905998" cy="1478570"/>
          </a:xfrm>
        </p:spPr>
        <p:txBody>
          <a:bodyPr/>
          <a:lstStyle/>
          <a:p>
            <a:r>
              <a:rPr lang="es-AR" dirty="0"/>
              <a:t>Pasos para elaborar un </a:t>
            </a:r>
            <a:r>
              <a:rPr lang="es-ES" dirty="0"/>
              <a:t>SGCN (ISO 22301)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25768"/>
            <a:ext cx="9905999" cy="4906851"/>
          </a:xfrm>
        </p:spPr>
        <p:txBody>
          <a:bodyPr>
            <a:normAutofit/>
          </a:bodyPr>
          <a:lstStyle/>
          <a:p>
            <a:r>
              <a:rPr lang="es-AR" dirty="0"/>
              <a:t>Revisar </a:t>
            </a:r>
          </a:p>
          <a:p>
            <a:pPr marL="457200" lvl="1" indent="0">
              <a:buNone/>
            </a:pPr>
            <a:r>
              <a:rPr lang="es-AR" dirty="0"/>
              <a:t>Monitorear e informar:</a:t>
            </a:r>
          </a:p>
          <a:p>
            <a:pPr lvl="1"/>
            <a:r>
              <a:rPr lang="es-AR" sz="1700" dirty="0"/>
              <a:t>Grado de cumplimiento de objetivos definidos</a:t>
            </a:r>
          </a:p>
          <a:p>
            <a:pPr lvl="1"/>
            <a:r>
              <a:rPr lang="es-AR" sz="1700" dirty="0"/>
              <a:t>Fallas reportadas</a:t>
            </a:r>
          </a:p>
          <a:p>
            <a:pPr lvl="1"/>
            <a:r>
              <a:rPr lang="es-AR" sz="1700" dirty="0"/>
              <a:t>Remediaciones propuestas</a:t>
            </a:r>
          </a:p>
          <a:p>
            <a:r>
              <a:rPr lang="es-AR" dirty="0" smtClean="0"/>
              <a:t>Actuar</a:t>
            </a:r>
          </a:p>
          <a:p>
            <a:pPr marL="457200" lvl="1" indent="0">
              <a:buNone/>
            </a:pPr>
            <a:r>
              <a:rPr lang="es-AR" dirty="0" smtClean="0"/>
              <a:t>Mantenimiento y mejoras: </a:t>
            </a:r>
          </a:p>
          <a:p>
            <a:pPr lvl="1"/>
            <a:r>
              <a:rPr lang="es-AR" sz="1700" dirty="0"/>
              <a:t>se deben aplicar las mejoras propuestas e incorporar todos los cambios de </a:t>
            </a:r>
            <a:r>
              <a:rPr lang="es-AR" sz="1700" dirty="0" smtClean="0"/>
              <a:t>relevancia</a:t>
            </a:r>
          </a:p>
          <a:p>
            <a:pPr marL="457200" lvl="1" indent="0">
              <a:buNone/>
            </a:pPr>
            <a:r>
              <a:rPr lang="es-AR" sz="1700" dirty="0" smtClean="0"/>
              <a:t>en </a:t>
            </a:r>
            <a:r>
              <a:rPr lang="es-AR" sz="1700" dirty="0"/>
              <a:t>la política de continuidad. Es fundamental que dichas correcciones sean </a:t>
            </a:r>
            <a:r>
              <a:rPr lang="es-AR" sz="1700" dirty="0" smtClean="0"/>
              <a:t>comunicadas</a:t>
            </a:r>
          </a:p>
          <a:p>
            <a:pPr marL="457200" lvl="1" indent="0">
              <a:buNone/>
            </a:pPr>
            <a:r>
              <a:rPr lang="es-AR" sz="1700" dirty="0" smtClean="0"/>
              <a:t>de </a:t>
            </a:r>
            <a:r>
              <a:rPr lang="es-AR" sz="1700" dirty="0"/>
              <a:t>manera fehaciente.</a:t>
            </a:r>
          </a:p>
          <a:p>
            <a:pPr marL="457200" lvl="1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095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77604"/>
            <a:ext cx="9905998" cy="945978"/>
          </a:xfrm>
        </p:spPr>
        <p:txBody>
          <a:bodyPr>
            <a:normAutofit/>
          </a:bodyPr>
          <a:lstStyle/>
          <a:p>
            <a:r>
              <a:rPr lang="es-AR" sz="3000" dirty="0" smtClean="0"/>
              <a:t>Que debemos tener en cuenta para </a:t>
            </a:r>
            <a:r>
              <a:rPr lang="es-AR" sz="3000" dirty="0"/>
              <a:t>elaborar un </a:t>
            </a:r>
            <a:r>
              <a:rPr lang="es-ES" sz="3000" dirty="0"/>
              <a:t>SGCN </a:t>
            </a:r>
            <a:r>
              <a:rPr lang="es-ES" sz="2000" dirty="0"/>
              <a:t>(ISO 22301</a:t>
            </a:r>
            <a:r>
              <a:rPr lang="es-ES" sz="2000" dirty="0" smtClean="0"/>
              <a:t>)</a:t>
            </a:r>
            <a:endParaRPr lang="es-AR" sz="3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141412" y="982958"/>
            <a:ext cx="10404593" cy="5632311"/>
          </a:xfrm>
          <a:prstGeom prst="rect">
            <a:avLst/>
          </a:prstGeom>
          <a:noFill/>
        </p:spPr>
        <p:txBody>
          <a:bodyPr wrap="square" numCol="2" spcCol="0" rtlCol="0">
            <a:spAutoFit/>
          </a:bodyPr>
          <a:lstStyle/>
          <a:p>
            <a:r>
              <a:rPr lang="es-AR" b="1" dirty="0" smtClean="0"/>
              <a:t>Tipos de eventos a considerar	</a:t>
            </a:r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Intencionados y No intencionados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Catastróficos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Biológicos												</a:t>
            </a:r>
            <a:endParaRPr lang="es-AR" b="1" dirty="0"/>
          </a:p>
          <a:p>
            <a:r>
              <a:rPr lang="es-AR" b="1" dirty="0"/>
              <a:t>Determinar </a:t>
            </a:r>
            <a:r>
              <a:rPr lang="es-AR" b="1" dirty="0" smtClean="0"/>
              <a:t>vulnerabilidades e identificación de procesos críticos</a:t>
            </a:r>
            <a:endParaRPr lang="es-AR" b="1" dirty="0"/>
          </a:p>
          <a:p>
            <a:pPr lvl="0"/>
            <a:r>
              <a:rPr lang="es-AR" dirty="0" smtClean="0"/>
              <a:t>¿Debe </a:t>
            </a:r>
            <a:r>
              <a:rPr lang="es-AR" dirty="0"/>
              <a:t>limitarse a los equipos centrales?</a:t>
            </a:r>
          </a:p>
          <a:p>
            <a:pPr lvl="0"/>
            <a:r>
              <a:rPr lang="es-AR" dirty="0"/>
              <a:t>¿Debe incluir los equipos departamentales, PC's y LAN's?</a:t>
            </a:r>
          </a:p>
          <a:p>
            <a:pPr lvl="0"/>
            <a:r>
              <a:rPr lang="es-AR" dirty="0"/>
              <a:t>¿Qué procesos son, estratégicamente, más importantes</a:t>
            </a:r>
            <a:r>
              <a:rPr lang="es-AR" dirty="0" smtClean="0"/>
              <a:t>?</a:t>
            </a:r>
            <a:endParaRPr lang="es-AR" dirty="0"/>
          </a:p>
          <a:p>
            <a:pPr lvl="0"/>
            <a:r>
              <a:rPr lang="es-AR" dirty="0"/>
              <a:t>¿Quiénes </a:t>
            </a:r>
            <a:r>
              <a:rPr lang="es-AR" dirty="0" smtClean="0"/>
              <a:t>compondrán </a:t>
            </a:r>
            <a:r>
              <a:rPr lang="es-AR" dirty="0"/>
              <a:t>el equipo de desarrollo del plan?</a:t>
            </a:r>
          </a:p>
          <a:p>
            <a:pPr lvl="0"/>
            <a:r>
              <a:rPr lang="es-AR" dirty="0"/>
              <a:t>¿Quién será el responsable de este equipo?</a:t>
            </a:r>
          </a:p>
          <a:p>
            <a:pPr lvl="0"/>
            <a:r>
              <a:rPr lang="es-AR" dirty="0"/>
              <a:t>¿Cómo se relacionarán con el resto de la institución?</a:t>
            </a:r>
          </a:p>
          <a:p>
            <a:pPr lvl="0"/>
            <a:r>
              <a:rPr lang="es-AR" dirty="0"/>
              <a:t>¿Qué nivel de autonomía tendrá el equipo?</a:t>
            </a:r>
          </a:p>
          <a:p>
            <a:pPr lvl="0"/>
            <a:r>
              <a:rPr lang="es-AR" dirty="0"/>
              <a:t>¿A quién reportará</a:t>
            </a:r>
            <a:r>
              <a:rPr lang="es-AR" dirty="0" smtClean="0"/>
              <a:t>?</a:t>
            </a:r>
          </a:p>
          <a:p>
            <a:pPr lvl="0"/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										</a:t>
            </a:r>
            <a:r>
              <a:rPr lang="es-AR" b="1" dirty="0" smtClean="0"/>
              <a:t>Apoyo institucional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	</a:t>
            </a:r>
            <a:r>
              <a:rPr lang="es-AR" dirty="0" smtClean="0"/>
              <a:t>La máxima autoridad debe instar a la colaboración total comunicando la importancia del proyecto.</a:t>
            </a:r>
          </a:p>
          <a:p>
            <a:pPr lvl="1"/>
            <a:endParaRPr lang="es-AR" dirty="0" smtClean="0"/>
          </a:p>
          <a:p>
            <a:pPr lvl="1"/>
            <a:r>
              <a:rPr lang="es-AR" b="1" dirty="0" smtClean="0"/>
              <a:t>Presupuesto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Contar con un SGCN requiere de muchos recursos: humanos, tecnológicos y económicos</a:t>
            </a:r>
            <a:endParaRPr lang="es-AR" b="1" dirty="0" smtClean="0"/>
          </a:p>
          <a:p>
            <a:pPr lvl="1"/>
            <a:endParaRPr lang="es-AR" b="1" dirty="0"/>
          </a:p>
          <a:p>
            <a:pPr lvl="1"/>
            <a:r>
              <a:rPr lang="es-AR" b="1" dirty="0" smtClean="0"/>
              <a:t>Definir tiempo de resguardos y recuperación adecuados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RPO(Ventana de backup)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RTO(Tiempo de recuperación)</a:t>
            </a:r>
          </a:p>
          <a:p>
            <a:pPr lvl="1"/>
            <a:endParaRPr lang="es-AR" b="1" dirty="0" smtClean="0"/>
          </a:p>
          <a:p>
            <a:pPr lvl="1"/>
            <a:r>
              <a:rPr lang="es-AR" b="1" dirty="0" smtClean="0"/>
              <a:t>Definir Recursos Alternativos(Contingencias)</a:t>
            </a:r>
            <a:endParaRPr lang="es-AR" b="1" dirty="0"/>
          </a:p>
          <a:p>
            <a:pPr lvl="1"/>
            <a:endParaRPr lang="es-AR" b="1" dirty="0" smtClean="0"/>
          </a:p>
          <a:p>
            <a:pPr lvl="1"/>
            <a:r>
              <a:rPr lang="es-AR" b="1" dirty="0" smtClean="0"/>
              <a:t>Revisión y mantenimiento</a:t>
            </a:r>
          </a:p>
          <a:p>
            <a:r>
              <a:rPr lang="es-AR" dirty="0" smtClean="0"/>
              <a:t>	</a:t>
            </a:r>
          </a:p>
          <a:p>
            <a:r>
              <a:rPr lang="es-A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145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22726"/>
            <a:ext cx="9905998" cy="1478570"/>
          </a:xfrm>
        </p:spPr>
        <p:txBody>
          <a:bodyPr/>
          <a:lstStyle/>
          <a:p>
            <a:r>
              <a:rPr lang="es-AR" dirty="0" smtClean="0"/>
              <a:t>Algunos ejemplos de planes implementados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5036024"/>
          </a:xfrm>
        </p:spPr>
        <p:txBody>
          <a:bodyPr>
            <a:normAutofit/>
          </a:bodyPr>
          <a:lstStyle/>
          <a:p>
            <a:r>
              <a:rPr lang="es-AR" dirty="0" smtClean="0"/>
              <a:t>Banco Patagonia:</a:t>
            </a:r>
          </a:p>
          <a:p>
            <a:pPr lvl="1"/>
            <a:r>
              <a:rPr lang="es-AR" dirty="0" smtClean="0"/>
              <a:t>Tiene la capacidad de operar completamente en Contingencia y volver a la operación normal en cualquier momento. Realiza esta prueba de su plan de continuidad del negocio en forma constante. </a:t>
            </a:r>
          </a:p>
          <a:p>
            <a:r>
              <a:rPr lang="es-AR" dirty="0" smtClean="0"/>
              <a:t>Iron Mountain:</a:t>
            </a:r>
          </a:p>
          <a:p>
            <a:pPr lvl="1"/>
            <a:r>
              <a:rPr lang="es-ES" dirty="0" smtClean="0"/>
              <a:t>Hace 5 años ocurrió su último incidente grave en Argentina y con perdidas totales de los activos bajo su custodia. Anteriormente tuvo </a:t>
            </a:r>
            <a:r>
              <a:rPr lang="es-ES" dirty="0"/>
              <a:t>cinco incendios anteriores en EE.UU., Inglaterra y </a:t>
            </a:r>
            <a:r>
              <a:rPr lang="es-ES" dirty="0" smtClean="0"/>
              <a:t>Canadá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Arba:</a:t>
            </a:r>
          </a:p>
          <a:p>
            <a:pPr lvl="1"/>
            <a:r>
              <a:rPr lang="es-ES" dirty="0" smtClean="0"/>
              <a:t>Puede operar en contingencia de servicios auxiliares e infraestructura. Tiene la capacidad de reanudar la operatoria normal en 3 </a:t>
            </a:r>
            <a:r>
              <a:rPr lang="es-ES" dirty="0" err="1" smtClean="0"/>
              <a:t>hs</a:t>
            </a:r>
            <a:r>
              <a:rPr lang="es-ES" dirty="0" smtClean="0"/>
              <a:t>. </a:t>
            </a:r>
            <a:endParaRPr lang="es-ES" dirty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81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50022"/>
            <a:ext cx="9905998" cy="1478570"/>
          </a:xfrm>
        </p:spPr>
        <p:txBody>
          <a:bodyPr/>
          <a:lstStyle/>
          <a:p>
            <a:r>
              <a:rPr lang="es-AR" dirty="0" smtClean="0"/>
              <a:t>Evaluación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87606"/>
            <a:ext cx="9905999" cy="4885898"/>
          </a:xfrm>
        </p:spPr>
        <p:txBody>
          <a:bodyPr>
            <a:normAutofit/>
          </a:bodyPr>
          <a:lstStyle/>
          <a:p>
            <a:r>
              <a:rPr lang="es-AR" sz="3200" dirty="0" smtClean="0"/>
              <a:t>Diseñar un plan de continuidad del negocio, contingencias y recuperación de desastres para las siguientes organizaciones: </a:t>
            </a:r>
            <a:r>
              <a:rPr lang="es-AR" sz="1200" dirty="0" smtClean="0"/>
              <a:t>(usar como guía la diapositiva 7)</a:t>
            </a:r>
            <a:endParaRPr lang="es-AR" sz="3200" dirty="0" smtClean="0"/>
          </a:p>
          <a:p>
            <a:endParaRPr lang="es-AR" sz="1000" dirty="0" smtClean="0"/>
          </a:p>
          <a:p>
            <a:r>
              <a:rPr lang="es-AR" dirty="0" smtClean="0"/>
              <a:t>Empresa petroquímica. (Consecuencias ambientales)</a:t>
            </a:r>
          </a:p>
          <a:p>
            <a:r>
              <a:rPr lang="es-AR" dirty="0" smtClean="0"/>
              <a:t>Empresa Gubernamental (Información de estado que no puede ser cedida)</a:t>
            </a:r>
          </a:p>
          <a:p>
            <a:r>
              <a:rPr lang="es-AR" dirty="0" smtClean="0"/>
              <a:t>Empresa de Telecomunicaciones (Prestación del servicio de internet)</a:t>
            </a:r>
          </a:p>
          <a:p>
            <a:r>
              <a:rPr lang="es-AR" dirty="0" smtClean="0"/>
              <a:t>Empresa de ventas masivas vía web (Cyber Monday)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922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309</TotalTime>
  <Words>582</Words>
  <Application>Microsoft Office PowerPoint</Application>
  <PresentationFormat>Panorámica</PresentationFormat>
  <Paragraphs>90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Trebuchet MS</vt:lpstr>
      <vt:lpstr>Tw Cen MT</vt:lpstr>
      <vt:lpstr>Wingdings</vt:lpstr>
      <vt:lpstr>Circuito</vt:lpstr>
      <vt:lpstr>Plan de continuidad del negocio, contingencias y recuperación de desastres</vt:lpstr>
      <vt:lpstr>Iso 22301</vt:lpstr>
      <vt:lpstr>El modelo Planificar-Hacer-Verificar-Actuar (PHVA) ISO 22301</vt:lpstr>
      <vt:lpstr>El modelo Planificar-Hacer-Verificar-Actuar (PHVA) ISO 22301</vt:lpstr>
      <vt:lpstr>Pasos para elaborar un SGCN (ISO 22301)</vt:lpstr>
      <vt:lpstr>Pasos para elaborar un SGCN (ISO 22301)</vt:lpstr>
      <vt:lpstr>Que debemos tener en cuenta para elaborar un SGCN (ISO 22301)</vt:lpstr>
      <vt:lpstr>Algunos ejemplos de planes implementados</vt:lpstr>
      <vt:lpstr>Evaluación </vt:lpstr>
      <vt:lpstr>Preguntas…?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continuidad del negocio, contingencias y recuperación de desastres</dc:title>
  <dc:creator>Julian Perdiguero</dc:creator>
  <cp:lastModifiedBy>Julian Perdiguero</cp:lastModifiedBy>
  <cp:revision>24</cp:revision>
  <dcterms:created xsi:type="dcterms:W3CDTF">2019-04-04T13:38:55Z</dcterms:created>
  <dcterms:modified xsi:type="dcterms:W3CDTF">2019-04-09T12:58:50Z</dcterms:modified>
</cp:coreProperties>
</file>