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Lst>
  <p:sldSz cx="10058400" cy="7772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5F4AD8-9090-418B-B3A7-C8D4E6F6DC69}" v="6" dt="2025-01-25T22:38:33.0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94660"/>
  </p:normalViewPr>
  <p:slideViewPr>
    <p:cSldViewPr snapToGrid="0">
      <p:cViewPr varScale="1">
        <p:scale>
          <a:sx n="104" d="100"/>
          <a:sy n="104" d="100"/>
        </p:scale>
        <p:origin x="130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narides,Lauren" userId="adbf3f91-28ff-415d-924b-37ef86f41ea6" providerId="ADAL" clId="{B35F4AD8-9090-418B-B3A7-C8D4E6F6DC69}"/>
    <pc:docChg chg="custSel addSld modSld">
      <pc:chgData name="Chenarides,Lauren" userId="adbf3f91-28ff-415d-924b-37ef86f41ea6" providerId="ADAL" clId="{B35F4AD8-9090-418B-B3A7-C8D4E6F6DC69}" dt="2025-01-25T22:39:03.224" v="43" actId="12"/>
      <pc:docMkLst>
        <pc:docMk/>
      </pc:docMkLst>
      <pc:sldChg chg="modSp add mod">
        <pc:chgData name="Chenarides,Lauren" userId="adbf3f91-28ff-415d-924b-37ef86f41ea6" providerId="ADAL" clId="{B35F4AD8-9090-418B-B3A7-C8D4E6F6DC69}" dt="2025-01-25T22:39:03.224" v="43" actId="12"/>
        <pc:sldMkLst>
          <pc:docMk/>
          <pc:sldMk cId="1621725841" sldId="257"/>
        </pc:sldMkLst>
        <pc:graphicFrameChg chg="mod modGraphic">
          <ac:chgData name="Chenarides,Lauren" userId="adbf3f91-28ff-415d-924b-37ef86f41ea6" providerId="ADAL" clId="{B35F4AD8-9090-418B-B3A7-C8D4E6F6DC69}" dt="2025-01-25T22:39:03.224" v="43" actId="12"/>
          <ac:graphicFrameMkLst>
            <pc:docMk/>
            <pc:sldMk cId="1621725841" sldId="257"/>
            <ac:graphicFrameMk id="4" creationId="{8403B404-54BF-7251-E290-00B620CB02CA}"/>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380" y="1272011"/>
            <a:ext cx="8549640" cy="2705947"/>
          </a:xfrm>
        </p:spPr>
        <p:txBody>
          <a:bodyPr anchor="b"/>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257300" y="4082310"/>
            <a:ext cx="7543800" cy="1876530"/>
          </a:xfrm>
        </p:spPr>
        <p:txBody>
          <a:bodyPr/>
          <a:lstStyle>
            <a:lvl1pPr marL="0" indent="0" algn="ctr">
              <a:buNone/>
              <a:defRPr sz="2640"/>
            </a:lvl1pPr>
            <a:lvl2pPr marL="502920" indent="0" algn="ctr">
              <a:buNone/>
              <a:defRPr sz="2200"/>
            </a:lvl2pPr>
            <a:lvl3pPr marL="1005840" indent="0" algn="ctr">
              <a:buNone/>
              <a:defRPr sz="1980"/>
            </a:lvl3pPr>
            <a:lvl4pPr marL="1508760" indent="0" algn="ctr">
              <a:buNone/>
              <a:defRPr sz="1760"/>
            </a:lvl4pPr>
            <a:lvl5pPr marL="2011680" indent="0" algn="ctr">
              <a:buNone/>
              <a:defRPr sz="1760"/>
            </a:lvl5pPr>
            <a:lvl6pPr marL="2514600" indent="0" algn="ctr">
              <a:buNone/>
              <a:defRPr sz="1760"/>
            </a:lvl6pPr>
            <a:lvl7pPr marL="3017520" indent="0" algn="ctr">
              <a:buNone/>
              <a:defRPr sz="1760"/>
            </a:lvl7pPr>
            <a:lvl8pPr marL="3520440" indent="0" algn="ctr">
              <a:buNone/>
              <a:defRPr sz="1760"/>
            </a:lvl8pPr>
            <a:lvl9pPr marL="4023360" indent="0" algn="ctr">
              <a:buNone/>
              <a:defRPr sz="1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801B83-D757-4A99-BB6C-C420B3161FBB}" type="datetimeFigureOut">
              <a:rPr lang="en-US" smtClean="0"/>
              <a:t>1/25/2025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5FB178-E879-4AC1-AD6F-45FEE21CA90D}" type="slidenum">
              <a:rPr lang="en-US" smtClean="0"/>
              <a:t>‹#›</a:t>
            </a:fld>
            <a:endParaRPr lang="en-US"/>
          </a:p>
        </p:txBody>
      </p:sp>
    </p:spTree>
    <p:extLst>
      <p:ext uri="{BB962C8B-B14F-4D97-AF65-F5344CB8AC3E}">
        <p14:creationId xmlns:p14="http://schemas.microsoft.com/office/powerpoint/2010/main" val="4677833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801B83-D757-4A99-BB6C-C420B3161FBB}" type="datetimeFigureOut">
              <a:rPr lang="en-US" smtClean="0"/>
              <a:t>1/25/2025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5FB178-E879-4AC1-AD6F-45FEE21CA90D}" type="slidenum">
              <a:rPr lang="en-US" smtClean="0"/>
              <a:t>‹#›</a:t>
            </a:fld>
            <a:endParaRPr lang="en-US"/>
          </a:p>
        </p:txBody>
      </p:sp>
    </p:spTree>
    <p:extLst>
      <p:ext uri="{BB962C8B-B14F-4D97-AF65-F5344CB8AC3E}">
        <p14:creationId xmlns:p14="http://schemas.microsoft.com/office/powerpoint/2010/main" val="1855734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8043" y="413808"/>
            <a:ext cx="2168843" cy="65867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91515" y="413808"/>
            <a:ext cx="6380798" cy="65867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801B83-D757-4A99-BB6C-C420B3161FBB}" type="datetimeFigureOut">
              <a:rPr lang="en-US" smtClean="0"/>
              <a:t>1/25/2025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5FB178-E879-4AC1-AD6F-45FEE21CA90D}" type="slidenum">
              <a:rPr lang="en-US" smtClean="0"/>
              <a:t>‹#›</a:t>
            </a:fld>
            <a:endParaRPr lang="en-US"/>
          </a:p>
        </p:txBody>
      </p:sp>
    </p:spTree>
    <p:extLst>
      <p:ext uri="{BB962C8B-B14F-4D97-AF65-F5344CB8AC3E}">
        <p14:creationId xmlns:p14="http://schemas.microsoft.com/office/powerpoint/2010/main" val="1137220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801B83-D757-4A99-BB6C-C420B3161FBB}" type="datetimeFigureOut">
              <a:rPr lang="en-US" smtClean="0"/>
              <a:t>1/25/2025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5FB178-E879-4AC1-AD6F-45FEE21CA90D}" type="slidenum">
              <a:rPr lang="en-US" smtClean="0"/>
              <a:t>‹#›</a:t>
            </a:fld>
            <a:endParaRPr lang="en-US"/>
          </a:p>
        </p:txBody>
      </p:sp>
    </p:spTree>
    <p:extLst>
      <p:ext uri="{BB962C8B-B14F-4D97-AF65-F5344CB8AC3E}">
        <p14:creationId xmlns:p14="http://schemas.microsoft.com/office/powerpoint/2010/main" val="1529069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6277" y="1937705"/>
            <a:ext cx="8675370" cy="3233102"/>
          </a:xfrm>
        </p:spPr>
        <p:txBody>
          <a:bodyPr anchor="b"/>
          <a:lstStyle>
            <a:lvl1pPr>
              <a:defRPr sz="6600"/>
            </a:lvl1pPr>
          </a:lstStyle>
          <a:p>
            <a:r>
              <a:rPr lang="en-US"/>
              <a:t>Click to edit Master title style</a:t>
            </a:r>
            <a:endParaRPr lang="en-US" dirty="0"/>
          </a:p>
        </p:txBody>
      </p:sp>
      <p:sp>
        <p:nvSpPr>
          <p:cNvPr id="3" name="Text Placeholder 2"/>
          <p:cNvSpPr>
            <a:spLocks noGrp="1"/>
          </p:cNvSpPr>
          <p:nvPr>
            <p:ph type="body" idx="1"/>
          </p:nvPr>
        </p:nvSpPr>
        <p:spPr>
          <a:xfrm>
            <a:off x="686277" y="5201393"/>
            <a:ext cx="8675370" cy="1700212"/>
          </a:xfrm>
        </p:spPr>
        <p:txBody>
          <a:bodyPr/>
          <a:lstStyle>
            <a:lvl1pPr marL="0" indent="0">
              <a:buNone/>
              <a:defRPr sz="2640">
                <a:solidFill>
                  <a:schemeClr val="tx1">
                    <a:tint val="82000"/>
                  </a:schemeClr>
                </a:solidFill>
              </a:defRPr>
            </a:lvl1pPr>
            <a:lvl2pPr marL="502920" indent="0">
              <a:buNone/>
              <a:defRPr sz="2200">
                <a:solidFill>
                  <a:schemeClr val="tx1">
                    <a:tint val="82000"/>
                  </a:schemeClr>
                </a:solidFill>
              </a:defRPr>
            </a:lvl2pPr>
            <a:lvl3pPr marL="1005840" indent="0">
              <a:buNone/>
              <a:defRPr sz="1980">
                <a:solidFill>
                  <a:schemeClr val="tx1">
                    <a:tint val="82000"/>
                  </a:schemeClr>
                </a:solidFill>
              </a:defRPr>
            </a:lvl3pPr>
            <a:lvl4pPr marL="1508760" indent="0">
              <a:buNone/>
              <a:defRPr sz="1760">
                <a:solidFill>
                  <a:schemeClr val="tx1">
                    <a:tint val="82000"/>
                  </a:schemeClr>
                </a:solidFill>
              </a:defRPr>
            </a:lvl4pPr>
            <a:lvl5pPr marL="2011680" indent="0">
              <a:buNone/>
              <a:defRPr sz="1760">
                <a:solidFill>
                  <a:schemeClr val="tx1">
                    <a:tint val="82000"/>
                  </a:schemeClr>
                </a:solidFill>
              </a:defRPr>
            </a:lvl5pPr>
            <a:lvl6pPr marL="2514600" indent="0">
              <a:buNone/>
              <a:defRPr sz="1760">
                <a:solidFill>
                  <a:schemeClr val="tx1">
                    <a:tint val="82000"/>
                  </a:schemeClr>
                </a:solidFill>
              </a:defRPr>
            </a:lvl6pPr>
            <a:lvl7pPr marL="3017520" indent="0">
              <a:buNone/>
              <a:defRPr sz="1760">
                <a:solidFill>
                  <a:schemeClr val="tx1">
                    <a:tint val="82000"/>
                  </a:schemeClr>
                </a:solidFill>
              </a:defRPr>
            </a:lvl7pPr>
            <a:lvl8pPr marL="3520440" indent="0">
              <a:buNone/>
              <a:defRPr sz="1760">
                <a:solidFill>
                  <a:schemeClr val="tx1">
                    <a:tint val="82000"/>
                  </a:schemeClr>
                </a:solidFill>
              </a:defRPr>
            </a:lvl8pPr>
            <a:lvl9pPr marL="4023360" indent="0">
              <a:buNone/>
              <a:defRPr sz="176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6801B83-D757-4A99-BB6C-C420B3161FBB}" type="datetimeFigureOut">
              <a:rPr lang="en-US" smtClean="0"/>
              <a:t>1/25/2025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05FB178-E879-4AC1-AD6F-45FEE21CA90D}" type="slidenum">
              <a:rPr lang="en-US" smtClean="0"/>
              <a:t>‹#›</a:t>
            </a:fld>
            <a:endParaRPr lang="en-US"/>
          </a:p>
        </p:txBody>
      </p:sp>
    </p:spTree>
    <p:extLst>
      <p:ext uri="{BB962C8B-B14F-4D97-AF65-F5344CB8AC3E}">
        <p14:creationId xmlns:p14="http://schemas.microsoft.com/office/powerpoint/2010/main" val="496466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91515" y="2069042"/>
            <a:ext cx="4274820" cy="4931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92065" y="2069042"/>
            <a:ext cx="4274820" cy="4931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6801B83-D757-4A99-BB6C-C420B3161FBB}" type="datetimeFigureOut">
              <a:rPr lang="en-US" smtClean="0"/>
              <a:t>1/25/2025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5FB178-E879-4AC1-AD6F-45FEE21CA90D}" type="slidenum">
              <a:rPr lang="en-US" smtClean="0"/>
              <a:t>‹#›</a:t>
            </a:fld>
            <a:endParaRPr lang="en-US"/>
          </a:p>
        </p:txBody>
      </p:sp>
    </p:spTree>
    <p:extLst>
      <p:ext uri="{BB962C8B-B14F-4D97-AF65-F5344CB8AC3E}">
        <p14:creationId xmlns:p14="http://schemas.microsoft.com/office/powerpoint/2010/main" val="3866732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92825" y="413810"/>
            <a:ext cx="8675370" cy="1502305"/>
          </a:xfrm>
        </p:spPr>
        <p:txBody>
          <a:bodyPr/>
          <a:lstStyle/>
          <a:p>
            <a:r>
              <a:rPr lang="en-US"/>
              <a:t>Click to edit Master title style</a:t>
            </a:r>
            <a:endParaRPr lang="en-US" dirty="0"/>
          </a:p>
        </p:txBody>
      </p:sp>
      <p:sp>
        <p:nvSpPr>
          <p:cNvPr id="3" name="Text Placeholder 2"/>
          <p:cNvSpPr>
            <a:spLocks noGrp="1"/>
          </p:cNvSpPr>
          <p:nvPr>
            <p:ph type="body" idx="1"/>
          </p:nvPr>
        </p:nvSpPr>
        <p:spPr>
          <a:xfrm>
            <a:off x="692826" y="1905318"/>
            <a:ext cx="4255174"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4" name="Content Placeholder 3"/>
          <p:cNvSpPr>
            <a:spLocks noGrp="1"/>
          </p:cNvSpPr>
          <p:nvPr>
            <p:ph sz="half" idx="2"/>
          </p:nvPr>
        </p:nvSpPr>
        <p:spPr>
          <a:xfrm>
            <a:off x="692826" y="2839085"/>
            <a:ext cx="4255174" cy="41758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92066" y="1905318"/>
            <a:ext cx="4276130"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6" name="Content Placeholder 5"/>
          <p:cNvSpPr>
            <a:spLocks noGrp="1"/>
          </p:cNvSpPr>
          <p:nvPr>
            <p:ph sz="quarter" idx="4"/>
          </p:nvPr>
        </p:nvSpPr>
        <p:spPr>
          <a:xfrm>
            <a:off x="5092066" y="2839085"/>
            <a:ext cx="4276130" cy="41758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6801B83-D757-4A99-BB6C-C420B3161FBB}" type="datetimeFigureOut">
              <a:rPr lang="en-US" smtClean="0"/>
              <a:t>1/25/2025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05FB178-E879-4AC1-AD6F-45FEE21CA90D}" type="slidenum">
              <a:rPr lang="en-US" smtClean="0"/>
              <a:t>‹#›</a:t>
            </a:fld>
            <a:endParaRPr lang="en-US"/>
          </a:p>
        </p:txBody>
      </p:sp>
    </p:spTree>
    <p:extLst>
      <p:ext uri="{BB962C8B-B14F-4D97-AF65-F5344CB8AC3E}">
        <p14:creationId xmlns:p14="http://schemas.microsoft.com/office/powerpoint/2010/main" val="2864619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6801B83-D757-4A99-BB6C-C420B3161FBB}" type="datetimeFigureOut">
              <a:rPr lang="en-US" smtClean="0"/>
              <a:t>1/25/2025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05FB178-E879-4AC1-AD6F-45FEE21CA90D}" type="slidenum">
              <a:rPr lang="en-US" smtClean="0"/>
              <a:t>‹#›</a:t>
            </a:fld>
            <a:endParaRPr lang="en-US"/>
          </a:p>
        </p:txBody>
      </p:sp>
    </p:spTree>
    <p:extLst>
      <p:ext uri="{BB962C8B-B14F-4D97-AF65-F5344CB8AC3E}">
        <p14:creationId xmlns:p14="http://schemas.microsoft.com/office/powerpoint/2010/main" val="3066070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801B83-D757-4A99-BB6C-C420B3161FBB}" type="datetimeFigureOut">
              <a:rPr lang="en-US" smtClean="0"/>
              <a:t>1/25/2025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05FB178-E879-4AC1-AD6F-45FEE21CA90D}" type="slidenum">
              <a:rPr lang="en-US" smtClean="0"/>
              <a:t>‹#›</a:t>
            </a:fld>
            <a:endParaRPr lang="en-US"/>
          </a:p>
        </p:txBody>
      </p:sp>
    </p:spTree>
    <p:extLst>
      <p:ext uri="{BB962C8B-B14F-4D97-AF65-F5344CB8AC3E}">
        <p14:creationId xmlns:p14="http://schemas.microsoft.com/office/powerpoint/2010/main" val="1754905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a:t>Click to edit Master title style</a:t>
            </a:r>
            <a:endParaRPr lang="en-US" dirty="0"/>
          </a:p>
        </p:txBody>
      </p:sp>
      <p:sp>
        <p:nvSpPr>
          <p:cNvPr id="3" name="Content Placeholder 2"/>
          <p:cNvSpPr>
            <a:spLocks noGrp="1"/>
          </p:cNvSpPr>
          <p:nvPr>
            <p:ph idx="1"/>
          </p:nvPr>
        </p:nvSpPr>
        <p:spPr>
          <a:xfrm>
            <a:off x="4276130" y="1119083"/>
            <a:ext cx="5092065" cy="5523442"/>
          </a:xfrm>
        </p:spPr>
        <p:txBody>
          <a:bodyPr/>
          <a:lstStyle>
            <a:lvl1pPr>
              <a:defRPr sz="3520"/>
            </a:lvl1pPr>
            <a:lvl2pPr>
              <a:defRPr sz="3080"/>
            </a:lvl2pPr>
            <a:lvl3pPr>
              <a:defRPr sz="264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96801B83-D757-4A99-BB6C-C420B3161FBB}" type="datetimeFigureOut">
              <a:rPr lang="en-US" smtClean="0"/>
              <a:t>1/25/2025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5FB178-E879-4AC1-AD6F-45FEE21CA90D}" type="slidenum">
              <a:rPr lang="en-US" smtClean="0"/>
              <a:t>‹#›</a:t>
            </a:fld>
            <a:endParaRPr lang="en-US"/>
          </a:p>
        </p:txBody>
      </p:sp>
    </p:spTree>
    <p:extLst>
      <p:ext uri="{BB962C8B-B14F-4D97-AF65-F5344CB8AC3E}">
        <p14:creationId xmlns:p14="http://schemas.microsoft.com/office/powerpoint/2010/main" val="123814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2825" y="518160"/>
            <a:ext cx="3244096" cy="1813560"/>
          </a:xfrm>
        </p:spPr>
        <p:txBody>
          <a:bodyPr anchor="b"/>
          <a:lstStyle>
            <a:lvl1pPr>
              <a:defRPr sz="3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4276130" y="1119083"/>
            <a:ext cx="5092065" cy="5523442"/>
          </a:xfrm>
        </p:spPr>
        <p:txBody>
          <a:bodyPr anchor="t"/>
          <a:lstStyle>
            <a:lvl1pPr marL="0" indent="0">
              <a:buNone/>
              <a:defRPr sz="3520"/>
            </a:lvl1pPr>
            <a:lvl2pPr marL="502920" indent="0">
              <a:buNone/>
              <a:defRPr sz="3080"/>
            </a:lvl2pPr>
            <a:lvl3pPr marL="1005840" indent="0">
              <a:buNone/>
              <a:defRPr sz="264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r>
              <a:rPr lang="en-US"/>
              <a:t>Click icon to add picture</a:t>
            </a:r>
            <a:endParaRPr lang="en-US" dirty="0"/>
          </a:p>
        </p:txBody>
      </p:sp>
      <p:sp>
        <p:nvSpPr>
          <p:cNvPr id="4" name="Text Placeholder 3"/>
          <p:cNvSpPr>
            <a:spLocks noGrp="1"/>
          </p:cNvSpPr>
          <p:nvPr>
            <p:ph type="body" sz="half" idx="2"/>
          </p:nvPr>
        </p:nvSpPr>
        <p:spPr>
          <a:xfrm>
            <a:off x="692825" y="2331720"/>
            <a:ext cx="3244096"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96801B83-D757-4A99-BB6C-C420B3161FBB}" type="datetimeFigureOut">
              <a:rPr lang="en-US" smtClean="0"/>
              <a:t>1/25/2025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05FB178-E879-4AC1-AD6F-45FEE21CA90D}" type="slidenum">
              <a:rPr lang="en-US" smtClean="0"/>
              <a:t>‹#›</a:t>
            </a:fld>
            <a:endParaRPr lang="en-US"/>
          </a:p>
        </p:txBody>
      </p:sp>
    </p:spTree>
    <p:extLst>
      <p:ext uri="{BB962C8B-B14F-4D97-AF65-F5344CB8AC3E}">
        <p14:creationId xmlns:p14="http://schemas.microsoft.com/office/powerpoint/2010/main" val="5466709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1515" y="413810"/>
            <a:ext cx="8675370" cy="150230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91515" y="2069042"/>
            <a:ext cx="8675370" cy="49315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91515" y="7203865"/>
            <a:ext cx="2263140" cy="413808"/>
          </a:xfrm>
          <a:prstGeom prst="rect">
            <a:avLst/>
          </a:prstGeom>
        </p:spPr>
        <p:txBody>
          <a:bodyPr vert="horz" lIns="91440" tIns="45720" rIns="91440" bIns="45720" rtlCol="0" anchor="ctr"/>
          <a:lstStyle>
            <a:lvl1pPr algn="l">
              <a:defRPr sz="1320">
                <a:solidFill>
                  <a:schemeClr val="tx1">
                    <a:tint val="82000"/>
                  </a:schemeClr>
                </a:solidFill>
              </a:defRPr>
            </a:lvl1pPr>
          </a:lstStyle>
          <a:p>
            <a:fld id="{96801B83-D757-4A99-BB6C-C420B3161FBB}" type="datetimeFigureOut">
              <a:rPr lang="en-US" smtClean="0"/>
              <a:t>1/25/2025</a:t>
            </a:fld>
            <a:endParaRPr lang="en-US"/>
          </a:p>
        </p:txBody>
      </p:sp>
      <p:sp>
        <p:nvSpPr>
          <p:cNvPr id="5" name="Footer Placeholder 4"/>
          <p:cNvSpPr>
            <a:spLocks noGrp="1"/>
          </p:cNvSpPr>
          <p:nvPr>
            <p:ph type="ftr" sz="quarter" idx="3"/>
          </p:nvPr>
        </p:nvSpPr>
        <p:spPr>
          <a:xfrm>
            <a:off x="3331845" y="7203865"/>
            <a:ext cx="3394710" cy="413808"/>
          </a:xfrm>
          <a:prstGeom prst="rect">
            <a:avLst/>
          </a:prstGeom>
        </p:spPr>
        <p:txBody>
          <a:bodyPr vert="horz" lIns="91440" tIns="45720" rIns="91440" bIns="45720" rtlCol="0" anchor="ctr"/>
          <a:lstStyle>
            <a:lvl1pPr algn="ctr">
              <a:defRPr sz="132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7103745" y="7203865"/>
            <a:ext cx="2263140" cy="413808"/>
          </a:xfrm>
          <a:prstGeom prst="rect">
            <a:avLst/>
          </a:prstGeom>
        </p:spPr>
        <p:txBody>
          <a:bodyPr vert="horz" lIns="91440" tIns="45720" rIns="91440" bIns="45720" rtlCol="0" anchor="ctr"/>
          <a:lstStyle>
            <a:lvl1pPr algn="r">
              <a:defRPr sz="1320">
                <a:solidFill>
                  <a:schemeClr val="tx1">
                    <a:tint val="82000"/>
                  </a:schemeClr>
                </a:solidFill>
              </a:defRPr>
            </a:lvl1pPr>
          </a:lstStyle>
          <a:p>
            <a:fld id="{E05FB178-E879-4AC1-AD6F-45FEE21CA90D}" type="slidenum">
              <a:rPr lang="en-US" smtClean="0"/>
              <a:t>‹#›</a:t>
            </a:fld>
            <a:endParaRPr lang="en-US"/>
          </a:p>
        </p:txBody>
      </p:sp>
    </p:spTree>
    <p:extLst>
      <p:ext uri="{BB962C8B-B14F-4D97-AF65-F5344CB8AC3E}">
        <p14:creationId xmlns:p14="http://schemas.microsoft.com/office/powerpoint/2010/main" val="121627986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005840" rtl="0" eaLnBrk="1" latinLnBrk="0" hangingPunct="1">
        <a:lnSpc>
          <a:spcPct val="90000"/>
        </a:lnSpc>
        <a:spcBef>
          <a:spcPct val="0"/>
        </a:spcBef>
        <a:buNone/>
        <a:defRPr sz="4840" kern="1200">
          <a:solidFill>
            <a:schemeClr val="tx1"/>
          </a:solidFill>
          <a:latin typeface="+mj-lt"/>
          <a:ea typeface="+mj-ea"/>
          <a:cs typeface="+mj-cs"/>
        </a:defRPr>
      </a:lvl1pPr>
    </p:titleStyle>
    <p:bodyStyle>
      <a:lvl1pPr marL="251460" indent="-251460" algn="l" defTabSz="1005840" rtl="0" eaLnBrk="1" latinLnBrk="0" hangingPunct="1">
        <a:lnSpc>
          <a:spcPct val="90000"/>
        </a:lnSpc>
        <a:spcBef>
          <a:spcPts val="1100"/>
        </a:spcBef>
        <a:buFont typeface="Arial" panose="020B0604020202020204" pitchFamily="34" charset="0"/>
        <a:buChar char="•"/>
        <a:defRPr sz="3080" kern="1200">
          <a:solidFill>
            <a:schemeClr val="tx1"/>
          </a:solidFill>
          <a:latin typeface="+mn-lt"/>
          <a:ea typeface="+mn-ea"/>
          <a:cs typeface="+mn-cs"/>
        </a:defRPr>
      </a:lvl1pPr>
      <a:lvl2pPr marL="754380" indent="-251460" algn="l" defTabSz="1005840" rtl="0" eaLnBrk="1" latinLnBrk="0" hangingPunct="1">
        <a:lnSpc>
          <a:spcPct val="90000"/>
        </a:lnSpc>
        <a:spcBef>
          <a:spcPts val="550"/>
        </a:spcBef>
        <a:buFont typeface="Arial" panose="020B0604020202020204" pitchFamily="34" charset="0"/>
        <a:buChar char="•"/>
        <a:defRPr sz="2640" kern="1200">
          <a:solidFill>
            <a:schemeClr val="tx1"/>
          </a:solidFill>
          <a:latin typeface="+mn-lt"/>
          <a:ea typeface="+mn-ea"/>
          <a:cs typeface="+mn-cs"/>
        </a:defRPr>
      </a:lvl2pPr>
      <a:lvl3pPr marL="1257300" indent="-251460" algn="l" defTabSz="1005840" rtl="0" eaLnBrk="1" latinLnBrk="0" hangingPunct="1">
        <a:lnSpc>
          <a:spcPct val="90000"/>
        </a:lnSpc>
        <a:spcBef>
          <a:spcPts val="550"/>
        </a:spcBef>
        <a:buFont typeface="Arial" panose="020B0604020202020204" pitchFamily="34" charset="0"/>
        <a:buChar char="•"/>
        <a:defRPr sz="2200" kern="1200">
          <a:solidFill>
            <a:schemeClr val="tx1"/>
          </a:solidFill>
          <a:latin typeface="+mn-lt"/>
          <a:ea typeface="+mn-ea"/>
          <a:cs typeface="+mn-cs"/>
        </a:defRPr>
      </a:lvl3pPr>
      <a:lvl4pPr marL="17602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4pPr>
      <a:lvl5pPr marL="226314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lang="en-US"/>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9FA811E0-9F7C-FFEF-CE42-3F46A13BD0A3}"/>
              </a:ext>
            </a:extLst>
          </p:cNvPr>
          <p:cNvGraphicFramePr>
            <a:graphicFrameLocks noGrp="1"/>
          </p:cNvGraphicFramePr>
          <p:nvPr>
            <p:extLst>
              <p:ext uri="{D42A27DB-BD31-4B8C-83A1-F6EECF244321}">
                <p14:modId xmlns:p14="http://schemas.microsoft.com/office/powerpoint/2010/main" val="3312915807"/>
              </p:ext>
            </p:extLst>
          </p:nvPr>
        </p:nvGraphicFramePr>
        <p:xfrm>
          <a:off x="0" y="0"/>
          <a:ext cx="10058400" cy="7772400"/>
        </p:xfrm>
        <a:graphic>
          <a:graphicData uri="http://schemas.openxmlformats.org/drawingml/2006/table">
            <a:tbl>
              <a:tblPr bandRow="1">
                <a:tableStyleId>{5C22544A-7EE6-4342-B048-85BDC9FD1C3A}</a:tableStyleId>
              </a:tblPr>
              <a:tblGrid>
                <a:gridCol w="3352800">
                  <a:extLst>
                    <a:ext uri="{9D8B030D-6E8A-4147-A177-3AD203B41FA5}">
                      <a16:colId xmlns:a16="http://schemas.microsoft.com/office/drawing/2014/main" val="1752913168"/>
                    </a:ext>
                  </a:extLst>
                </a:gridCol>
                <a:gridCol w="3352800">
                  <a:extLst>
                    <a:ext uri="{9D8B030D-6E8A-4147-A177-3AD203B41FA5}">
                      <a16:colId xmlns:a16="http://schemas.microsoft.com/office/drawing/2014/main" val="641341492"/>
                    </a:ext>
                  </a:extLst>
                </a:gridCol>
                <a:gridCol w="3352800">
                  <a:extLst>
                    <a:ext uri="{9D8B030D-6E8A-4147-A177-3AD203B41FA5}">
                      <a16:colId xmlns:a16="http://schemas.microsoft.com/office/drawing/2014/main" val="2003773272"/>
                    </a:ext>
                  </a:extLst>
                </a:gridCol>
              </a:tblGrid>
              <a:tr h="3886200">
                <a:tc>
                  <a:txBody>
                    <a:bodyPr/>
                    <a:lstStyle/>
                    <a:p>
                      <a:r>
                        <a:rPr lang="en-US" sz="1200" b="1" dirty="0"/>
                        <a:t>1. Define the Objective</a:t>
                      </a:r>
                    </a:p>
                    <a:p>
                      <a:r>
                        <a:rPr lang="en-US" sz="1200" dirty="0"/>
                        <a:t>What is the business or operational question you are trying to answer?</a:t>
                      </a:r>
                      <a:endParaRPr lang="en-US" sz="1200" b="1" dirty="0"/>
                    </a:p>
                  </a:txBody>
                  <a:tcPr marL="75438" marR="75438" marT="37719" marB="37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b="1" dirty="0"/>
                        <a:t>2. Establish a Hypothesis</a:t>
                      </a:r>
                    </a:p>
                    <a:p>
                      <a:r>
                        <a:rPr lang="en-US" sz="1200" dirty="0"/>
                        <a:t>What do you think the answer is, and why?</a:t>
                      </a:r>
                      <a:endParaRPr lang="en-US" sz="1200" b="1" dirty="0"/>
                    </a:p>
                  </a:txBody>
                  <a:tcPr marL="75438" marR="75438" marT="37719" marB="37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b="1" dirty="0"/>
                        <a:t>3. Collect Relevant Data</a:t>
                      </a:r>
                    </a:p>
                    <a:p>
                      <a:pPr marL="0" marR="0" lvl="0" indent="0" algn="l" defTabSz="1005840" rtl="0" eaLnBrk="1" fontAlgn="auto" latinLnBrk="0" hangingPunct="1">
                        <a:lnSpc>
                          <a:spcPct val="100000"/>
                        </a:lnSpc>
                        <a:spcBef>
                          <a:spcPts val="0"/>
                        </a:spcBef>
                        <a:spcAft>
                          <a:spcPts val="0"/>
                        </a:spcAft>
                        <a:buClrTx/>
                        <a:buSzTx/>
                        <a:buFontTx/>
                        <a:buNone/>
                        <a:tabLst/>
                        <a:defRPr/>
                      </a:pPr>
                      <a:r>
                        <a:rPr lang="en-US" sz="1200" dirty="0"/>
                        <a:t>What data do you need to answer your question? Where will you get it?</a:t>
                      </a:r>
                    </a:p>
                  </a:txBody>
                  <a:tcPr marL="75438" marR="75438" marT="37719" marB="37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66734163"/>
                  </a:ext>
                </a:extLst>
              </a:tr>
              <a:tr h="3886200">
                <a:tc>
                  <a:txBody>
                    <a:bodyPr/>
                    <a:lstStyle/>
                    <a:p>
                      <a:r>
                        <a:rPr lang="en-US" sz="1200" b="1" dirty="0"/>
                        <a:t>4. Analyze the Data</a:t>
                      </a:r>
                    </a:p>
                    <a:p>
                      <a:r>
                        <a:rPr lang="en-US" sz="1200" dirty="0"/>
                        <a:t>What method will you use to explore the data? How will you model scenarios?</a:t>
                      </a:r>
                      <a:endParaRPr lang="en-US" sz="1200" b="1" dirty="0"/>
                    </a:p>
                  </a:txBody>
                  <a:tcPr marL="75438" marR="75438" marT="37719" marB="37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b="1" dirty="0"/>
                        <a:t>5. Interpret the Results</a:t>
                      </a:r>
                    </a:p>
                    <a:p>
                      <a:r>
                        <a:rPr lang="en-US" sz="1200" dirty="0"/>
                        <a:t>What do the results tell you? Do they support or challenge your hypothesis?</a:t>
                      </a:r>
                      <a:endParaRPr lang="en-US" sz="1200" b="1" dirty="0"/>
                    </a:p>
                  </a:txBody>
                  <a:tcPr marL="75438" marR="75438" marT="37719" marB="37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b="1" dirty="0"/>
                        <a:t>6. Communicate Insights</a:t>
                      </a:r>
                    </a:p>
                    <a:p>
                      <a:r>
                        <a:rPr lang="en-US" sz="1200" dirty="0"/>
                        <a:t>How will you present your findings? </a:t>
                      </a:r>
                      <a:r>
                        <a:rPr lang="en-US" sz="1200"/>
                        <a:t>What visuals or stories will you use?</a:t>
                      </a:r>
                      <a:endParaRPr lang="en-US" sz="1200" b="1" dirty="0"/>
                    </a:p>
                  </a:txBody>
                  <a:tcPr marL="75438" marR="75438" marT="37719" marB="37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97559152"/>
                  </a:ext>
                </a:extLst>
              </a:tr>
            </a:tbl>
          </a:graphicData>
        </a:graphic>
      </p:graphicFrame>
    </p:spTree>
    <p:extLst>
      <p:ext uri="{BB962C8B-B14F-4D97-AF65-F5344CB8AC3E}">
        <p14:creationId xmlns:p14="http://schemas.microsoft.com/office/powerpoint/2010/main" val="3958175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2BE5FD-881D-6C37-73FE-193D9972C4BF}"/>
            </a:ext>
          </a:extLst>
        </p:cNvPr>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8403B404-54BF-7251-E290-00B620CB02CA}"/>
              </a:ext>
            </a:extLst>
          </p:cNvPr>
          <p:cNvGraphicFramePr>
            <a:graphicFrameLocks noGrp="1"/>
          </p:cNvGraphicFramePr>
          <p:nvPr>
            <p:extLst>
              <p:ext uri="{D42A27DB-BD31-4B8C-83A1-F6EECF244321}">
                <p14:modId xmlns:p14="http://schemas.microsoft.com/office/powerpoint/2010/main" val="3642057365"/>
              </p:ext>
            </p:extLst>
          </p:nvPr>
        </p:nvGraphicFramePr>
        <p:xfrm>
          <a:off x="0" y="0"/>
          <a:ext cx="10058400" cy="7772400"/>
        </p:xfrm>
        <a:graphic>
          <a:graphicData uri="http://schemas.openxmlformats.org/drawingml/2006/table">
            <a:tbl>
              <a:tblPr bandRow="1">
                <a:tableStyleId>{5C22544A-7EE6-4342-B048-85BDC9FD1C3A}</a:tableStyleId>
              </a:tblPr>
              <a:tblGrid>
                <a:gridCol w="3352800">
                  <a:extLst>
                    <a:ext uri="{9D8B030D-6E8A-4147-A177-3AD203B41FA5}">
                      <a16:colId xmlns:a16="http://schemas.microsoft.com/office/drawing/2014/main" val="1752913168"/>
                    </a:ext>
                  </a:extLst>
                </a:gridCol>
                <a:gridCol w="3352800">
                  <a:extLst>
                    <a:ext uri="{9D8B030D-6E8A-4147-A177-3AD203B41FA5}">
                      <a16:colId xmlns:a16="http://schemas.microsoft.com/office/drawing/2014/main" val="641341492"/>
                    </a:ext>
                  </a:extLst>
                </a:gridCol>
                <a:gridCol w="3352800">
                  <a:extLst>
                    <a:ext uri="{9D8B030D-6E8A-4147-A177-3AD203B41FA5}">
                      <a16:colId xmlns:a16="http://schemas.microsoft.com/office/drawing/2014/main" val="2003773272"/>
                    </a:ext>
                  </a:extLst>
                </a:gridCol>
              </a:tblGrid>
              <a:tr h="3886200">
                <a:tc>
                  <a:txBody>
                    <a:bodyPr/>
                    <a:lstStyle/>
                    <a:p>
                      <a:r>
                        <a:rPr lang="en-US" sz="1200" b="1" dirty="0"/>
                        <a:t>1. Define the Objective</a:t>
                      </a:r>
                    </a:p>
                    <a:p>
                      <a:r>
                        <a:rPr lang="en-US" sz="1200" dirty="0">
                          <a:solidFill>
                            <a:schemeClr val="bg1">
                              <a:lumMod val="65000"/>
                            </a:schemeClr>
                          </a:solidFill>
                        </a:rPr>
                        <a:t>What is the business or operational question you are trying to answer?</a:t>
                      </a:r>
                    </a:p>
                    <a:p>
                      <a:endParaRPr lang="en-US" sz="1200" b="1" dirty="0"/>
                    </a:p>
                    <a:p>
                      <a:r>
                        <a:rPr lang="en-US" sz="1200" dirty="0"/>
                        <a:t>Are specific rural areas in our county classified as food deserts? If so, what interventions could improve fresh food access for these areas?</a:t>
                      </a:r>
                      <a:endParaRPr lang="en-US" sz="1200" b="1" dirty="0"/>
                    </a:p>
                  </a:txBody>
                  <a:tcPr marL="75438" marR="75438" marT="37719" marB="37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b="1" dirty="0"/>
                        <a:t>2. Establish a Hypothesis</a:t>
                      </a:r>
                    </a:p>
                    <a:p>
                      <a:r>
                        <a:rPr lang="en-US" sz="1200" dirty="0">
                          <a:solidFill>
                            <a:schemeClr val="bg1">
                              <a:lumMod val="65000"/>
                            </a:schemeClr>
                          </a:solidFill>
                        </a:rPr>
                        <a:t>What do you think the answer is, and why?</a:t>
                      </a:r>
                    </a:p>
                    <a:p>
                      <a:endParaRPr lang="en-US" sz="1200" b="1" dirty="0">
                        <a:solidFill>
                          <a:schemeClr val="bg1">
                            <a:lumMod val="65000"/>
                          </a:schemeClr>
                        </a:solidFill>
                      </a:endParaRPr>
                    </a:p>
                    <a:p>
                      <a:endParaRPr lang="en-US" sz="1200" b="1" dirty="0">
                        <a:solidFill>
                          <a:schemeClr val="bg1">
                            <a:lumMod val="65000"/>
                          </a:schemeClr>
                        </a:solidFill>
                      </a:endParaRPr>
                    </a:p>
                    <a:p>
                      <a:r>
                        <a:rPr lang="en-US" sz="1200" dirty="0"/>
                        <a:t>I hypothesize that low-income rural areas more than 10 miles from grocery stores are food deserts and would benefit from interventions like mobile grocery markets or subsidies for local stores to stock fresh food.</a:t>
                      </a:r>
                      <a:endParaRPr lang="en-US" sz="1200" b="1" dirty="0">
                        <a:solidFill>
                          <a:schemeClr val="bg1">
                            <a:lumMod val="65000"/>
                          </a:schemeClr>
                        </a:solidFill>
                      </a:endParaRPr>
                    </a:p>
                  </a:txBody>
                  <a:tcPr marL="75438" marR="75438" marT="37719" marB="37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b="1" dirty="0"/>
                        <a:t>3. Collect Relevant Data</a:t>
                      </a:r>
                    </a:p>
                    <a:p>
                      <a:pPr marL="0" marR="0" lvl="0" indent="0" algn="l" defTabSz="1005840" rtl="0" eaLnBrk="1" fontAlgn="auto" latinLnBrk="0" hangingPunct="1">
                        <a:lnSpc>
                          <a:spcPct val="100000"/>
                        </a:lnSpc>
                        <a:spcBef>
                          <a:spcPts val="0"/>
                        </a:spcBef>
                        <a:spcAft>
                          <a:spcPts val="0"/>
                        </a:spcAft>
                        <a:buClrTx/>
                        <a:buSzTx/>
                        <a:buFontTx/>
                        <a:buNone/>
                        <a:tabLst/>
                        <a:defRPr/>
                      </a:pPr>
                      <a:r>
                        <a:rPr lang="en-US" sz="1200" dirty="0">
                          <a:solidFill>
                            <a:schemeClr val="bg1">
                              <a:lumMod val="65000"/>
                            </a:schemeClr>
                          </a:solidFill>
                        </a:rPr>
                        <a:t>What data do you need to answer your question? Where will you get it?</a:t>
                      </a:r>
                    </a:p>
                    <a:p>
                      <a:pPr marL="0" marR="0" lvl="0" indent="0" algn="l" defTabSz="1005840" rtl="0" eaLnBrk="1" fontAlgn="auto" latinLnBrk="0" hangingPunct="1">
                        <a:lnSpc>
                          <a:spcPct val="100000"/>
                        </a:lnSpc>
                        <a:spcBef>
                          <a:spcPts val="0"/>
                        </a:spcBef>
                        <a:spcAft>
                          <a:spcPts val="0"/>
                        </a:spcAft>
                        <a:buClrTx/>
                        <a:buSzTx/>
                        <a:buFontTx/>
                        <a:buNone/>
                        <a:tabLst/>
                        <a:defRPr/>
                      </a:pPr>
                      <a:endParaRPr lang="en-US" sz="1200" dirty="0">
                        <a:solidFill>
                          <a:schemeClr val="bg1">
                            <a:lumMod val="65000"/>
                          </a:schemeClr>
                        </a:solidFill>
                      </a:endParaRPr>
                    </a:p>
                    <a:p>
                      <a:r>
                        <a:rPr lang="en-US" sz="1200" dirty="0"/>
                        <a:t>Data Needed:</a:t>
                      </a:r>
                    </a:p>
                    <a:p>
                      <a:pPr marL="171450" indent="-171450">
                        <a:buFont typeface="Arial" panose="020B0604020202020204" pitchFamily="34" charset="0"/>
                        <a:buChar char="•"/>
                      </a:pPr>
                      <a:r>
                        <a:rPr lang="en-US" sz="1200" dirty="0"/>
                        <a:t>Geographic locations of grocery stores.</a:t>
                      </a:r>
                    </a:p>
                    <a:p>
                      <a:pPr marL="171450" indent="-171450">
                        <a:buFont typeface="Arial" panose="020B0604020202020204" pitchFamily="34" charset="0"/>
                        <a:buChar char="•"/>
                      </a:pPr>
                      <a:r>
                        <a:rPr lang="en-US" sz="1200" dirty="0"/>
                        <a:t>Census data on income, population density, and transportation access.</a:t>
                      </a:r>
                    </a:p>
                    <a:p>
                      <a:pPr marL="171450" indent="-171450">
                        <a:buFont typeface="Arial" panose="020B0604020202020204" pitchFamily="34" charset="0"/>
                        <a:buChar char="•"/>
                      </a:pPr>
                      <a:r>
                        <a:rPr lang="en-US" sz="1200" dirty="0"/>
                        <a:t>Distance metrics for residents to the nearest store.</a:t>
                      </a:r>
                    </a:p>
                    <a:p>
                      <a:endParaRPr lang="en-US" sz="1200" dirty="0"/>
                    </a:p>
                    <a:p>
                      <a:r>
                        <a:rPr lang="en-US" sz="1200" dirty="0"/>
                        <a:t>Sources: Public GIS databases, USDA food desert maps, census.gov.</a:t>
                      </a:r>
                      <a:endParaRPr lang="en-US" sz="1200" dirty="0">
                        <a:solidFill>
                          <a:schemeClr val="bg1">
                            <a:lumMod val="65000"/>
                          </a:schemeClr>
                        </a:solidFill>
                      </a:endParaRPr>
                    </a:p>
                  </a:txBody>
                  <a:tcPr marL="75438" marR="75438" marT="37719" marB="37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66734163"/>
                  </a:ext>
                </a:extLst>
              </a:tr>
              <a:tr h="3886200">
                <a:tc>
                  <a:txBody>
                    <a:bodyPr/>
                    <a:lstStyle/>
                    <a:p>
                      <a:r>
                        <a:rPr lang="en-US" sz="1200" b="1" dirty="0"/>
                        <a:t>4. Analyze the Data</a:t>
                      </a:r>
                    </a:p>
                    <a:p>
                      <a:r>
                        <a:rPr lang="en-US" sz="1200" dirty="0">
                          <a:solidFill>
                            <a:schemeClr val="bg1">
                              <a:lumMod val="65000"/>
                            </a:schemeClr>
                          </a:solidFill>
                        </a:rPr>
                        <a:t>What method will you use to explore the data? How will you model scenarios?</a:t>
                      </a:r>
                    </a:p>
                    <a:p>
                      <a:endParaRPr lang="en-US" sz="1200" b="1" dirty="0">
                        <a:solidFill>
                          <a:schemeClr val="bg1">
                            <a:lumMod val="65000"/>
                          </a:schemeClr>
                        </a:solidFill>
                      </a:endParaRPr>
                    </a:p>
                    <a:p>
                      <a:r>
                        <a:rPr lang="en-US" sz="1200" dirty="0"/>
                        <a:t>Method: Use GIS software to map grocery store locations and calculate the distance from residents to fresh food sources.</a:t>
                      </a:r>
                    </a:p>
                    <a:p>
                      <a:endParaRPr lang="en-US" sz="1200" dirty="0"/>
                    </a:p>
                    <a:p>
                      <a:r>
                        <a:rPr lang="en-US" sz="1200" dirty="0"/>
                        <a:t>Scenarios: Identify areas that meet USDA’s food desert criteria and simulate how new interventions (e.g., a mobile grocery truck) could reduce distance or increase access.</a:t>
                      </a:r>
                      <a:endParaRPr lang="en-US" sz="1200" b="1" dirty="0">
                        <a:solidFill>
                          <a:schemeClr val="bg1">
                            <a:lumMod val="65000"/>
                          </a:schemeClr>
                        </a:solidFill>
                      </a:endParaRPr>
                    </a:p>
                  </a:txBody>
                  <a:tcPr marL="75438" marR="75438" marT="37719" marB="37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b="1" dirty="0"/>
                        <a:t>5. Interpret the Results</a:t>
                      </a:r>
                    </a:p>
                    <a:p>
                      <a:r>
                        <a:rPr lang="en-US" sz="1200" dirty="0">
                          <a:solidFill>
                            <a:schemeClr val="bg1">
                              <a:lumMod val="65000"/>
                            </a:schemeClr>
                          </a:solidFill>
                        </a:rPr>
                        <a:t>What do the results tell you? Do they support or challenge your hypothesis?</a:t>
                      </a:r>
                    </a:p>
                    <a:p>
                      <a:endParaRPr lang="en-US" sz="1200" b="1" dirty="0">
                        <a:solidFill>
                          <a:schemeClr val="bg1">
                            <a:lumMod val="65000"/>
                          </a:schemeClr>
                        </a:solidFill>
                      </a:endParaRPr>
                    </a:p>
                    <a:p>
                      <a:r>
                        <a:rPr lang="en-US" sz="1200" dirty="0"/>
                        <a:t>The analysis shows three counties with high percentages of residents more than 10 miles from grocery stores, overlapping with low-income populations. </a:t>
                      </a:r>
                    </a:p>
                    <a:p>
                      <a:endParaRPr lang="en-US" sz="1200" dirty="0"/>
                    </a:p>
                    <a:p>
                      <a:r>
                        <a:rPr lang="en-US" sz="1200" dirty="0"/>
                        <a:t>Transportation barriers are a key factor limiting access to fresh food.</a:t>
                      </a:r>
                      <a:endParaRPr lang="en-US" sz="1200" b="1" dirty="0">
                        <a:solidFill>
                          <a:schemeClr val="bg1">
                            <a:lumMod val="65000"/>
                          </a:schemeClr>
                        </a:solidFill>
                      </a:endParaRPr>
                    </a:p>
                  </a:txBody>
                  <a:tcPr marL="75438" marR="75438" marT="37719" marB="37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b="1" dirty="0"/>
                        <a:t>6. Communicate Insights</a:t>
                      </a:r>
                    </a:p>
                    <a:p>
                      <a:r>
                        <a:rPr lang="en-US" sz="1200" dirty="0">
                          <a:solidFill>
                            <a:schemeClr val="bg1">
                              <a:lumMod val="65000"/>
                            </a:schemeClr>
                          </a:solidFill>
                        </a:rPr>
                        <a:t>How will you present your findings? What visuals or stories will you use?</a:t>
                      </a:r>
                    </a:p>
                    <a:p>
                      <a:endParaRPr lang="en-US" sz="1200" b="1" dirty="0">
                        <a:solidFill>
                          <a:schemeClr val="bg1">
                            <a:lumMod val="65000"/>
                          </a:schemeClr>
                        </a:solidFill>
                      </a:endParaRPr>
                    </a:p>
                    <a:p>
                      <a:r>
                        <a:rPr lang="en-US" sz="1200" dirty="0"/>
                        <a:t>Story: “Three counties in our region are food deserts, affecting over 25% of residents. A mobile grocery truck could reduce this by 50% within the first year.”</a:t>
                      </a:r>
                    </a:p>
                    <a:p>
                      <a:endParaRPr lang="en-US" sz="1200" dirty="0"/>
                    </a:p>
                    <a:p>
                      <a:r>
                        <a:rPr lang="en-US" sz="1200" dirty="0"/>
                        <a:t>Visuals: </a:t>
                      </a:r>
                    </a:p>
                    <a:p>
                      <a:pPr marL="171450" indent="-171450">
                        <a:buFont typeface="Arial" panose="020B0604020202020204" pitchFamily="34" charset="0"/>
                        <a:buChar char="•"/>
                      </a:pPr>
                      <a:r>
                        <a:rPr lang="en-US" sz="1200" dirty="0"/>
                        <a:t>Use maps showing current food deserts and projected improvements with proposed interventions. </a:t>
                      </a:r>
                    </a:p>
                    <a:p>
                      <a:pPr marL="171450" indent="-171450">
                        <a:buFont typeface="Arial" panose="020B0604020202020204" pitchFamily="34" charset="0"/>
                        <a:buChar char="•"/>
                      </a:pPr>
                      <a:r>
                        <a:rPr lang="en-US" sz="1200" dirty="0"/>
                        <a:t>Include bar charts comparing food access before and after implementation.</a:t>
                      </a:r>
                      <a:endParaRPr lang="en-US" sz="1200" b="1" dirty="0">
                        <a:solidFill>
                          <a:schemeClr val="bg1">
                            <a:lumMod val="65000"/>
                          </a:schemeClr>
                        </a:solidFill>
                      </a:endParaRPr>
                    </a:p>
                  </a:txBody>
                  <a:tcPr marL="75438" marR="75438" marT="37719" marB="3771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897559152"/>
                  </a:ext>
                </a:extLst>
              </a:tr>
            </a:tbl>
          </a:graphicData>
        </a:graphic>
      </p:graphicFrame>
    </p:spTree>
    <p:extLst>
      <p:ext uri="{BB962C8B-B14F-4D97-AF65-F5344CB8AC3E}">
        <p14:creationId xmlns:p14="http://schemas.microsoft.com/office/powerpoint/2010/main" val="162172584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47</TotalTime>
  <Words>484</Words>
  <Application>Microsoft Office PowerPoint</Application>
  <PresentationFormat>Custom</PresentationFormat>
  <Paragraphs>50</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Aptos</vt:lpstr>
      <vt:lpstr>Aptos Display</vt:lpstr>
      <vt:lpstr>Arial</vt:lpstr>
      <vt:lpstr>Office Theme</vt:lpstr>
      <vt:lpstr>PowerPoint Presentation</vt:lpstr>
      <vt:lpstr>PowerPoint Presentation</vt:lpstr>
    </vt:vector>
  </TitlesOfParts>
  <Company>Colorado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Chenarides,Lauren</dc:creator>
  <cp:lastModifiedBy>Chenarides,Lauren</cp:lastModifiedBy>
  <cp:revision>1</cp:revision>
  <cp:lastPrinted>2025-01-25T22:33:45Z</cp:lastPrinted>
  <dcterms:created xsi:type="dcterms:W3CDTF">2025-01-25T21:50:48Z</dcterms:created>
  <dcterms:modified xsi:type="dcterms:W3CDTF">2025-01-25T22:39:09Z</dcterms:modified>
</cp:coreProperties>
</file>