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65" r:id="rId5"/>
    <p:sldId id="266" r:id="rId6"/>
    <p:sldId id="280" r:id="rId7"/>
    <p:sldId id="274" r:id="rId8"/>
    <p:sldId id="272" r:id="rId9"/>
    <p:sldId id="275" r:id="rId10"/>
    <p:sldId id="273" r:id="rId11"/>
    <p:sldId id="276" r:id="rId12"/>
    <p:sldId id="277" r:id="rId13"/>
    <p:sldId id="278" r:id="rId14"/>
    <p:sldId id="279" r:id="rId15"/>
    <p:sldId id="26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E84B5"/>
    <a:srgbClr val="4288CF"/>
    <a:srgbClr val="5B9BD5"/>
    <a:srgbClr val="2E94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AF92-CC6C-40B9-BA52-6F964871F18F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1BC8-95B2-4BFB-9594-280AD1129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358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AF92-CC6C-40B9-BA52-6F964871F18F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1BC8-95B2-4BFB-9594-280AD1129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78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AF92-CC6C-40B9-BA52-6F964871F18F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1BC8-95B2-4BFB-9594-280AD1129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353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AF92-CC6C-40B9-BA52-6F964871F18F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1BC8-95B2-4BFB-9594-280AD1129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116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AF92-CC6C-40B9-BA52-6F964871F18F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1BC8-95B2-4BFB-9594-280AD1129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944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AF92-CC6C-40B9-BA52-6F964871F18F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1BC8-95B2-4BFB-9594-280AD1129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543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AF92-CC6C-40B9-BA52-6F964871F18F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1BC8-95B2-4BFB-9594-280AD1129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22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AF92-CC6C-40B9-BA52-6F964871F18F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1BC8-95B2-4BFB-9594-280AD1129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133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AF92-CC6C-40B9-BA52-6F964871F18F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1BC8-95B2-4BFB-9594-280AD1129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72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AF92-CC6C-40B9-BA52-6F964871F18F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1BC8-95B2-4BFB-9594-280AD1129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682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AF92-CC6C-40B9-BA52-6F964871F18F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1BC8-95B2-4BFB-9594-280AD1129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64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9AF92-CC6C-40B9-BA52-6F964871F18F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41BC8-95B2-4BFB-9594-280AD1129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58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generated/sklearn.feature_selection.chi2.html#sklearn.feature_selection.chi2" TargetMode="External"/><Relationship Id="rId2" Type="http://schemas.openxmlformats.org/officeDocument/2006/relationships/hyperlink" Target="http://scikit-learn.org/stable/modules/generated/sklearn.feature_selection.SelectKBest.html#sklearn.feature_selection.SelectKBes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generated/sklearn.feature_selection.chi2.html#sklearn.feature_selection.chi2" TargetMode="External"/><Relationship Id="rId2" Type="http://schemas.openxmlformats.org/officeDocument/2006/relationships/hyperlink" Target="http://scikit-learn.org/stable/modules/generated/sklearn.feature_selection.SelectKBest.html#sklearn.feature_selection.SelectKBes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94455"/>
            <a:ext cx="9144000" cy="1367264"/>
          </a:xfrm>
        </p:spPr>
        <p:txBody>
          <a:bodyPr>
            <a:normAutofit/>
          </a:bodyPr>
          <a:lstStyle/>
          <a:p>
            <a:r>
              <a:rPr lang="zh-CN" altLang="en-US" sz="5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近期工作成果汇报</a:t>
            </a:r>
            <a:endParaRPr lang="zh-CN" altLang="en-US" sz="5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813460"/>
            <a:ext cx="9144000" cy="1099734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endParaRPr lang="en-US" altLang="zh-CN" kern="0" dirty="0" smtClean="0">
              <a:solidFill>
                <a:srgbClr val="FF6600"/>
              </a:solidFill>
              <a:latin typeface="Times New Roman" panose="02020603050405020304" pitchFamily="18" charset="0"/>
              <a:ea typeface="华文新魏" pitchFamily="2" charset="-122"/>
              <a:cs typeface="Times New Roman" panose="02020603050405020304" pitchFamily="18" charset="0"/>
            </a:endParaRPr>
          </a:p>
          <a:p>
            <a:pPr algn="r">
              <a:defRPr/>
            </a:pPr>
            <a:r>
              <a:rPr lang="zh-CN" altLang="en-US" b="1" kern="0" dirty="0" smtClean="0">
                <a:solidFill>
                  <a:srgbClr val="FF66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汇报人：</a:t>
            </a:r>
            <a:r>
              <a:rPr lang="zh-CN" altLang="en-US" b="1" kern="0" dirty="0" smtClean="0">
                <a:solidFill>
                  <a:srgbClr val="FF66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魏文燕</a:t>
            </a:r>
            <a:r>
              <a:rPr lang="en-US" altLang="zh-CN" b="1" kern="0" dirty="0" smtClean="0">
                <a:solidFill>
                  <a:srgbClr val="FF66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</a:t>
            </a:r>
          </a:p>
          <a:p>
            <a:pPr>
              <a:defRPr/>
            </a:pPr>
            <a:r>
              <a:rPr lang="zh-CN" altLang="en-US" b="1" kern="0" dirty="0" smtClean="0">
                <a:solidFill>
                  <a:srgbClr val="FF66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" y="327546"/>
            <a:ext cx="5977718" cy="491320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91070" y="773147"/>
            <a:ext cx="756085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5400000" flipV="1">
            <a:off x="-2314376" y="2844478"/>
            <a:ext cx="5759354" cy="704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0018" y="3343701"/>
            <a:ext cx="51396" cy="347660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9498842" y="6414448"/>
            <a:ext cx="2511188" cy="682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67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35778"/>
            <a:ext cx="10515600" cy="694794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400" b="1" dirty="0">
                <a:latin typeface="+mn-ea"/>
              </a:rPr>
              <a:t>word2vect</a:t>
            </a:r>
            <a:endParaRPr lang="zh-CN" altLang="en-US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64709"/>
            <a:ext cx="6359857" cy="4008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flipV="1">
            <a:off x="109182" y="435778"/>
            <a:ext cx="782016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384644" y="6741994"/>
            <a:ext cx="8807355" cy="116006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62" y="1401641"/>
            <a:ext cx="2539682" cy="78730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12191" y="1502904"/>
            <a:ext cx="5609230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3200" dirty="0" err="1"/>
              <a:t>Gensim</a:t>
            </a:r>
            <a:r>
              <a:rPr lang="en-US" altLang="zh-CN" sz="3200" dirty="0"/>
              <a:t> is a FREE Python library</a:t>
            </a:r>
            <a:endParaRPr lang="zh-CN" altLang="en-US" sz="3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844962" y="2552131"/>
            <a:ext cx="738463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sentences = gensim.models.word2vec.</a:t>
            </a:r>
            <a:r>
              <a:rPr lang="en-US" altLang="zh-CN" sz="2000" dirty="0">
                <a:solidFill>
                  <a:srgbClr val="0E84B5"/>
                </a:solidFill>
              </a:rPr>
              <a:t>LineSentence </a:t>
            </a:r>
            <a:r>
              <a:rPr lang="en-US" altLang="zh-CN" sz="2000" dirty="0"/>
              <a:t>('myfile.txt</a:t>
            </a:r>
            <a:r>
              <a:rPr lang="en-US" altLang="zh-CN" sz="2000" dirty="0" smtClean="0"/>
              <a:t>')</a:t>
            </a:r>
          </a:p>
          <a:p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838200" y="3214507"/>
            <a:ext cx="8353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gensim.models.word2vec.</a:t>
            </a:r>
            <a:r>
              <a:rPr lang="en-US" altLang="zh-CN" sz="2000" dirty="0">
                <a:solidFill>
                  <a:srgbClr val="0E84B5"/>
                </a:solidFill>
              </a:rPr>
              <a:t>Word2Vec</a:t>
            </a:r>
            <a:r>
              <a:rPr lang="en-US" altLang="zh-CN" sz="2000" dirty="0"/>
              <a:t>(sentences=None, size=100, alpha=0.025, window=5, </a:t>
            </a:r>
            <a:r>
              <a:rPr lang="en-US" altLang="zh-CN" sz="2000" dirty="0" err="1"/>
              <a:t>min_count</a:t>
            </a:r>
            <a:r>
              <a:rPr lang="en-US" altLang="zh-CN" sz="2000" dirty="0"/>
              <a:t>=5, </a:t>
            </a:r>
            <a:r>
              <a:rPr lang="en-US" altLang="zh-CN" sz="2000" dirty="0" err="1"/>
              <a:t>max_vocab_size</a:t>
            </a:r>
            <a:r>
              <a:rPr lang="en-US" altLang="zh-CN" sz="2000" dirty="0"/>
              <a:t>=None, sample=0, seed=1, workers=1, </a:t>
            </a:r>
            <a:r>
              <a:rPr lang="en-US" altLang="zh-CN" sz="2000" dirty="0" err="1"/>
              <a:t>min_alpha</a:t>
            </a:r>
            <a:r>
              <a:rPr lang="en-US" altLang="zh-CN" sz="2000" dirty="0"/>
              <a:t>=0.0001, </a:t>
            </a:r>
            <a:r>
              <a:rPr lang="en-US" altLang="zh-CN" sz="2000" dirty="0" err="1"/>
              <a:t>sg</a:t>
            </a:r>
            <a:r>
              <a:rPr lang="en-US" altLang="zh-CN" sz="2000" dirty="0"/>
              <a:t>=1, </a:t>
            </a:r>
            <a:r>
              <a:rPr lang="en-US" altLang="zh-CN" sz="2000" dirty="0" err="1"/>
              <a:t>hs</a:t>
            </a:r>
            <a:r>
              <a:rPr lang="en-US" altLang="zh-CN" sz="2000" dirty="0"/>
              <a:t>=1, negative=0, </a:t>
            </a:r>
            <a:r>
              <a:rPr lang="en-US" altLang="zh-CN" sz="2000" dirty="0" err="1"/>
              <a:t>cbow_mean</a:t>
            </a:r>
            <a:r>
              <a:rPr lang="en-US" altLang="zh-CN" sz="2000" dirty="0"/>
              <a:t>=0, </a:t>
            </a:r>
            <a:r>
              <a:rPr lang="en-US" altLang="zh-CN" sz="2000" dirty="0" err="1"/>
              <a:t>hashfxn</a:t>
            </a:r>
            <a:r>
              <a:rPr lang="en-US" altLang="zh-CN" sz="2000" dirty="0"/>
              <a:t>=&lt;built-in function hash&gt;, </a:t>
            </a:r>
            <a:r>
              <a:rPr lang="en-US" altLang="zh-CN" sz="2000" dirty="0" err="1"/>
              <a:t>iter</a:t>
            </a:r>
            <a:r>
              <a:rPr lang="en-US" altLang="zh-CN" sz="2000" dirty="0"/>
              <a:t>=1, </a:t>
            </a:r>
            <a:r>
              <a:rPr lang="en-US" altLang="zh-CN" sz="2000" dirty="0" err="1"/>
              <a:t>null_word</a:t>
            </a:r>
            <a:r>
              <a:rPr lang="en-US" altLang="zh-CN" sz="2000" dirty="0"/>
              <a:t>=0, </a:t>
            </a:r>
            <a:r>
              <a:rPr lang="en-US" altLang="zh-CN" sz="2000" dirty="0" err="1"/>
              <a:t>trim_rule</a:t>
            </a:r>
            <a:r>
              <a:rPr lang="en-US" altLang="zh-CN" sz="2000" dirty="0"/>
              <a:t>=None, </a:t>
            </a:r>
            <a:r>
              <a:rPr lang="en-US" altLang="zh-CN" sz="2000" dirty="0" err="1"/>
              <a:t>sorted_vocab</a:t>
            </a:r>
            <a:r>
              <a:rPr lang="en-US" altLang="zh-CN" sz="2000" dirty="0"/>
              <a:t>=1)</a:t>
            </a:r>
            <a:endParaRPr lang="zh-CN" altLang="en-US" sz="2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844961" y="5063319"/>
            <a:ext cx="83468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# Find the top-N most similar words. Positive words contribute positively towards the similarity, negative words negatively</a:t>
            </a:r>
            <a:r>
              <a:rPr lang="en-US" altLang="zh-CN" sz="2000" dirty="0" smtClean="0"/>
              <a:t>.</a:t>
            </a:r>
            <a:endParaRPr lang="en-US" altLang="zh-CN" sz="2000" dirty="0" smtClean="0">
              <a:solidFill>
                <a:srgbClr val="0E84B5"/>
              </a:solidFill>
            </a:endParaRPr>
          </a:p>
          <a:p>
            <a:r>
              <a:rPr lang="en-US" altLang="zh-CN" sz="2000" dirty="0" err="1" smtClean="0">
                <a:solidFill>
                  <a:srgbClr val="0E84B5"/>
                </a:solidFill>
              </a:rPr>
              <a:t>most_similar</a:t>
            </a:r>
            <a:r>
              <a:rPr lang="en-US" altLang="zh-CN" sz="2000" dirty="0" smtClean="0"/>
              <a:t>(positive</a:t>
            </a:r>
            <a:r>
              <a:rPr lang="en-US" altLang="zh-CN" sz="2000" dirty="0"/>
              <a:t>=[], negative=[], </a:t>
            </a:r>
            <a:r>
              <a:rPr lang="en-US" altLang="zh-CN" sz="2000" dirty="0" err="1"/>
              <a:t>topn</a:t>
            </a:r>
            <a:r>
              <a:rPr lang="en-US" altLang="zh-CN" sz="2000" dirty="0"/>
              <a:t>=10, </a:t>
            </a:r>
            <a:r>
              <a:rPr lang="en-US" altLang="zh-CN" sz="2000" dirty="0" err="1"/>
              <a:t>restrict_vocab</a:t>
            </a:r>
            <a:r>
              <a:rPr lang="en-US" altLang="zh-CN" sz="2000" dirty="0"/>
              <a:t>=None</a:t>
            </a:r>
            <a:r>
              <a:rPr lang="en-US" altLang="zh-CN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363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67765"/>
            <a:ext cx="10515600" cy="64907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+mn-ea"/>
              </a:rPr>
              <a:t>支持向量机分类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791581"/>
            <a:ext cx="10515600" cy="3000433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8000" b="1" dirty="0">
                <a:latin typeface="+mn-ea"/>
              </a:rPr>
              <a:t>SVM</a:t>
            </a:r>
            <a:r>
              <a:rPr lang="zh-CN" altLang="en-US" sz="8000" b="1" dirty="0">
                <a:latin typeface="+mn-ea"/>
              </a:rPr>
              <a:t>的优点：</a:t>
            </a:r>
            <a:endParaRPr lang="zh-CN" altLang="en-US" sz="80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8000" dirty="0">
                <a:latin typeface="+mn-ea"/>
              </a:rPr>
              <a:t>1. SVM</a:t>
            </a:r>
            <a:r>
              <a:rPr lang="zh-CN" altLang="en-US" sz="8000" dirty="0">
                <a:latin typeface="+mn-ea"/>
              </a:rPr>
              <a:t>学习问题可以表示为凸优化问题，因此可以利用已知的有效算法发现目标函数的全局最小值。而其他分类方法（如基于规则的</a:t>
            </a:r>
            <a:r>
              <a:rPr lang="zh-CN" altLang="en-US" sz="8000" dirty="0" smtClean="0">
                <a:latin typeface="+mn-ea"/>
              </a:rPr>
              <a:t>分类器和</a:t>
            </a:r>
            <a:r>
              <a:rPr lang="zh-CN" altLang="en-US" sz="8000" dirty="0">
                <a:latin typeface="+mn-ea"/>
              </a:rPr>
              <a:t>人工神经网络）都采用一种基于贪心学习的策略来搜索假设空间，这种方法一般只能获得局部最优解。</a:t>
            </a:r>
          </a:p>
          <a:p>
            <a:pPr>
              <a:lnSpc>
                <a:spcPct val="120000"/>
              </a:lnSpc>
            </a:pPr>
            <a:r>
              <a:rPr lang="en-US" altLang="zh-CN" sz="8000" dirty="0">
                <a:latin typeface="+mn-ea"/>
              </a:rPr>
              <a:t>2. </a:t>
            </a:r>
            <a:r>
              <a:rPr lang="zh-CN" altLang="en-US" sz="8000" dirty="0">
                <a:latin typeface="+mn-ea"/>
              </a:rPr>
              <a:t>假设现在你是一个农场主，圈养了一批羊群，但为预防狼群袭击羊群，你需要搭建一个篱笆来把羊群围起来。但是篱笆应该建在哪里呢？你很可能需要依据牛群和狼群的位置建立一个“分类器”，比较下图这几种不同的分类器，我们可以看到</a:t>
            </a:r>
            <a:r>
              <a:rPr lang="en-US" altLang="zh-CN" sz="8000" dirty="0">
                <a:latin typeface="+mn-ea"/>
              </a:rPr>
              <a:t>SVM</a:t>
            </a:r>
            <a:r>
              <a:rPr lang="zh-CN" altLang="en-US" sz="8000" dirty="0">
                <a:latin typeface="+mn-ea"/>
              </a:rPr>
              <a:t>完成了一个很完美的解决方案</a:t>
            </a:r>
            <a:r>
              <a:rPr lang="zh-CN" altLang="en-US" sz="8000" dirty="0" smtClean="0">
                <a:latin typeface="+mn-ea"/>
              </a:rPr>
              <a:t>。</a:t>
            </a: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64709"/>
            <a:ext cx="6359857" cy="4008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flipV="1">
            <a:off x="109182" y="435778"/>
            <a:ext cx="782016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384644" y="6741994"/>
            <a:ext cx="8807355" cy="116006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118" y="935542"/>
            <a:ext cx="8741681" cy="580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8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1496"/>
            <a:ext cx="10515600" cy="64907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+mn-ea"/>
              </a:rPr>
              <a:t>支持向量机分类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840205"/>
            <a:ext cx="10515600" cy="201779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+mn-ea"/>
              </a:rPr>
              <a:t>    </a:t>
            </a:r>
            <a:endParaRPr lang="zh-CN" altLang="en-US" dirty="0"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64709"/>
            <a:ext cx="6359857" cy="4008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flipV="1">
            <a:off x="109182" y="435778"/>
            <a:ext cx="782016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384644" y="6741994"/>
            <a:ext cx="8807355" cy="116006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38200" y="1441955"/>
            <a:ext cx="9998122" cy="1204146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zh-CN" sz="2400" b="1" dirty="0" err="1" smtClean="0"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sklearn.svm.</a:t>
            </a:r>
            <a:r>
              <a:rPr lang="en-US" altLang="zh-CN" sz="2400" b="1" dirty="0" err="1" smtClean="0">
                <a:solidFill>
                  <a:srgbClr val="FF6600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LinearSVC</a:t>
            </a:r>
            <a:r>
              <a:rPr lang="en-US" altLang="zh-CN" sz="2400" b="1" dirty="0" smtClean="0"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(penalty=</a:t>
            </a:r>
            <a:r>
              <a:rPr lang="en-US" altLang="zh-CN" sz="2400" b="1" dirty="0"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'l2', loss='</a:t>
            </a:r>
            <a:r>
              <a:rPr lang="en-US" altLang="zh-CN" sz="2400" b="1" dirty="0" err="1"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squared_hinge</a:t>
            </a:r>
            <a:r>
              <a:rPr lang="en-US" altLang="zh-CN" sz="2400" b="1" dirty="0"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',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dual=True, 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tol</a:t>
            </a:r>
            <a:r>
              <a:rPr lang="en-US" altLang="zh-CN" sz="2400" b="1" dirty="0" smtClean="0"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=0.0001</a:t>
            </a:r>
            <a:r>
              <a:rPr lang="en-US" altLang="zh-CN" sz="2400" b="1" dirty="0"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, C=1.0, 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multi_class</a:t>
            </a:r>
            <a:r>
              <a:rPr lang="en-US" altLang="zh-CN" sz="2400" b="1" dirty="0"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='</a:t>
            </a:r>
            <a:r>
              <a:rPr lang="en-US" altLang="zh-CN" sz="2400" b="1" dirty="0" err="1"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ovr</a:t>
            </a:r>
            <a:r>
              <a:rPr lang="en-US" altLang="zh-CN" sz="2400" b="1" dirty="0"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', </a:t>
            </a:r>
            <a:r>
              <a:rPr lang="en-US" altLang="zh-CN" sz="2400" b="1" dirty="0" err="1"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fit_intercept</a:t>
            </a:r>
            <a:r>
              <a:rPr lang="en-US" altLang="zh-CN" sz="2400" b="1" dirty="0"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=True, </a:t>
            </a:r>
            <a:r>
              <a:rPr lang="en-US" altLang="zh-CN" sz="2400" b="1" dirty="0" err="1"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intercept_scaling</a:t>
            </a:r>
            <a:r>
              <a:rPr lang="en-US" altLang="zh-CN" sz="2400" b="1" dirty="0"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=1</a:t>
            </a:r>
            <a:r>
              <a:rPr lang="en-US" altLang="zh-CN" sz="2400" b="1" dirty="0" smtClean="0"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, </a:t>
            </a:r>
            <a:r>
              <a:rPr lang="en-US" altLang="zh-CN" sz="2400" b="1" dirty="0" err="1"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class_weight</a:t>
            </a:r>
            <a:r>
              <a:rPr lang="en-US" altLang="zh-CN" sz="2400" b="1" dirty="0"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=None,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verbose=0,random_state=None</a:t>
            </a:r>
            <a:r>
              <a:rPr lang="en-US" altLang="zh-CN" sz="2400" b="1" dirty="0"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, </a:t>
            </a:r>
            <a:r>
              <a:rPr lang="en-US" altLang="zh-CN" sz="2400" b="1" dirty="0" err="1"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max_iter</a:t>
            </a:r>
            <a:r>
              <a:rPr lang="en-US" altLang="zh-CN" sz="2400" b="1" dirty="0"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=1000</a:t>
            </a:r>
            <a:r>
              <a:rPr lang="en-US" altLang="zh-CN" sz="2400" b="1" dirty="0" smtClean="0"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)</a:t>
            </a:r>
            <a:endParaRPr kumimoji="0" lang="zh-CN" altLang="zh-CN" sz="3200" b="0" i="0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692076"/>
              </p:ext>
            </p:extLst>
          </p:nvPr>
        </p:nvGraphicFramePr>
        <p:xfrm>
          <a:off x="838200" y="2771919"/>
          <a:ext cx="9370325" cy="341461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61222"/>
                <a:gridCol w="7709103"/>
              </a:tblGrid>
              <a:tr h="402011"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onaco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对错误样本的惩罚系数，默认为</a:t>
                      </a: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02011"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onaco"/>
                          <a:cs typeface="Times New Roman" panose="02020603050405020304" pitchFamily="18" charset="0"/>
                        </a:rPr>
                        <a:t>penalty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规定用于处罚的基准规范，</a:t>
                      </a:r>
                      <a:r>
                        <a:rPr lang="en-US" altLang="zh-C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string, ‘l1’ or ‘l2’ (default=’l2’)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703519"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latin typeface="Times New Roman" panose="02020603050405020304" pitchFamily="18" charset="0"/>
                          <a:ea typeface="Monaco"/>
                          <a:cs typeface="Times New Roman" panose="02020603050405020304" pitchFamily="18" charset="0"/>
                        </a:rPr>
                        <a:t>loss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规定损失函数，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tring</a:t>
                      </a: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‘hinge’ or ‘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squared_hinge</a:t>
                      </a: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 (default=’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squared_hinge</a:t>
                      </a: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’)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02011">
                <a:tc>
                  <a:txBody>
                    <a:bodyPr/>
                    <a:lstStyle/>
                    <a:p>
                      <a:r>
                        <a:rPr lang="en-US" altLang="zh-CN" sz="2000" b="1" dirty="0" err="1" smtClean="0">
                          <a:latin typeface="Times New Roman" panose="02020603050405020304" pitchFamily="18" charset="0"/>
                          <a:ea typeface="Monaco"/>
                          <a:cs typeface="Times New Roman" panose="02020603050405020304" pitchFamily="18" charset="0"/>
                        </a:rPr>
                        <a:t>tol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停止标准的容忍度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02011">
                <a:tc>
                  <a:txBody>
                    <a:bodyPr/>
                    <a:lstStyle/>
                    <a:p>
                      <a:r>
                        <a:rPr lang="en-US" altLang="zh-CN" sz="2000" b="1" dirty="0" err="1" smtClean="0">
                          <a:latin typeface="Times New Roman" panose="02020603050405020304" pitchFamily="18" charset="0"/>
                          <a:ea typeface="Monaco"/>
                          <a:cs typeface="Times New Roman" panose="02020603050405020304" pitchFamily="18" charset="0"/>
                        </a:rPr>
                        <a:t>multi_class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决定是否为多类策略</a:t>
                      </a:r>
                      <a:r>
                        <a:rPr lang="en-US" altLang="zh-CN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string, ‘</a:t>
                      </a:r>
                      <a:r>
                        <a:rPr lang="en-US" altLang="zh-CN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ovr</a:t>
                      </a:r>
                      <a:r>
                        <a:rPr lang="en-US" altLang="zh-CN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 or ‘</a:t>
                      </a:r>
                      <a:r>
                        <a:rPr lang="en-US" altLang="zh-CN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crammer_singer</a:t>
                      </a:r>
                      <a:r>
                        <a:rPr lang="en-US" altLang="zh-CN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02011">
                <a:tc>
                  <a:txBody>
                    <a:bodyPr/>
                    <a:lstStyle/>
                    <a:p>
                      <a:r>
                        <a:rPr lang="en-US" altLang="zh-CN" sz="2000" b="1" dirty="0" err="1" smtClean="0">
                          <a:latin typeface="Times New Roman" panose="02020603050405020304" pitchFamily="18" charset="0"/>
                          <a:ea typeface="Monaco"/>
                          <a:cs typeface="Times New Roman" panose="02020603050405020304" pitchFamily="18" charset="0"/>
                        </a:rPr>
                        <a:t>class_weight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设置类别的权重，字典型，‘</a:t>
                      </a: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auto</a:t>
                      </a:r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’型则利用标签集自动调整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02011">
                <a:tc>
                  <a:txBody>
                    <a:bodyPr/>
                    <a:lstStyle/>
                    <a:p>
                      <a:r>
                        <a:rPr lang="en-US" altLang="zh-CN" sz="2000" b="1" dirty="0" err="1" smtClean="0">
                          <a:latin typeface="Times New Roman" panose="02020603050405020304" pitchFamily="18" charset="0"/>
                          <a:ea typeface="Monaco"/>
                          <a:cs typeface="Times New Roman" panose="02020603050405020304" pitchFamily="18" charset="0"/>
                        </a:rPr>
                        <a:t>max_iter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最大迭代次数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11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1496"/>
            <a:ext cx="10515600" cy="64907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400" b="1" dirty="0" smtClean="0">
                <a:latin typeface="+mn-ea"/>
              </a:rPr>
              <a:t>SVM</a:t>
            </a:r>
            <a:r>
              <a:rPr lang="zh-CN" altLang="en-US" sz="2400" b="1" dirty="0" smtClean="0">
                <a:latin typeface="+mn-ea"/>
              </a:rPr>
              <a:t>参数的优化选取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767" y="1002269"/>
            <a:ext cx="6135806" cy="51746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600" dirty="0">
                <a:solidFill>
                  <a:srgbClr val="FF6600"/>
                </a:solidFill>
              </a:rPr>
              <a:t>from </a:t>
            </a:r>
            <a:r>
              <a:rPr lang="en-US" altLang="zh-CN" sz="1600" dirty="0" err="1">
                <a:solidFill>
                  <a:srgbClr val="FF6600"/>
                </a:solidFill>
              </a:rPr>
              <a:t>sklearn.pipeline</a:t>
            </a:r>
            <a:r>
              <a:rPr lang="en-US" altLang="zh-CN" sz="1600" dirty="0">
                <a:solidFill>
                  <a:srgbClr val="FF6600"/>
                </a:solidFill>
              </a:rPr>
              <a:t> import Pipeline, </a:t>
            </a:r>
            <a:r>
              <a:rPr lang="en-US" altLang="zh-CN" sz="1600" dirty="0" err="1">
                <a:solidFill>
                  <a:srgbClr val="FF6600"/>
                </a:solidFill>
              </a:rPr>
              <a:t>FeatureUnion</a:t>
            </a:r>
            <a:endParaRPr lang="en-US" altLang="zh-CN" sz="1600" dirty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FF6600"/>
                </a:solidFill>
              </a:rPr>
              <a:t>from </a:t>
            </a:r>
            <a:r>
              <a:rPr lang="en-US" altLang="zh-CN" sz="1600" dirty="0" err="1">
                <a:solidFill>
                  <a:srgbClr val="FF6600"/>
                </a:solidFill>
              </a:rPr>
              <a:t>sklearn.grid_search</a:t>
            </a:r>
            <a:r>
              <a:rPr lang="en-US" altLang="zh-CN" sz="1600" dirty="0">
                <a:solidFill>
                  <a:srgbClr val="FF6600"/>
                </a:solidFill>
              </a:rPr>
              <a:t> import </a:t>
            </a:r>
            <a:r>
              <a:rPr lang="en-US" altLang="zh-CN" sz="1600" dirty="0" err="1">
                <a:solidFill>
                  <a:srgbClr val="FF6600"/>
                </a:solidFill>
              </a:rPr>
              <a:t>GridSearchCV</a:t>
            </a:r>
            <a:endParaRPr lang="en-US" altLang="zh-CN" sz="1600" dirty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FF6600"/>
                </a:solidFill>
              </a:rPr>
              <a:t>from </a:t>
            </a:r>
            <a:r>
              <a:rPr lang="en-US" altLang="zh-CN" sz="1600" dirty="0" err="1">
                <a:solidFill>
                  <a:srgbClr val="FF6600"/>
                </a:solidFill>
              </a:rPr>
              <a:t>sklearn.svm</a:t>
            </a:r>
            <a:r>
              <a:rPr lang="en-US" altLang="zh-CN" sz="1600" dirty="0">
                <a:solidFill>
                  <a:srgbClr val="FF6600"/>
                </a:solidFill>
              </a:rPr>
              <a:t> import SVC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FF6600"/>
                </a:solidFill>
              </a:rPr>
              <a:t>from </a:t>
            </a:r>
            <a:r>
              <a:rPr lang="en-US" altLang="zh-CN" sz="1600" dirty="0" err="1">
                <a:solidFill>
                  <a:srgbClr val="FF6600"/>
                </a:solidFill>
              </a:rPr>
              <a:t>sklearn.datasets</a:t>
            </a:r>
            <a:r>
              <a:rPr lang="en-US" altLang="zh-CN" sz="1600" dirty="0">
                <a:solidFill>
                  <a:srgbClr val="FF6600"/>
                </a:solidFill>
              </a:rPr>
              <a:t> import </a:t>
            </a:r>
            <a:r>
              <a:rPr lang="en-US" altLang="zh-CN" sz="1600" dirty="0" err="1">
                <a:solidFill>
                  <a:srgbClr val="FF6600"/>
                </a:solidFill>
              </a:rPr>
              <a:t>load_iris</a:t>
            </a:r>
            <a:endParaRPr lang="en-US" altLang="zh-CN" sz="1600" dirty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FF6600"/>
                </a:solidFill>
              </a:rPr>
              <a:t>from </a:t>
            </a:r>
            <a:r>
              <a:rPr lang="en-US" altLang="zh-CN" sz="1600" dirty="0" err="1">
                <a:solidFill>
                  <a:srgbClr val="FF6600"/>
                </a:solidFill>
              </a:rPr>
              <a:t>sklearn.decomposition</a:t>
            </a:r>
            <a:r>
              <a:rPr lang="en-US" altLang="zh-CN" sz="1600" dirty="0">
                <a:solidFill>
                  <a:srgbClr val="FF6600"/>
                </a:solidFill>
              </a:rPr>
              <a:t> import PCA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FF6600"/>
                </a:solidFill>
              </a:rPr>
              <a:t>from </a:t>
            </a:r>
            <a:r>
              <a:rPr lang="en-US" altLang="zh-CN" sz="1600" dirty="0" err="1">
                <a:solidFill>
                  <a:srgbClr val="FF6600"/>
                </a:solidFill>
              </a:rPr>
              <a:t>sklearn.feature_selection</a:t>
            </a:r>
            <a:r>
              <a:rPr lang="en-US" altLang="zh-CN" sz="1600" dirty="0">
                <a:solidFill>
                  <a:srgbClr val="FF6600"/>
                </a:solidFill>
              </a:rPr>
              <a:t> import </a:t>
            </a:r>
            <a:r>
              <a:rPr lang="en-US" altLang="zh-CN" sz="1600" dirty="0" err="1" smtClean="0">
                <a:solidFill>
                  <a:srgbClr val="FF6600"/>
                </a:solidFill>
              </a:rPr>
              <a:t>SelectKBest</a:t>
            </a:r>
            <a:endParaRPr lang="en-US" altLang="zh-CN" sz="1600" dirty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B050"/>
                </a:solidFill>
              </a:rPr>
              <a:t>iris = </a:t>
            </a:r>
            <a:r>
              <a:rPr lang="en-US" altLang="zh-CN" sz="1600" dirty="0" err="1">
                <a:solidFill>
                  <a:srgbClr val="00B050"/>
                </a:solidFill>
              </a:rPr>
              <a:t>load_iris</a:t>
            </a:r>
            <a:r>
              <a:rPr lang="en-US" altLang="zh-CN" sz="1600" dirty="0" smtClean="0">
                <a:solidFill>
                  <a:srgbClr val="00B050"/>
                </a:solidFill>
              </a:rPr>
              <a:t>()</a:t>
            </a:r>
            <a:endParaRPr lang="en-US" altLang="zh-CN" sz="16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B050"/>
                </a:solidFill>
              </a:rPr>
              <a:t>X, y = </a:t>
            </a:r>
            <a:r>
              <a:rPr lang="en-US" altLang="zh-CN" sz="1600" dirty="0" err="1">
                <a:solidFill>
                  <a:srgbClr val="00B050"/>
                </a:solidFill>
              </a:rPr>
              <a:t>iris.data</a:t>
            </a:r>
            <a:r>
              <a:rPr lang="en-US" altLang="zh-CN" sz="1600" dirty="0">
                <a:solidFill>
                  <a:srgbClr val="00B050"/>
                </a:solidFill>
              </a:rPr>
              <a:t>, </a:t>
            </a:r>
            <a:r>
              <a:rPr lang="en-US" altLang="zh-CN" sz="1600" dirty="0" err="1" smtClean="0">
                <a:solidFill>
                  <a:srgbClr val="00B050"/>
                </a:solidFill>
              </a:rPr>
              <a:t>iris.target</a:t>
            </a:r>
            <a:endParaRPr lang="en-US" altLang="zh-CN" sz="16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1600" dirty="0"/>
              <a:t># This dataset is way to high-dimensional. Better do PCA:</a:t>
            </a:r>
          </a:p>
          <a:p>
            <a:pPr marL="0" indent="0">
              <a:buNone/>
            </a:pPr>
            <a:r>
              <a:rPr lang="en-US" altLang="zh-CN" sz="1600" dirty="0" err="1">
                <a:solidFill>
                  <a:srgbClr val="0E84B5"/>
                </a:solidFill>
              </a:rPr>
              <a:t>pca</a:t>
            </a:r>
            <a:r>
              <a:rPr lang="en-US" altLang="zh-CN" sz="1600" dirty="0">
                <a:solidFill>
                  <a:srgbClr val="0E84B5"/>
                </a:solidFill>
              </a:rPr>
              <a:t> = PCA(</a:t>
            </a:r>
            <a:r>
              <a:rPr lang="en-US" altLang="zh-CN" sz="1600" dirty="0" err="1">
                <a:solidFill>
                  <a:srgbClr val="0E84B5"/>
                </a:solidFill>
              </a:rPr>
              <a:t>n_components</a:t>
            </a:r>
            <a:r>
              <a:rPr lang="en-US" altLang="zh-CN" sz="1600" dirty="0">
                <a:solidFill>
                  <a:srgbClr val="0E84B5"/>
                </a:solidFill>
              </a:rPr>
              <a:t>=2</a:t>
            </a:r>
            <a:r>
              <a:rPr lang="en-US" altLang="zh-CN" sz="1600" dirty="0" smtClean="0">
                <a:solidFill>
                  <a:srgbClr val="0E84B5"/>
                </a:solidFill>
              </a:rPr>
              <a:t>)</a:t>
            </a:r>
            <a:endParaRPr lang="en-US" altLang="zh-CN" sz="1600" dirty="0">
              <a:solidFill>
                <a:srgbClr val="0E84B5"/>
              </a:solidFill>
            </a:endParaRPr>
          </a:p>
          <a:p>
            <a:pPr marL="0" indent="0">
              <a:buNone/>
            </a:pPr>
            <a:r>
              <a:rPr lang="en-US" altLang="zh-CN" sz="1600" dirty="0"/>
              <a:t># Maybe some original features where good, too?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E84B5"/>
                </a:solidFill>
              </a:rPr>
              <a:t>selection = </a:t>
            </a:r>
            <a:r>
              <a:rPr lang="en-US" altLang="zh-CN" sz="1600" dirty="0" err="1">
                <a:solidFill>
                  <a:srgbClr val="0E84B5"/>
                </a:solidFill>
              </a:rPr>
              <a:t>SelectKBest</a:t>
            </a:r>
            <a:r>
              <a:rPr lang="en-US" altLang="zh-CN" sz="1600" dirty="0">
                <a:solidFill>
                  <a:srgbClr val="0E84B5"/>
                </a:solidFill>
              </a:rPr>
              <a:t>(k=1</a:t>
            </a:r>
            <a:r>
              <a:rPr lang="en-US" altLang="zh-CN" sz="1600" dirty="0" smtClean="0">
                <a:solidFill>
                  <a:srgbClr val="0E84B5"/>
                </a:solidFill>
              </a:rPr>
              <a:t>)</a:t>
            </a:r>
            <a:endParaRPr lang="en-US" altLang="zh-CN" sz="1600" dirty="0">
              <a:solidFill>
                <a:srgbClr val="0E84B5"/>
              </a:solidFill>
            </a:endParaRPr>
          </a:p>
          <a:p>
            <a:pPr marL="0" indent="0">
              <a:buNone/>
            </a:pPr>
            <a:r>
              <a:rPr lang="en-US" altLang="zh-CN" sz="1600" dirty="0"/>
              <a:t># Build estimator from PCA and </a:t>
            </a:r>
            <a:r>
              <a:rPr lang="en-US" altLang="zh-CN" sz="1600" dirty="0" err="1"/>
              <a:t>Univariate</a:t>
            </a:r>
            <a:r>
              <a:rPr lang="en-US" altLang="zh-CN" sz="1600" dirty="0"/>
              <a:t> selection</a:t>
            </a:r>
            <a:r>
              <a:rPr lang="en-US" altLang="zh-CN" sz="1600" dirty="0" smtClean="0"/>
              <a:t>: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 err="1">
                <a:solidFill>
                  <a:srgbClr val="0E84B5"/>
                </a:solidFill>
              </a:rPr>
              <a:t>combined_features</a:t>
            </a:r>
            <a:r>
              <a:rPr lang="en-US" altLang="zh-CN" sz="1600" dirty="0">
                <a:solidFill>
                  <a:srgbClr val="0E84B5"/>
                </a:solidFill>
              </a:rPr>
              <a:t> = </a:t>
            </a:r>
            <a:r>
              <a:rPr lang="en-US" altLang="zh-CN" sz="1600" dirty="0" err="1">
                <a:solidFill>
                  <a:srgbClr val="0E84B5"/>
                </a:solidFill>
              </a:rPr>
              <a:t>FeatureUnion</a:t>
            </a:r>
            <a:r>
              <a:rPr lang="en-US" altLang="zh-CN" sz="1600" dirty="0">
                <a:solidFill>
                  <a:srgbClr val="0E84B5"/>
                </a:solidFill>
              </a:rPr>
              <a:t>([("</a:t>
            </a:r>
            <a:r>
              <a:rPr lang="en-US" altLang="zh-CN" sz="1600" dirty="0" err="1">
                <a:solidFill>
                  <a:srgbClr val="0E84B5"/>
                </a:solidFill>
              </a:rPr>
              <a:t>pca</a:t>
            </a:r>
            <a:r>
              <a:rPr lang="en-US" altLang="zh-CN" sz="1600" dirty="0">
                <a:solidFill>
                  <a:srgbClr val="0E84B5"/>
                </a:solidFill>
              </a:rPr>
              <a:t>", </a:t>
            </a:r>
            <a:r>
              <a:rPr lang="en-US" altLang="zh-CN" sz="1600" dirty="0" err="1">
                <a:solidFill>
                  <a:srgbClr val="0E84B5"/>
                </a:solidFill>
              </a:rPr>
              <a:t>pca</a:t>
            </a:r>
            <a:r>
              <a:rPr lang="en-US" altLang="zh-CN" sz="1600" dirty="0">
                <a:solidFill>
                  <a:srgbClr val="0E84B5"/>
                </a:solidFill>
              </a:rPr>
              <a:t>), ("</a:t>
            </a:r>
            <a:r>
              <a:rPr lang="en-US" altLang="zh-CN" sz="1600" dirty="0" err="1">
                <a:solidFill>
                  <a:srgbClr val="0E84B5"/>
                </a:solidFill>
              </a:rPr>
              <a:t>univ_select</a:t>
            </a:r>
            <a:r>
              <a:rPr lang="en-US" altLang="zh-CN" sz="1600" dirty="0">
                <a:solidFill>
                  <a:srgbClr val="0E84B5"/>
                </a:solidFill>
              </a:rPr>
              <a:t>", selection</a:t>
            </a:r>
            <a:r>
              <a:rPr lang="en-US" altLang="zh-CN" sz="1600" dirty="0" smtClean="0">
                <a:solidFill>
                  <a:srgbClr val="0E84B5"/>
                </a:solidFill>
              </a:rPr>
              <a:t>)])</a:t>
            </a:r>
            <a:endParaRPr lang="en-US" altLang="zh-CN" sz="1600" dirty="0">
              <a:solidFill>
                <a:srgbClr val="0E84B5"/>
              </a:solidFill>
            </a:endParaRPr>
          </a:p>
          <a:p>
            <a:pPr marL="0" indent="0">
              <a:buNone/>
            </a:pPr>
            <a:r>
              <a:rPr lang="en-US" altLang="zh-CN" sz="1600" dirty="0"/>
              <a:t># Use combined features to transform dataset:</a:t>
            </a:r>
          </a:p>
          <a:p>
            <a:pPr marL="0" indent="0">
              <a:buNone/>
            </a:pPr>
            <a:r>
              <a:rPr lang="en-US" altLang="zh-CN" sz="1600" dirty="0" err="1">
                <a:solidFill>
                  <a:srgbClr val="0E84B5"/>
                </a:solidFill>
              </a:rPr>
              <a:t>X_features</a:t>
            </a:r>
            <a:r>
              <a:rPr lang="en-US" altLang="zh-CN" sz="1600" dirty="0">
                <a:solidFill>
                  <a:srgbClr val="0E84B5"/>
                </a:solidFill>
              </a:rPr>
              <a:t> = </a:t>
            </a:r>
            <a:r>
              <a:rPr lang="en-US" altLang="zh-CN" sz="1600" dirty="0" err="1">
                <a:solidFill>
                  <a:srgbClr val="0E84B5"/>
                </a:solidFill>
              </a:rPr>
              <a:t>combined_features.fit</a:t>
            </a:r>
            <a:r>
              <a:rPr lang="en-US" altLang="zh-CN" sz="1600" dirty="0">
                <a:solidFill>
                  <a:srgbClr val="0E84B5"/>
                </a:solidFill>
              </a:rPr>
              <a:t>(X, y).transform(X)</a:t>
            </a:r>
            <a:endParaRPr lang="zh-CN" altLang="en-US" sz="1600" dirty="0">
              <a:solidFill>
                <a:srgbClr val="0E84B5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64709"/>
            <a:ext cx="6359857" cy="4008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flipV="1">
            <a:off x="109182" y="435778"/>
            <a:ext cx="782016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384644" y="6741994"/>
            <a:ext cx="8807355" cy="116006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324600" y="968402"/>
            <a:ext cx="478922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7030A0"/>
                </a:solidFill>
              </a:rPr>
              <a:t>svm</a:t>
            </a:r>
            <a:r>
              <a:rPr lang="en-US" altLang="zh-CN" dirty="0">
                <a:solidFill>
                  <a:srgbClr val="7030A0"/>
                </a:solidFill>
              </a:rPr>
              <a:t> = SVC(kernel="linear")</a:t>
            </a:r>
          </a:p>
          <a:p>
            <a:endParaRPr lang="en-US" altLang="zh-CN" dirty="0"/>
          </a:p>
          <a:p>
            <a:r>
              <a:rPr lang="en-US" altLang="zh-CN" dirty="0"/>
              <a:t># Do grid search over k, </a:t>
            </a:r>
            <a:r>
              <a:rPr lang="en-US" altLang="zh-CN" dirty="0" err="1"/>
              <a:t>n_components</a:t>
            </a:r>
            <a:r>
              <a:rPr lang="en-US" altLang="zh-CN" dirty="0"/>
              <a:t> and C: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pipeline = Pipeline([("features", </a:t>
            </a:r>
            <a:r>
              <a:rPr lang="en-US" altLang="zh-CN" dirty="0" err="1">
                <a:solidFill>
                  <a:schemeClr val="accent4">
                    <a:lumMod val="75000"/>
                  </a:schemeClr>
                </a:solidFill>
              </a:rPr>
              <a:t>combined_features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), ("</a:t>
            </a:r>
            <a:r>
              <a:rPr lang="en-US" altLang="zh-CN" dirty="0" err="1">
                <a:solidFill>
                  <a:schemeClr val="accent4">
                    <a:lumMod val="75000"/>
                  </a:schemeClr>
                </a:solidFill>
              </a:rPr>
              <a:t>svm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", </a:t>
            </a:r>
            <a:r>
              <a:rPr lang="en-US" altLang="zh-CN" dirty="0" err="1">
                <a:solidFill>
                  <a:schemeClr val="accent4">
                    <a:lumMod val="75000"/>
                  </a:schemeClr>
                </a:solidFill>
              </a:rPr>
              <a:t>svm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)])</a:t>
            </a:r>
          </a:p>
          <a:p>
            <a:endParaRPr lang="en-US" altLang="zh-CN" dirty="0"/>
          </a:p>
          <a:p>
            <a:r>
              <a:rPr lang="en-US" altLang="zh-CN" dirty="0" err="1">
                <a:solidFill>
                  <a:schemeClr val="accent5">
                    <a:lumMod val="50000"/>
                  </a:schemeClr>
                </a:solidFill>
              </a:rPr>
              <a:t>param_grid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 = </a:t>
            </a:r>
            <a:r>
              <a:rPr lang="en-US" altLang="zh-CN" dirty="0" err="1">
                <a:solidFill>
                  <a:schemeClr val="accent5">
                    <a:lumMod val="50000"/>
                  </a:schemeClr>
                </a:solidFill>
              </a:rPr>
              <a:t>dict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(</a:t>
            </a:r>
          </a:p>
          <a:p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               features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__</a:t>
            </a:r>
            <a:r>
              <a:rPr lang="en-US" altLang="zh-CN" dirty="0" err="1">
                <a:solidFill>
                  <a:schemeClr val="accent5">
                    <a:lumMod val="50000"/>
                  </a:schemeClr>
                </a:solidFill>
              </a:rPr>
              <a:t>pca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__</a:t>
            </a:r>
            <a:r>
              <a:rPr lang="en-US" altLang="zh-CN" dirty="0" err="1">
                <a:solidFill>
                  <a:schemeClr val="accent5">
                    <a:lumMod val="50000"/>
                  </a:schemeClr>
                </a:solidFill>
              </a:rPr>
              <a:t>n_components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=[1, 2, 3],</a:t>
            </a:r>
          </a:p>
          <a:p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                </a:t>
            </a:r>
            <a:r>
              <a:rPr lang="en-US" altLang="zh-CN" dirty="0" err="1" smtClean="0">
                <a:solidFill>
                  <a:schemeClr val="accent5">
                    <a:lumMod val="50000"/>
                  </a:schemeClr>
                </a:solidFill>
              </a:rPr>
              <a:t>features</a:t>
            </a:r>
            <a:r>
              <a:rPr lang="en-US" altLang="zh-CN" dirty="0" err="1">
                <a:solidFill>
                  <a:schemeClr val="accent5">
                    <a:lumMod val="50000"/>
                  </a:schemeClr>
                </a:solidFill>
              </a:rPr>
              <a:t>__univ_select__k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=[1, 2],</a:t>
            </a:r>
          </a:p>
          <a:p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                </a:t>
            </a:r>
            <a:r>
              <a:rPr lang="en-US" altLang="zh-CN" dirty="0" err="1" smtClean="0">
                <a:solidFill>
                  <a:schemeClr val="accent5">
                    <a:lumMod val="50000"/>
                  </a:schemeClr>
                </a:solidFill>
              </a:rPr>
              <a:t>svm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__C=[0.1, 1, 10])</a:t>
            </a:r>
          </a:p>
          <a:p>
            <a:endParaRPr lang="en-US" altLang="zh-CN" dirty="0"/>
          </a:p>
          <a:p>
            <a:r>
              <a:rPr lang="en-US" altLang="zh-CN" dirty="0" err="1"/>
              <a:t>grid_search</a:t>
            </a:r>
            <a:r>
              <a:rPr lang="en-US" altLang="zh-CN" dirty="0"/>
              <a:t> = </a:t>
            </a:r>
            <a:r>
              <a:rPr lang="en-US" altLang="zh-CN" dirty="0" err="1"/>
              <a:t>GridSearchCV</a:t>
            </a:r>
            <a:r>
              <a:rPr lang="en-US" altLang="zh-CN" dirty="0"/>
              <a:t>(pipeline, </a:t>
            </a:r>
            <a:r>
              <a:rPr lang="en-US" altLang="zh-CN" dirty="0" err="1"/>
              <a:t>param_grid</a:t>
            </a:r>
            <a:r>
              <a:rPr lang="en-US" altLang="zh-CN" dirty="0"/>
              <a:t>=</a:t>
            </a:r>
            <a:r>
              <a:rPr lang="en-US" altLang="zh-CN" dirty="0" err="1"/>
              <a:t>param_grid</a:t>
            </a:r>
            <a:r>
              <a:rPr lang="en-US" altLang="zh-CN" dirty="0"/>
              <a:t>, verbose=10)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grid_search.fit</a:t>
            </a:r>
            <a:r>
              <a:rPr lang="en-US" altLang="zh-CN" dirty="0" smtClean="0"/>
              <a:t>(X</a:t>
            </a:r>
            <a:r>
              <a:rPr lang="en-US" altLang="zh-CN" dirty="0"/>
              <a:t>, y)</a:t>
            </a:r>
          </a:p>
          <a:p>
            <a:r>
              <a:rPr lang="en-US" altLang="zh-CN" dirty="0"/>
              <a:t>print(</a:t>
            </a:r>
            <a:r>
              <a:rPr lang="en-US" altLang="zh-CN" dirty="0" err="1"/>
              <a:t>grid_search.best_estimator</a:t>
            </a:r>
            <a:r>
              <a:rPr lang="en-US" altLang="zh-CN" dirty="0"/>
              <a:t>_)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5953267" y="1046527"/>
            <a:ext cx="13648" cy="5370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5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1496"/>
            <a:ext cx="10515600" cy="64907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+mn-ea"/>
              </a:rPr>
              <a:t>支持向量机分类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44271"/>
            <a:ext cx="10515600" cy="201779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+mn-ea"/>
              </a:rPr>
              <a:t>    除了</a:t>
            </a:r>
            <a:r>
              <a:rPr lang="zh-CN" altLang="en-US" dirty="0">
                <a:latin typeface="+mn-ea"/>
              </a:rPr>
              <a:t>分类算法以外，为分类文本作处理的特征提取算法也对最终效果有巨大影响，而特征提取算法又分为特征选择和特征抽取两大类，其中特征选择算法有互信息，文档频率，信息增益，开方检验等等十数种</a:t>
            </a:r>
            <a:r>
              <a:rPr lang="zh-CN" altLang="en-US" dirty="0" smtClean="0">
                <a:latin typeface="+mn-ea"/>
              </a:rPr>
              <a:t>，我选用的特征选择</a:t>
            </a:r>
            <a:r>
              <a:rPr lang="zh-CN" altLang="en-US" dirty="0">
                <a:latin typeface="+mn-ea"/>
              </a:rPr>
              <a:t>算法中效果比较好的开方检验方法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64709"/>
            <a:ext cx="6359857" cy="4008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flipV="1">
            <a:off x="109182" y="435778"/>
            <a:ext cx="782016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384644" y="6741994"/>
            <a:ext cx="8807355" cy="116006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09684" y="3791086"/>
            <a:ext cx="9097042" cy="527037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Arial Unicode MS" panose="020B0604020202020204" pitchFamily="34" charset="-122"/>
                <a:ea typeface="Monaco"/>
              </a:rPr>
              <a:t>   </a:t>
            </a:r>
            <a:r>
              <a:rPr kumimoji="0" lang="zh-CN" altLang="zh-CN" sz="2800" b="1" i="0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Arial Unicode MS" panose="020B0604020202020204" pitchFamily="34" charset="-122"/>
                <a:ea typeface="Monaco"/>
              </a:rPr>
              <a:t>from</a:t>
            </a:r>
            <a:r>
              <a:rPr kumimoji="0" lang="zh-CN" altLang="zh-CN" sz="2800" b="0" i="0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2"/>
                <a:ea typeface="Monaco"/>
              </a:rPr>
              <a:t> </a:t>
            </a:r>
            <a:r>
              <a:rPr kumimoji="0" lang="zh-CN" altLang="zh-CN" sz="2800" b="1" i="0" strike="noStrike" cap="none" normalizeH="0" baseline="0" dirty="0" smtClean="0">
                <a:ln>
                  <a:noFill/>
                </a:ln>
                <a:solidFill>
                  <a:srgbClr val="0E84B5"/>
                </a:solidFill>
                <a:effectLst/>
                <a:latin typeface="Arial Unicode MS" panose="020B0604020202020204" pitchFamily="34" charset="-122"/>
                <a:ea typeface="Monaco"/>
              </a:rPr>
              <a:t>sklearn.feature_selection</a:t>
            </a:r>
            <a:r>
              <a:rPr kumimoji="0" lang="zh-CN" altLang="zh-CN" sz="2800" b="0" i="0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2"/>
                <a:ea typeface="Monaco"/>
              </a:rPr>
              <a:t> </a:t>
            </a:r>
            <a:r>
              <a:rPr kumimoji="0" lang="zh-CN" altLang="zh-CN" sz="2800" b="1" i="0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Arial Unicode MS" panose="020B0604020202020204" pitchFamily="34" charset="-122"/>
                <a:ea typeface="Monaco"/>
              </a:rPr>
              <a:t>import</a:t>
            </a:r>
            <a:r>
              <a:rPr kumimoji="0" lang="zh-CN" altLang="zh-CN" sz="2800" b="0" i="0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2"/>
                <a:ea typeface="Monaco"/>
              </a:rPr>
              <a:t> </a:t>
            </a:r>
            <a:r>
              <a:rPr kumimoji="0" lang="zh-CN" altLang="zh-CN" sz="2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SelectKBest</a:t>
            </a:r>
            <a:r>
              <a:rPr kumimoji="0" lang="zh-CN" altLang="zh-CN" sz="1600" b="0" i="0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2"/>
                <a:ea typeface="Monaco"/>
              </a:rPr>
              <a:t>, </a:t>
            </a:r>
            <a:r>
              <a:rPr kumimoji="0" lang="zh-CN" altLang="zh-CN" sz="2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chi2</a:t>
            </a:r>
            <a:r>
              <a:rPr kumimoji="0" lang="zh-CN" altLang="zh-CN" sz="24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3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97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51128" y="1228299"/>
            <a:ext cx="9007523" cy="4421874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357349" y="2579427"/>
            <a:ext cx="507696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Thank you !</a:t>
            </a:r>
          </a:p>
          <a:p>
            <a:endParaRPr lang="en-US" altLang="zh-CN" dirty="0"/>
          </a:p>
          <a:p>
            <a:pPr algn="r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720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65541"/>
            <a:ext cx="10515600" cy="1125147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latin typeface="+mn-ea"/>
              </a:rPr>
              <a:t>汇报内容</a:t>
            </a:r>
            <a:r>
              <a:rPr lang="en-US" altLang="zh-CN" dirty="0" smtClean="0">
                <a:latin typeface="+mn-ea"/>
              </a:rPr>
              <a:t/>
            </a:r>
            <a:br>
              <a:rPr lang="en-US" altLang="zh-CN" dirty="0" smtClean="0">
                <a:latin typeface="+mn-ea"/>
              </a:rPr>
            </a:b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164709"/>
            <a:ext cx="6359857" cy="4008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flipV="1">
            <a:off x="109182" y="435778"/>
            <a:ext cx="782016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384644" y="6741994"/>
            <a:ext cx="8807355" cy="116006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对角圆角矩形 18"/>
          <p:cNvSpPr/>
          <p:nvPr/>
        </p:nvSpPr>
        <p:spPr>
          <a:xfrm>
            <a:off x="1337481" y="1614274"/>
            <a:ext cx="2825087" cy="1282889"/>
          </a:xfrm>
          <a:prstGeom prst="round2Diag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支持向量机分类</a:t>
            </a:r>
            <a:endParaRPr lang="zh-CN" altLang="en-US" sz="2000" b="1" dirty="0"/>
          </a:p>
        </p:txBody>
      </p:sp>
      <p:sp>
        <p:nvSpPr>
          <p:cNvPr id="20" name="对角圆角矩形 19"/>
          <p:cNvSpPr/>
          <p:nvPr/>
        </p:nvSpPr>
        <p:spPr>
          <a:xfrm>
            <a:off x="1337480" y="3040193"/>
            <a:ext cx="2825087" cy="1282889"/>
          </a:xfrm>
          <a:prstGeom prst="round2Diag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多标签分类</a:t>
            </a:r>
            <a:endParaRPr lang="zh-CN" altLang="en-US" sz="2000" b="1" dirty="0"/>
          </a:p>
        </p:txBody>
      </p:sp>
      <p:sp>
        <p:nvSpPr>
          <p:cNvPr id="21" name="对角圆角矩形 20"/>
          <p:cNvSpPr/>
          <p:nvPr/>
        </p:nvSpPr>
        <p:spPr>
          <a:xfrm>
            <a:off x="1337480" y="4529777"/>
            <a:ext cx="2825087" cy="1282889"/>
          </a:xfrm>
          <a:prstGeom prst="round2Diag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语义角色标注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7288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35778"/>
            <a:ext cx="10515600" cy="694794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solidFill>
                  <a:prstClr val="black"/>
                </a:solidFill>
                <a:latin typeface="宋体" panose="02010600030101010101" pitchFamily="2" charset="-122"/>
              </a:rPr>
              <a:t>支持</a:t>
            </a:r>
            <a:r>
              <a:rPr lang="zh-CN" altLang="en-US" sz="2400" b="1" dirty="0" smtClean="0">
                <a:solidFill>
                  <a:prstClr val="black"/>
                </a:solidFill>
                <a:latin typeface="宋体" panose="02010600030101010101" pitchFamily="2" charset="-122"/>
              </a:rPr>
              <a:t>向量机分类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153" y="3440683"/>
            <a:ext cx="3675540" cy="2652236"/>
          </a:xfrm>
        </p:spPr>
      </p:pic>
      <p:sp>
        <p:nvSpPr>
          <p:cNvPr id="4" name="矩形 3"/>
          <p:cNvSpPr/>
          <p:nvPr/>
        </p:nvSpPr>
        <p:spPr>
          <a:xfrm>
            <a:off x="0" y="164709"/>
            <a:ext cx="6359857" cy="4008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flipV="1">
            <a:off x="109182" y="435778"/>
            <a:ext cx="782016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384644" y="6741994"/>
            <a:ext cx="8807355" cy="116006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03385" y="1401641"/>
            <a:ext cx="1019907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+mn-ea"/>
              </a:rPr>
              <a:t>    </a:t>
            </a:r>
            <a:r>
              <a:rPr lang="zh-CN" altLang="en-US" sz="2000" dirty="0" smtClean="0">
                <a:latin typeface="+mn-ea"/>
              </a:rPr>
              <a:t>支</a:t>
            </a:r>
            <a:r>
              <a:rPr lang="zh-CN" altLang="zh-CN" sz="2000" dirty="0" smtClean="0">
                <a:latin typeface="+mn-ea"/>
              </a:rPr>
              <a:t>持</a:t>
            </a:r>
            <a:r>
              <a:rPr lang="zh-CN" altLang="zh-CN" sz="2000" dirty="0">
                <a:latin typeface="+mn-ea"/>
              </a:rPr>
              <a:t>向量</a:t>
            </a:r>
            <a:r>
              <a:rPr lang="zh-CN" altLang="zh-CN" sz="2000" dirty="0" smtClean="0">
                <a:latin typeface="+mn-ea"/>
              </a:rPr>
              <a:t>机</a:t>
            </a:r>
            <a:r>
              <a:rPr lang="en-US" altLang="zh-CN" sz="2000" dirty="0"/>
              <a:t>(</a:t>
            </a:r>
            <a:r>
              <a:rPr lang="en-US" altLang="zh-CN" sz="2000" dirty="0" smtClean="0"/>
              <a:t>Support </a:t>
            </a:r>
            <a:r>
              <a:rPr lang="en-US" altLang="zh-CN" sz="2000" dirty="0"/>
              <a:t>Vector Machine</a:t>
            </a:r>
            <a:r>
              <a:rPr lang="zh-CN" altLang="zh-CN" sz="2000" dirty="0"/>
              <a:t>，</a:t>
            </a:r>
            <a:r>
              <a:rPr lang="en-US" altLang="zh-CN" sz="2000" dirty="0" smtClean="0"/>
              <a:t>SVM)</a:t>
            </a:r>
            <a:r>
              <a:rPr lang="zh-CN" altLang="zh-CN" sz="2000" dirty="0" smtClean="0">
                <a:latin typeface="+mn-ea"/>
              </a:rPr>
              <a:t>采用</a:t>
            </a:r>
            <a:r>
              <a:rPr lang="zh-CN" altLang="zh-CN" sz="2000" dirty="0">
                <a:latin typeface="+mn-ea"/>
              </a:rPr>
              <a:t>结构风险最小化</a:t>
            </a:r>
            <a:r>
              <a:rPr lang="zh-CN" altLang="zh-CN" sz="2000" dirty="0" smtClean="0">
                <a:latin typeface="+mn-ea"/>
              </a:rPr>
              <a:t>准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zh-CN" sz="2000" dirty="0" smtClean="0">
                <a:latin typeface="+mn-ea"/>
              </a:rPr>
              <a:t>则</a:t>
            </a:r>
            <a:r>
              <a:rPr lang="en-US" altLang="zh-CN" sz="2000" dirty="0">
                <a:latin typeface="+mn-ea"/>
              </a:rPr>
              <a:t>(</a:t>
            </a:r>
            <a:r>
              <a:rPr lang="en-US" altLang="zh-CN" sz="2000" dirty="0"/>
              <a:t>Structural Risk Minimization</a:t>
            </a:r>
            <a:r>
              <a:rPr lang="zh-CN" altLang="zh-CN" sz="2000" dirty="0"/>
              <a:t>，</a:t>
            </a:r>
            <a:r>
              <a:rPr lang="en-US" altLang="zh-CN" sz="2000" dirty="0"/>
              <a:t>SRM</a:t>
            </a:r>
            <a:r>
              <a:rPr lang="en-US" altLang="zh-CN" sz="2000" dirty="0">
                <a:latin typeface="+mn-ea"/>
              </a:rPr>
              <a:t>)</a:t>
            </a:r>
            <a:r>
              <a:rPr lang="zh-CN" altLang="zh-CN" sz="2000" dirty="0">
                <a:latin typeface="+mn-ea"/>
              </a:rPr>
              <a:t>训练学习机器，其建立在</a:t>
            </a:r>
            <a:r>
              <a:rPr lang="zh-CN" altLang="zh-CN" sz="2000" dirty="0" smtClean="0">
                <a:latin typeface="+mn-ea"/>
              </a:rPr>
              <a:t>严格的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zh-CN" sz="2000" dirty="0" smtClean="0">
                <a:latin typeface="+mn-ea"/>
              </a:rPr>
              <a:t>理论</a:t>
            </a:r>
            <a:r>
              <a:rPr lang="zh-CN" altLang="zh-CN" sz="2000" dirty="0">
                <a:latin typeface="+mn-ea"/>
              </a:rPr>
              <a:t>基础之上，较好地解决了非线性</a:t>
            </a:r>
            <a:r>
              <a:rPr lang="zh-CN" altLang="zh-CN" sz="2000" dirty="0" smtClean="0">
                <a:latin typeface="+mn-ea"/>
              </a:rPr>
              <a:t>、高</a:t>
            </a:r>
            <a:r>
              <a:rPr lang="zh-CN" altLang="zh-CN" sz="2000" dirty="0">
                <a:latin typeface="+mn-ea"/>
              </a:rPr>
              <a:t>维数、局部极小点等问题</a:t>
            </a:r>
            <a:r>
              <a:rPr lang="zh-CN" altLang="zh-CN" sz="2000" dirty="0" smtClean="0">
                <a:latin typeface="+mn-ea"/>
              </a:rPr>
              <a:t>，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zh-CN" sz="2000" dirty="0" smtClean="0">
                <a:latin typeface="+mn-ea"/>
              </a:rPr>
              <a:t>成为</a:t>
            </a:r>
            <a:r>
              <a:rPr lang="zh-CN" altLang="zh-CN" sz="2000" dirty="0">
                <a:latin typeface="+mn-ea"/>
              </a:rPr>
              <a:t>继神经网络研究之后机器学习领域新的研究</a:t>
            </a:r>
            <a:r>
              <a:rPr lang="zh-CN" altLang="zh-CN" sz="2000" dirty="0" smtClean="0">
                <a:latin typeface="+mn-ea"/>
              </a:rPr>
              <a:t>热点</a:t>
            </a:r>
            <a:r>
              <a:rPr lang="zh-CN" altLang="en-US" sz="2000" dirty="0">
                <a:latin typeface="+mn-ea"/>
              </a:rPr>
              <a:t>。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1999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35778"/>
            <a:ext cx="10515600" cy="694794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solidFill>
                  <a:prstClr val="black"/>
                </a:solidFill>
                <a:latin typeface="宋体" panose="02010600030101010101" pitchFamily="2" charset="-122"/>
              </a:rPr>
              <a:t>多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</a:rPr>
              <a:t>标签分类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1180"/>
            <a:ext cx="10515600" cy="462663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 smtClean="0">
                <a:latin typeface="+mn-ea"/>
              </a:rPr>
              <a:t>    多标签分类（</a:t>
            </a:r>
            <a:r>
              <a:rPr lang="en-US" altLang="zh-CN" sz="2000" b="1" dirty="0" smtClean="0">
                <a:effectLst/>
                <a:latin typeface="+mn-ea"/>
              </a:rPr>
              <a:t>Multi-Label Classification</a:t>
            </a:r>
            <a:r>
              <a:rPr lang="zh-CN" altLang="en-US" sz="2000" b="1" dirty="0" smtClean="0">
                <a:effectLst/>
                <a:latin typeface="+mn-ea"/>
              </a:rPr>
              <a:t>）</a:t>
            </a:r>
            <a:r>
              <a:rPr lang="zh-CN" altLang="en-US" sz="2000" b="1" dirty="0">
                <a:latin typeface="+mn-ea"/>
              </a:rPr>
              <a:t>，</a:t>
            </a:r>
            <a:r>
              <a:rPr lang="zh-CN" altLang="zh-CN" sz="2000" dirty="0" smtClean="0">
                <a:latin typeface="+mn-ea"/>
              </a:rPr>
              <a:t>在</a:t>
            </a:r>
            <a:r>
              <a:rPr lang="zh-CN" altLang="zh-CN" sz="2000" dirty="0">
                <a:latin typeface="+mn-ea"/>
              </a:rPr>
              <a:t>现有的模式识别问题中，实例往往简单地对应唯一类标签。可鉴于客观事物复杂性与抽象模糊性，单实例对象通常从属于多个类标签结果项。例如在文本分类中，一篇文本可以同时属于新闻和经济两类</a:t>
            </a:r>
            <a:r>
              <a:rPr lang="zh-CN" altLang="zh-CN" sz="2000" dirty="0" smtClean="0">
                <a:latin typeface="+mn-ea"/>
              </a:rPr>
              <a:t>。</a:t>
            </a:r>
            <a:r>
              <a:rPr lang="zh-CN" altLang="zh-CN" sz="2000" dirty="0">
                <a:latin typeface="+mn-ea"/>
              </a:rPr>
              <a:t>在图片模式分类中，图片中的各个主要部分都可以代表为实例，对应于不同的类别标签。例如一张主要有大海、沙滩和人群的风景图片，就包含了三大实例类别</a:t>
            </a:r>
            <a:r>
              <a:rPr lang="zh-CN" altLang="zh-CN" sz="2000" dirty="0" smtClean="0">
                <a:latin typeface="+mn-ea"/>
              </a:rPr>
              <a:t>。</a:t>
            </a:r>
            <a:endParaRPr lang="en-US" altLang="zh-CN" sz="2000" b="1" dirty="0"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64709"/>
            <a:ext cx="6359857" cy="4008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flipV="1">
            <a:off x="109182" y="435778"/>
            <a:ext cx="782016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384644" y="6741994"/>
            <a:ext cx="8807355" cy="116006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188" y="3357561"/>
            <a:ext cx="3663783" cy="242780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五边形 5"/>
          <p:cNvSpPr/>
          <p:nvPr/>
        </p:nvSpPr>
        <p:spPr>
          <a:xfrm rot="822493">
            <a:off x="2777473" y="5214647"/>
            <a:ext cx="872197" cy="407963"/>
          </a:xfrm>
          <a:prstGeom prst="homePlat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沙滩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五边形 10"/>
          <p:cNvSpPr/>
          <p:nvPr/>
        </p:nvSpPr>
        <p:spPr>
          <a:xfrm rot="9343059">
            <a:off x="7287594" y="3393078"/>
            <a:ext cx="872197" cy="407963"/>
          </a:xfrm>
          <a:prstGeom prst="homePlat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五边形 11"/>
          <p:cNvSpPr/>
          <p:nvPr/>
        </p:nvSpPr>
        <p:spPr>
          <a:xfrm rot="9343059">
            <a:off x="7372201" y="4899272"/>
            <a:ext cx="872197" cy="407963"/>
          </a:xfrm>
          <a:prstGeom prst="homePlat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五边形 12"/>
          <p:cNvSpPr/>
          <p:nvPr/>
        </p:nvSpPr>
        <p:spPr>
          <a:xfrm rot="1284139">
            <a:off x="2931155" y="3336357"/>
            <a:ext cx="872197" cy="409795"/>
          </a:xfrm>
          <a:prstGeom prst="homePlat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山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583604" y="4918587"/>
            <a:ext cx="621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船</a:t>
            </a:r>
            <a:endParaRPr lang="zh-CN" altLang="en-US" sz="16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90571" y="3371977"/>
            <a:ext cx="694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天空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4" name="五边形 13"/>
          <p:cNvSpPr/>
          <p:nvPr/>
        </p:nvSpPr>
        <p:spPr>
          <a:xfrm rot="822493">
            <a:off x="2922375" y="4454125"/>
            <a:ext cx="872197" cy="407963"/>
          </a:xfrm>
          <a:prstGeom prst="homePlat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海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02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35778"/>
            <a:ext cx="10515600" cy="694794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solidFill>
                  <a:prstClr val="black"/>
                </a:solidFill>
                <a:latin typeface="宋体" panose="02010600030101010101" pitchFamily="2" charset="-122"/>
              </a:rPr>
              <a:t>语义</a:t>
            </a:r>
            <a:r>
              <a:rPr lang="zh-CN" altLang="en-US" sz="2400" b="1" dirty="0" smtClean="0">
                <a:solidFill>
                  <a:prstClr val="black"/>
                </a:solidFill>
                <a:latin typeface="宋体" panose="02010600030101010101" pitchFamily="2" charset="-122"/>
              </a:rPr>
              <a:t>角色标注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566671"/>
            <a:ext cx="10276448" cy="17770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 smtClean="0">
                <a:latin typeface="+mn-ea"/>
              </a:rPr>
              <a:t>    </a:t>
            </a:r>
            <a:r>
              <a:rPr lang="zh-CN" altLang="zh-CN" sz="2000" dirty="0" smtClean="0">
                <a:latin typeface="+mn-ea"/>
              </a:rPr>
              <a:t>浅层</a:t>
            </a:r>
            <a:r>
              <a:rPr lang="zh-CN" altLang="zh-CN" sz="2000" dirty="0">
                <a:latin typeface="+mn-ea"/>
              </a:rPr>
              <a:t>语义分析是近年来自然语言处理领域的研究热点之一</a:t>
            </a:r>
            <a:r>
              <a:rPr lang="en-US" altLang="zh-CN" sz="2000" dirty="0">
                <a:latin typeface="+mn-ea"/>
              </a:rPr>
              <a:t>,</a:t>
            </a:r>
            <a:r>
              <a:rPr lang="zh-CN" altLang="zh-CN" sz="2000" dirty="0">
                <a:latin typeface="+mn-ea"/>
              </a:rPr>
              <a:t>而语义角色标注</a:t>
            </a:r>
            <a:r>
              <a:rPr lang="en-US" altLang="zh-CN" sz="2000" dirty="0" smtClean="0">
                <a:latin typeface="+mn-ea"/>
              </a:rPr>
              <a:t>(Semantic Role Labeling</a:t>
            </a:r>
            <a:r>
              <a:rPr lang="en-US" altLang="zh-CN" sz="2000" dirty="0">
                <a:latin typeface="+mn-ea"/>
              </a:rPr>
              <a:t>,</a:t>
            </a:r>
            <a:r>
              <a:rPr lang="zh-CN" altLang="zh-CN" sz="2000" dirty="0">
                <a:latin typeface="+mn-ea"/>
              </a:rPr>
              <a:t>简称</a:t>
            </a:r>
            <a:r>
              <a:rPr lang="en-US" altLang="zh-CN" sz="2000" dirty="0">
                <a:latin typeface="+mn-ea"/>
              </a:rPr>
              <a:t>SRL)</a:t>
            </a:r>
            <a:r>
              <a:rPr lang="zh-CN" altLang="zh-CN" sz="2000" dirty="0">
                <a:latin typeface="+mn-ea"/>
              </a:rPr>
              <a:t>是目前浅层语义分析所采用的主要</a:t>
            </a:r>
            <a:r>
              <a:rPr lang="zh-CN" altLang="zh-CN" sz="2000" dirty="0" smtClean="0">
                <a:latin typeface="+mn-ea"/>
              </a:rPr>
              <a:t>形式</a:t>
            </a:r>
            <a:r>
              <a:rPr lang="zh-CN" altLang="en-US" sz="2000" dirty="0" smtClean="0">
                <a:latin typeface="+mn-ea"/>
              </a:rPr>
              <a:t>。</a:t>
            </a:r>
            <a:r>
              <a:rPr lang="zh-CN" altLang="zh-CN" sz="2000" dirty="0">
                <a:latin typeface="+mn-ea"/>
              </a:rPr>
              <a:t>语义角色标注</a:t>
            </a:r>
            <a:r>
              <a:rPr lang="zh-CN" altLang="en-US" sz="2000" dirty="0" smtClean="0"/>
              <a:t>标注</a:t>
            </a:r>
            <a:r>
              <a:rPr lang="zh-CN" altLang="en-US" sz="2000" dirty="0"/>
              <a:t>句子中某些短语为给定</a:t>
            </a:r>
            <a:r>
              <a:rPr lang="zh-CN" altLang="en-US" sz="2000" dirty="0" smtClean="0"/>
              <a:t>谓</a:t>
            </a:r>
            <a:r>
              <a:rPr lang="zh-CN" altLang="en-US" sz="2000" dirty="0"/>
              <a:t>词的论元 </a:t>
            </a:r>
            <a:r>
              <a:rPr lang="en-US" altLang="zh-CN" sz="2000" dirty="0"/>
              <a:t>(</a:t>
            </a:r>
            <a:r>
              <a:rPr lang="zh-CN" altLang="en-US" sz="2000" dirty="0"/>
              <a:t>语义角色</a:t>
            </a:r>
            <a:r>
              <a:rPr lang="en-US" altLang="zh-CN" sz="2000" dirty="0"/>
              <a:t>) </a:t>
            </a:r>
            <a:r>
              <a:rPr lang="zh-CN" altLang="en-US" sz="2000" dirty="0"/>
              <a:t>，如施事、受事、时间和地点等。其能够对问答系统、信息抽取和机器翻译等应用产生推动作用</a:t>
            </a:r>
            <a:r>
              <a:rPr lang="zh-CN" altLang="en-US" sz="2000" dirty="0" smtClean="0"/>
              <a:t>。以</a:t>
            </a:r>
            <a:r>
              <a:rPr lang="zh-CN" altLang="en-US" sz="2000" dirty="0"/>
              <a:t>哈工大社会计算与信息检索研究中心研发的 “语言技术平台（</a:t>
            </a:r>
            <a:r>
              <a:rPr lang="en-US" altLang="zh-CN" sz="2000" dirty="0"/>
              <a:t>LTP</a:t>
            </a:r>
            <a:r>
              <a:rPr lang="zh-CN" altLang="en-US" sz="2000" dirty="0"/>
              <a:t>）</a:t>
            </a:r>
            <a:r>
              <a:rPr lang="zh-CN" altLang="en-US" sz="2000" dirty="0" smtClean="0"/>
              <a:t>”系统中的示例做简单讲解：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64709"/>
            <a:ext cx="6359857" cy="4008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flipV="1">
            <a:off x="109182" y="435778"/>
            <a:ext cx="782016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384644" y="6741994"/>
            <a:ext cx="8807355" cy="116006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43701"/>
            <a:ext cx="10058400" cy="202533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8199" y="5347628"/>
            <a:ext cx="99139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其中有三个谓词提出，调研和探索。以探索为例，积极是它的方式（一般用</a:t>
            </a:r>
            <a:r>
              <a:rPr lang="en-US" altLang="zh-CN" sz="2000" dirty="0">
                <a:latin typeface="+mn-ea"/>
              </a:rPr>
              <a:t>ADV</a:t>
            </a:r>
            <a:r>
              <a:rPr lang="zh-CN" altLang="en-US" sz="2000" dirty="0">
                <a:latin typeface="+mn-ea"/>
              </a:rPr>
              <a:t>表示），而新机制则是它的受事（一般用</a:t>
            </a:r>
            <a:r>
              <a:rPr lang="en-US" altLang="zh-CN" sz="2000" dirty="0">
                <a:latin typeface="+mn-ea"/>
              </a:rPr>
              <a:t>A1</a:t>
            </a:r>
            <a:r>
              <a:rPr lang="zh-CN" altLang="en-US" sz="2000" dirty="0">
                <a:latin typeface="+mn-ea"/>
              </a:rPr>
              <a:t>表示）</a:t>
            </a:r>
          </a:p>
        </p:txBody>
      </p:sp>
    </p:spTree>
    <p:extLst>
      <p:ext uri="{BB962C8B-B14F-4D97-AF65-F5344CB8AC3E}">
        <p14:creationId xmlns:p14="http://schemas.microsoft.com/office/powerpoint/2010/main" val="176476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35778"/>
            <a:ext cx="10515600" cy="694794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solidFill>
                  <a:prstClr val="black"/>
                </a:solidFill>
                <a:latin typeface="宋体" panose="02010600030101010101" pitchFamily="2" charset="-122"/>
              </a:rPr>
              <a:t>语义</a:t>
            </a:r>
            <a:r>
              <a:rPr lang="zh-CN" altLang="en-US" sz="2400" b="1" dirty="0" smtClean="0">
                <a:solidFill>
                  <a:prstClr val="black"/>
                </a:solidFill>
                <a:latin typeface="宋体" panose="02010600030101010101" pitchFamily="2" charset="-122"/>
              </a:rPr>
              <a:t>角色标注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164709"/>
            <a:ext cx="6359857" cy="4008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flipV="1">
            <a:off x="109182" y="435778"/>
            <a:ext cx="782016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384644" y="6741994"/>
            <a:ext cx="8807355" cy="116006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749488" y="1130573"/>
            <a:ext cx="10905699" cy="943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核心的语义角色为 </a:t>
            </a:r>
            <a:r>
              <a:rPr lang="en-US" altLang="zh-CN" sz="2000" dirty="0">
                <a:latin typeface="+mn-ea"/>
              </a:rPr>
              <a:t>A0-5 </a:t>
            </a:r>
            <a:r>
              <a:rPr lang="zh-CN" altLang="en-US" sz="2000" dirty="0">
                <a:latin typeface="+mn-ea"/>
              </a:rPr>
              <a:t>六种，</a:t>
            </a:r>
            <a:r>
              <a:rPr lang="en-US" altLang="zh-CN" sz="2000" dirty="0">
                <a:latin typeface="+mn-ea"/>
              </a:rPr>
              <a:t>A0 </a:t>
            </a:r>
            <a:r>
              <a:rPr lang="zh-CN" altLang="en-US" sz="2000" dirty="0">
                <a:latin typeface="+mn-ea"/>
              </a:rPr>
              <a:t>通常表示动作的施事，</a:t>
            </a:r>
            <a:r>
              <a:rPr lang="en-US" altLang="zh-CN" sz="2000" dirty="0">
                <a:latin typeface="+mn-ea"/>
              </a:rPr>
              <a:t>A1</a:t>
            </a:r>
            <a:r>
              <a:rPr lang="zh-CN" altLang="en-US" sz="2000" dirty="0">
                <a:latin typeface="+mn-ea"/>
              </a:rPr>
              <a:t>通常表示动作的影响等，</a:t>
            </a:r>
            <a:r>
              <a:rPr lang="en-US" altLang="zh-CN" sz="2000" dirty="0">
                <a:latin typeface="+mn-ea"/>
              </a:rPr>
              <a:t>A2-5 </a:t>
            </a:r>
            <a:r>
              <a:rPr lang="zh-CN" altLang="en-US" sz="2000" dirty="0">
                <a:latin typeface="+mn-ea"/>
              </a:rPr>
              <a:t>根据谓语动词不同会有不同的语义含义。其余的</a:t>
            </a:r>
            <a:r>
              <a:rPr lang="en-US" altLang="zh-CN" sz="2000" dirty="0">
                <a:latin typeface="+mn-ea"/>
              </a:rPr>
              <a:t>15</a:t>
            </a:r>
            <a:r>
              <a:rPr lang="zh-CN" altLang="en-US" sz="2000" dirty="0">
                <a:latin typeface="+mn-ea"/>
              </a:rPr>
              <a:t>个语义角色为附加语义角色，如</a:t>
            </a:r>
            <a:r>
              <a:rPr lang="en-US" altLang="zh-CN" sz="2000" dirty="0">
                <a:latin typeface="+mn-ea"/>
              </a:rPr>
              <a:t>LOC </a:t>
            </a:r>
            <a:r>
              <a:rPr lang="zh-CN" altLang="en-US" sz="2000" dirty="0">
                <a:latin typeface="+mn-ea"/>
              </a:rPr>
              <a:t>表示地点，</a:t>
            </a:r>
            <a:r>
              <a:rPr lang="en-US" altLang="zh-CN" sz="2000" dirty="0">
                <a:latin typeface="+mn-ea"/>
              </a:rPr>
              <a:t>TMP </a:t>
            </a:r>
            <a:r>
              <a:rPr lang="zh-CN" altLang="en-US" sz="2000" dirty="0">
                <a:latin typeface="+mn-ea"/>
              </a:rPr>
              <a:t>表示时间等。附加语义角色列表如下：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320094"/>
              </p:ext>
            </p:extLst>
          </p:nvPr>
        </p:nvGraphicFramePr>
        <p:xfrm>
          <a:off x="2032000" y="164709"/>
          <a:ext cx="8128000" cy="6299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44215"/>
                <a:gridCol w="5983785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标记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说明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ADV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adverbial, default tag ( </a:t>
                      </a:r>
                      <a:r>
                        <a:rPr lang="zh-CN" altLang="en-US">
                          <a:effectLst/>
                        </a:rPr>
                        <a:t>附加的，默认标记 </a:t>
                      </a:r>
                      <a:r>
                        <a:rPr lang="en-US" altLang="zh-CN">
                          <a:effectLst/>
                        </a:rPr>
                        <a:t>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beneﬁciary ( </a:t>
                      </a:r>
                      <a:r>
                        <a:rPr lang="zh-CN" altLang="en-US">
                          <a:effectLst/>
                        </a:rPr>
                        <a:t>受益人 </a:t>
                      </a:r>
                      <a:r>
                        <a:rPr lang="en-US" altLang="zh-CN">
                          <a:effectLst/>
                        </a:rPr>
                        <a:t>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condition ( </a:t>
                      </a:r>
                      <a:r>
                        <a:rPr lang="zh-CN" altLang="en-US">
                          <a:effectLst/>
                        </a:rPr>
                        <a:t>条件 </a:t>
                      </a:r>
                      <a:r>
                        <a:rPr lang="en-US" altLang="zh-CN">
                          <a:effectLst/>
                        </a:rPr>
                        <a:t>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direction ( </a:t>
                      </a:r>
                      <a:r>
                        <a:rPr lang="zh-CN" altLang="en-US">
                          <a:effectLst/>
                        </a:rPr>
                        <a:t>方向 </a:t>
                      </a:r>
                      <a:r>
                        <a:rPr lang="en-US" altLang="zh-CN">
                          <a:effectLst/>
                        </a:rPr>
                        <a:t>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DGR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degree ( </a:t>
                      </a:r>
                      <a:r>
                        <a:rPr lang="zh-CN" altLang="en-US">
                          <a:effectLst/>
                        </a:rPr>
                        <a:t>程度 </a:t>
                      </a:r>
                      <a:r>
                        <a:rPr lang="en-US" altLang="zh-CN">
                          <a:effectLst/>
                        </a:rPr>
                        <a:t>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extent ( </a:t>
                      </a:r>
                      <a:r>
                        <a:rPr lang="zh-CN" altLang="en-US">
                          <a:effectLst/>
                        </a:rPr>
                        <a:t>扩展 </a:t>
                      </a:r>
                      <a:r>
                        <a:rPr lang="en-US" altLang="zh-CN">
                          <a:effectLst/>
                        </a:rPr>
                        <a:t>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FRQ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frequency ( </a:t>
                      </a:r>
                      <a:r>
                        <a:rPr lang="zh-CN" altLang="en-US">
                          <a:effectLst/>
                        </a:rPr>
                        <a:t>频率 </a:t>
                      </a:r>
                      <a:r>
                        <a:rPr lang="en-US" altLang="zh-CN">
                          <a:effectLst/>
                        </a:rPr>
                        <a:t>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LOC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locative ( </a:t>
                      </a:r>
                      <a:r>
                        <a:rPr lang="zh-CN" altLang="en-US">
                          <a:effectLst/>
                        </a:rPr>
                        <a:t>地点 </a:t>
                      </a:r>
                      <a:r>
                        <a:rPr lang="en-US" altLang="zh-CN">
                          <a:effectLst/>
                        </a:rPr>
                        <a:t>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MNR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manner ( </a:t>
                      </a:r>
                      <a:r>
                        <a:rPr lang="zh-CN" altLang="en-US">
                          <a:effectLst/>
                        </a:rPr>
                        <a:t>方式 </a:t>
                      </a:r>
                      <a:r>
                        <a:rPr lang="en-US" altLang="zh-CN">
                          <a:effectLst/>
                        </a:rPr>
                        <a:t>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PRP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purpose or reason ( </a:t>
                      </a:r>
                      <a:r>
                        <a:rPr lang="zh-CN" altLang="en-US">
                          <a:effectLst/>
                        </a:rPr>
                        <a:t>目的或原因 </a:t>
                      </a:r>
                      <a:r>
                        <a:rPr lang="en-US" altLang="zh-CN">
                          <a:effectLst/>
                        </a:rPr>
                        <a:t>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temporal ( </a:t>
                      </a:r>
                      <a:r>
                        <a:rPr lang="zh-CN" altLang="en-US">
                          <a:effectLst/>
                        </a:rPr>
                        <a:t>时间 </a:t>
                      </a:r>
                      <a:r>
                        <a:rPr lang="en-US" altLang="zh-CN">
                          <a:effectLst/>
                        </a:rPr>
                        <a:t>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TPC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topic ( </a:t>
                      </a:r>
                      <a:r>
                        <a:rPr lang="zh-CN" altLang="en-US">
                          <a:effectLst/>
                        </a:rPr>
                        <a:t>主题 </a:t>
                      </a:r>
                      <a:r>
                        <a:rPr lang="en-US" altLang="zh-CN">
                          <a:effectLst/>
                        </a:rPr>
                        <a:t>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coordinated arguments ( </a:t>
                      </a:r>
                      <a:r>
                        <a:rPr lang="zh-CN" altLang="en-US">
                          <a:effectLst/>
                        </a:rPr>
                        <a:t>并列参数 </a:t>
                      </a:r>
                      <a:r>
                        <a:rPr lang="en-US" altLang="zh-CN">
                          <a:effectLst/>
                        </a:rPr>
                        <a:t>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predicate ( </a:t>
                      </a:r>
                      <a:r>
                        <a:rPr lang="zh-CN" altLang="en-US">
                          <a:effectLst/>
                        </a:rPr>
                        <a:t>谓语动词 </a:t>
                      </a:r>
                      <a:r>
                        <a:rPr lang="en-US" altLang="zh-CN">
                          <a:effectLst/>
                        </a:rPr>
                        <a:t>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PSR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possessor ( </a:t>
                      </a:r>
                      <a:r>
                        <a:rPr lang="zh-CN" altLang="en-US">
                          <a:effectLst/>
                        </a:rPr>
                        <a:t>持有者 </a:t>
                      </a:r>
                      <a:r>
                        <a:rPr lang="en-US" altLang="zh-CN">
                          <a:effectLst/>
                        </a:rPr>
                        <a:t>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possessee</a:t>
                      </a:r>
                      <a:r>
                        <a:rPr lang="en-US" dirty="0">
                          <a:effectLst/>
                        </a:rPr>
                        <a:t> ( </a:t>
                      </a:r>
                      <a:r>
                        <a:rPr lang="zh-CN" altLang="en-US" dirty="0">
                          <a:effectLst/>
                        </a:rPr>
                        <a:t>被持有 </a:t>
                      </a:r>
                      <a:r>
                        <a:rPr lang="en-US" altLang="zh-CN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63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矩形 61"/>
          <p:cNvSpPr/>
          <p:nvPr/>
        </p:nvSpPr>
        <p:spPr>
          <a:xfrm>
            <a:off x="1165273" y="4477597"/>
            <a:ext cx="9650437" cy="12757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35778"/>
            <a:ext cx="10515600" cy="694794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latin typeface="+mn-ea"/>
              </a:rPr>
              <a:t>支持向量机分类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164709"/>
            <a:ext cx="6359857" cy="4008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flipV="1">
            <a:off x="109182" y="435778"/>
            <a:ext cx="782016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384644" y="6741994"/>
            <a:ext cx="8807355" cy="116006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004827" y="1134950"/>
            <a:ext cx="1645920" cy="8440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大类</a:t>
            </a:r>
            <a:r>
              <a:rPr lang="en-US" altLang="zh-CN" b="1" dirty="0" smtClean="0">
                <a:solidFill>
                  <a:schemeClr val="tx1"/>
                </a:solidFill>
              </a:rPr>
              <a:t>SVM</a:t>
            </a:r>
          </a:p>
        </p:txBody>
      </p:sp>
      <p:sp>
        <p:nvSpPr>
          <p:cNvPr id="7" name="矩形 6"/>
          <p:cNvSpPr/>
          <p:nvPr/>
        </p:nvSpPr>
        <p:spPr>
          <a:xfrm>
            <a:off x="2039815" y="3123028"/>
            <a:ext cx="1603717" cy="9425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诈骗类</a:t>
            </a:r>
            <a:r>
              <a:rPr lang="en-US" altLang="zh-CN" b="1" dirty="0" smtClean="0">
                <a:solidFill>
                  <a:schemeClr val="tx1"/>
                </a:solidFill>
              </a:rPr>
              <a:t>SVM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86775" y="3123027"/>
            <a:ext cx="1603717" cy="9425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盗窃</a:t>
            </a:r>
            <a:r>
              <a:rPr lang="zh-CN" altLang="en-US" b="1" dirty="0" smtClean="0">
                <a:solidFill>
                  <a:schemeClr val="tx1"/>
                </a:solidFill>
              </a:rPr>
              <a:t>类</a:t>
            </a:r>
            <a:r>
              <a:rPr lang="en-US" altLang="zh-CN" b="1" dirty="0" smtClean="0">
                <a:solidFill>
                  <a:schemeClr val="tx1"/>
                </a:solidFill>
              </a:rPr>
              <a:t>SVM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3824" y="3123026"/>
            <a:ext cx="1603717" cy="9425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抢劫</a:t>
            </a:r>
            <a:r>
              <a:rPr lang="zh-CN" altLang="en-US" b="1" dirty="0" smtClean="0">
                <a:solidFill>
                  <a:schemeClr val="tx1"/>
                </a:solidFill>
              </a:rPr>
              <a:t>类</a:t>
            </a:r>
            <a:r>
              <a:rPr lang="en-US" altLang="zh-CN" b="1" dirty="0" smtClean="0">
                <a:solidFill>
                  <a:schemeClr val="tx1"/>
                </a:solidFill>
              </a:rPr>
              <a:t>SVM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6" idx="2"/>
            <a:endCxn id="7" idx="0"/>
          </p:cNvCxnSpPr>
          <p:nvPr/>
        </p:nvCxnSpPr>
        <p:spPr>
          <a:xfrm flipH="1">
            <a:off x="2841674" y="1979011"/>
            <a:ext cx="2986113" cy="1144017"/>
          </a:xfrm>
          <a:prstGeom prst="straightConnector1">
            <a:avLst/>
          </a:prstGeom>
          <a:ln w="3810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2"/>
            <a:endCxn id="11" idx="0"/>
          </p:cNvCxnSpPr>
          <p:nvPr/>
        </p:nvCxnSpPr>
        <p:spPr>
          <a:xfrm flipH="1">
            <a:off x="5188634" y="1979011"/>
            <a:ext cx="639153" cy="1144016"/>
          </a:xfrm>
          <a:prstGeom prst="straightConnector1">
            <a:avLst/>
          </a:prstGeom>
          <a:ln w="3810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2"/>
          </p:cNvCxnSpPr>
          <p:nvPr/>
        </p:nvCxnSpPr>
        <p:spPr>
          <a:xfrm>
            <a:off x="5827787" y="1979011"/>
            <a:ext cx="2770303" cy="1144015"/>
          </a:xfrm>
          <a:prstGeom prst="straightConnector1">
            <a:avLst/>
          </a:prstGeom>
          <a:ln w="3810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6" idx="2"/>
          </p:cNvCxnSpPr>
          <p:nvPr/>
        </p:nvCxnSpPr>
        <p:spPr>
          <a:xfrm>
            <a:off x="5827787" y="1979011"/>
            <a:ext cx="944283" cy="1171599"/>
          </a:xfrm>
          <a:prstGeom prst="straightConnector1">
            <a:avLst/>
          </a:prstGeom>
          <a:ln w="3810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6650747" y="3615397"/>
            <a:ext cx="45719" cy="4571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6846059" y="3615396"/>
            <a:ext cx="45719" cy="4571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7041371" y="3615395"/>
            <a:ext cx="45719" cy="4571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313966" y="4780448"/>
            <a:ext cx="270529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“街头诈骗</a:t>
            </a:r>
            <a:r>
              <a:rPr lang="en-US" altLang="zh-CN" dirty="0" smtClean="0"/>
              <a:t>/</a:t>
            </a:r>
            <a:r>
              <a:rPr lang="zh-CN" altLang="en-US" dirty="0" smtClean="0"/>
              <a:t>电信诈骗</a:t>
            </a:r>
            <a:r>
              <a:rPr lang="en-US" altLang="zh-CN" dirty="0" smtClean="0"/>
              <a:t>/…</a:t>
            </a:r>
            <a:r>
              <a:rPr lang="zh-CN" altLang="en-US" dirty="0" smtClean="0"/>
              <a:t>”</a:t>
            </a:r>
            <a:endParaRPr lang="en-US" altLang="zh-CN" dirty="0" smtClean="0"/>
          </a:p>
        </p:txBody>
      </p:sp>
      <p:sp>
        <p:nvSpPr>
          <p:cNvPr id="53" name="文本框 52"/>
          <p:cNvSpPr txBox="1"/>
          <p:nvPr/>
        </p:nvSpPr>
        <p:spPr>
          <a:xfrm>
            <a:off x="4314991" y="4778822"/>
            <a:ext cx="230969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“入室盗窃</a:t>
            </a:r>
            <a:r>
              <a:rPr lang="en-US" altLang="zh-CN" dirty="0" smtClean="0"/>
              <a:t>/</a:t>
            </a:r>
            <a:r>
              <a:rPr lang="zh-CN" altLang="en-US" dirty="0" smtClean="0"/>
              <a:t>扒窃</a:t>
            </a:r>
            <a:r>
              <a:rPr lang="en-US" altLang="zh-CN" dirty="0" smtClean="0"/>
              <a:t>/…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  <p:cxnSp>
        <p:nvCxnSpPr>
          <p:cNvPr id="55" name="直接箭头连接符 54"/>
          <p:cNvCxnSpPr>
            <a:stCxn id="12" idx="2"/>
          </p:cNvCxnSpPr>
          <p:nvPr/>
        </p:nvCxnSpPr>
        <p:spPr>
          <a:xfrm flipH="1">
            <a:off x="8835682" y="4065561"/>
            <a:ext cx="1" cy="680016"/>
          </a:xfrm>
          <a:prstGeom prst="straightConnector1">
            <a:avLst/>
          </a:prstGeom>
          <a:ln w="3810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7659367" y="4778976"/>
            <a:ext cx="271972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“拦路抢劫</a:t>
            </a:r>
            <a:r>
              <a:rPr lang="en-US" altLang="zh-CN" dirty="0" smtClean="0"/>
              <a:t>/</a:t>
            </a:r>
            <a:r>
              <a:rPr lang="zh-CN" altLang="en-US" dirty="0" smtClean="0"/>
              <a:t>入室抢劫</a:t>
            </a:r>
            <a:r>
              <a:rPr lang="en-US" altLang="zh-CN" dirty="0" smtClean="0"/>
              <a:t>/…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  <p:cxnSp>
        <p:nvCxnSpPr>
          <p:cNvPr id="61" name="直接箭头连接符 60"/>
          <p:cNvCxnSpPr/>
          <p:nvPr/>
        </p:nvCxnSpPr>
        <p:spPr>
          <a:xfrm flipH="1">
            <a:off x="2841672" y="4065561"/>
            <a:ext cx="1" cy="680015"/>
          </a:xfrm>
          <a:prstGeom prst="straightConnector1">
            <a:avLst/>
          </a:prstGeom>
          <a:ln w="3810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4793210" y="5253309"/>
            <a:ext cx="369909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最终得到不可再分的类别名称</a:t>
            </a:r>
            <a:endParaRPr lang="zh-CN" altLang="en-US" b="1" dirty="0"/>
          </a:p>
        </p:txBody>
      </p:sp>
      <p:cxnSp>
        <p:nvCxnSpPr>
          <p:cNvPr id="69" name="直接箭头连接符 68"/>
          <p:cNvCxnSpPr/>
          <p:nvPr/>
        </p:nvCxnSpPr>
        <p:spPr>
          <a:xfrm flipH="1">
            <a:off x="5188633" y="4065562"/>
            <a:ext cx="1" cy="680015"/>
          </a:xfrm>
          <a:prstGeom prst="straightConnector1">
            <a:avLst/>
          </a:prstGeom>
          <a:ln w="3810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01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1496"/>
            <a:ext cx="10515600" cy="64907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结巴分词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44271"/>
            <a:ext cx="10515600" cy="201779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+mn-ea"/>
              </a:rPr>
              <a:t>    </a:t>
            </a:r>
            <a:endParaRPr lang="zh-CN" altLang="en-US" dirty="0"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64709"/>
            <a:ext cx="6359857" cy="4008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flipV="1">
            <a:off x="109182" y="435778"/>
            <a:ext cx="782016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384644" y="6741994"/>
            <a:ext cx="8807355" cy="116006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09684" y="3729531"/>
            <a:ext cx="65" cy="650148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3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205553" y="1544271"/>
            <a:ext cx="990982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带</a:t>
            </a:r>
            <a:r>
              <a:rPr lang="zh-CN" altLang="en-US" b="1" dirty="0" smtClean="0"/>
              <a:t>词性标注的分词</a:t>
            </a:r>
            <a:endParaRPr lang="zh-CN" altLang="en-US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dirty="0" smtClean="0">
                <a:solidFill>
                  <a:srgbClr val="333333"/>
                </a:solidFill>
                <a:latin typeface="Arial" panose="020B0604020202020204" pitchFamily="34" charset="0"/>
                <a:ea typeface="Helvetica Neue"/>
              </a:rPr>
              <a:t> </a:t>
            </a:r>
            <a:r>
              <a:rPr lang="zh-CN" altLang="zh-CN" dirty="0" smtClean="0">
                <a:solidFill>
                  <a:srgbClr val="333333"/>
                </a:solidFill>
                <a:latin typeface="Arial" panose="020B0604020202020204" pitchFamily="34" charset="0"/>
                <a:ea typeface="Helvetica Neue"/>
              </a:rPr>
              <a:t>jieba</a:t>
            </a:r>
            <a:r>
              <a:rPr lang="zh-CN" altLang="zh-CN" dirty="0">
                <a:solidFill>
                  <a:srgbClr val="333333"/>
                </a:solidFill>
                <a:latin typeface="Arial" panose="020B0604020202020204" pitchFamily="34" charset="0"/>
                <a:ea typeface="Helvetica Neue"/>
              </a:rPr>
              <a:t>.posseg.POSTokenizer(tokenizer=None) 新建自定义</a:t>
            </a:r>
            <a:r>
              <a:rPr lang="zh-CN" altLang="zh-CN" dirty="0">
                <a:solidFill>
                  <a:srgbClr val="333333"/>
                </a:solidFill>
                <a:latin typeface="Arial" panose="020B0604020202020204" pitchFamily="34" charset="0"/>
                <a:ea typeface="Helvetica Neue"/>
              </a:rPr>
              <a:t>分词器，tokenizer 参数可指定内部使用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dirty="0">
                <a:solidFill>
                  <a:srgbClr val="333333"/>
                </a:solidFill>
                <a:latin typeface="Arial" panose="020B0604020202020204" pitchFamily="34" charset="0"/>
                <a:ea typeface="Helvetica Neue"/>
              </a:rPr>
              <a:t>的 jieba.Tokenizer</a:t>
            </a:r>
            <a:r>
              <a:rPr lang="zh-CN" altLang="zh-CN" dirty="0">
                <a:solidFill>
                  <a:srgbClr val="333333"/>
                </a:solidFill>
                <a:latin typeface="Arial" panose="020B0604020202020204" pitchFamily="34" charset="0"/>
                <a:ea typeface="Helvetica Neue"/>
              </a:rPr>
              <a:t> </a:t>
            </a:r>
            <a:r>
              <a:rPr lang="zh-CN" altLang="zh-CN" dirty="0">
                <a:solidFill>
                  <a:srgbClr val="333333"/>
                </a:solidFill>
                <a:latin typeface="Arial" panose="020B0604020202020204" pitchFamily="34" charset="0"/>
                <a:ea typeface="Helvetica Neue"/>
              </a:rPr>
              <a:t>分词器。jieba.posseg.dt 为默认词性标注分词器。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dirty="0" smtClean="0">
                <a:solidFill>
                  <a:srgbClr val="333333"/>
                </a:solidFill>
                <a:latin typeface="Arial" panose="020B0604020202020204" pitchFamily="34" charset="0"/>
                <a:ea typeface="Helvetica Neue"/>
              </a:rPr>
              <a:t> </a:t>
            </a:r>
            <a:r>
              <a:rPr lang="zh-CN" altLang="zh-CN" dirty="0" smtClean="0">
                <a:solidFill>
                  <a:srgbClr val="333333"/>
                </a:solidFill>
                <a:latin typeface="Arial" panose="020B0604020202020204" pitchFamily="34" charset="0"/>
                <a:ea typeface="Helvetica Neue"/>
              </a:rPr>
              <a:t>标注</a:t>
            </a:r>
            <a:r>
              <a:rPr lang="zh-CN" altLang="zh-CN" dirty="0">
                <a:solidFill>
                  <a:srgbClr val="333333"/>
                </a:solidFill>
                <a:latin typeface="Arial" panose="020B0604020202020204" pitchFamily="34" charset="0"/>
                <a:ea typeface="Helvetica Neue"/>
              </a:rPr>
              <a:t>句子分词</a:t>
            </a:r>
            <a:r>
              <a:rPr lang="zh-CN" altLang="zh-CN" dirty="0">
                <a:solidFill>
                  <a:srgbClr val="333333"/>
                </a:solidFill>
                <a:latin typeface="Arial" panose="020B0604020202020204" pitchFamily="34" charset="0"/>
                <a:ea typeface="Helvetica Neue"/>
              </a:rPr>
              <a:t>后</a:t>
            </a:r>
            <a:r>
              <a:rPr lang="zh-CN" altLang="zh-CN" dirty="0">
                <a:solidFill>
                  <a:srgbClr val="333333"/>
                </a:solidFill>
                <a:latin typeface="Arial" panose="020B0604020202020204" pitchFamily="34" charset="0"/>
                <a:ea typeface="Helvetica Neue"/>
              </a:rPr>
              <a:t>每个词的词性，采用和 ictclas 兼容标记法。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dirty="0" smtClean="0">
                <a:solidFill>
                  <a:srgbClr val="333333"/>
                </a:solidFill>
                <a:latin typeface="Arial" panose="020B0604020202020204" pitchFamily="34" charset="0"/>
                <a:ea typeface="Helvetica Neue"/>
              </a:rPr>
              <a:t> </a:t>
            </a:r>
            <a:r>
              <a:rPr lang="zh-CN" altLang="zh-CN" dirty="0" smtClean="0">
                <a:solidFill>
                  <a:srgbClr val="333333"/>
                </a:solidFill>
                <a:latin typeface="Arial" panose="020B0604020202020204" pitchFamily="34" charset="0"/>
                <a:ea typeface="Helvetica Neue"/>
              </a:rPr>
              <a:t>用法</a:t>
            </a:r>
            <a:r>
              <a:rPr lang="zh-CN" altLang="zh-CN" dirty="0">
                <a:solidFill>
                  <a:srgbClr val="333333"/>
                </a:solidFill>
                <a:latin typeface="Arial" panose="020B0604020202020204" pitchFamily="34" charset="0"/>
                <a:ea typeface="Helvetica Neue"/>
              </a:rPr>
              <a:t>示例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solidFill>
                <a:srgbClr val="333333"/>
              </a:solidFill>
              <a:latin typeface="Arial" panose="020B0604020202020204" pitchFamily="34" charset="0"/>
              <a:ea typeface="Helvetica Neue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205553" y="3549452"/>
            <a:ext cx="5347618" cy="258532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&gt;&gt;&gt; import jieba.posseg as pseg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&gt;&gt;&gt; words = pseg.cut(“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王小明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爱北京天安门")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&gt;&gt;&gt; for word, flag in words: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 </a:t>
            </a: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print('%s %s' % (word, flag))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王小</a:t>
            </a:r>
            <a:r>
              <a:rPr lang="zh-CN" altLang="en-US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明 </a:t>
            </a: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爱 v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北京 ns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天安门 ns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10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1496"/>
            <a:ext cx="10515600" cy="64907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卡方检验</a:t>
            </a:r>
            <a:endParaRPr lang="zh-CN" altLang="en-US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44271"/>
            <a:ext cx="10515600" cy="201779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+mn-ea"/>
              </a:rPr>
              <a:t>    除了</a:t>
            </a:r>
            <a:r>
              <a:rPr lang="zh-CN" altLang="en-US" dirty="0">
                <a:latin typeface="+mn-ea"/>
              </a:rPr>
              <a:t>分类算法以外，为分类文本作处理的特征提取算法也对最终效果有巨大影响，而特征提取算法又分为特征选择和特征抽取两大类，其中特征选择算法有互信息，文档频率，信息增益，开方检验等等十数种</a:t>
            </a:r>
            <a:r>
              <a:rPr lang="zh-CN" altLang="en-US" dirty="0" smtClean="0">
                <a:latin typeface="+mn-ea"/>
              </a:rPr>
              <a:t>，我选用的特征选择</a:t>
            </a:r>
            <a:r>
              <a:rPr lang="zh-CN" altLang="en-US" dirty="0">
                <a:latin typeface="+mn-ea"/>
              </a:rPr>
              <a:t>算法中效果比较</a:t>
            </a:r>
            <a:r>
              <a:rPr lang="zh-CN" altLang="en-US" dirty="0" smtClean="0">
                <a:latin typeface="+mn-ea"/>
              </a:rPr>
              <a:t>好的卡方</a:t>
            </a:r>
            <a:r>
              <a:rPr lang="zh-CN" altLang="en-US" dirty="0">
                <a:latin typeface="+mn-ea"/>
              </a:rPr>
              <a:t>检验方法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64709"/>
            <a:ext cx="6359857" cy="4008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flipV="1">
            <a:off x="109182" y="435778"/>
            <a:ext cx="782016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384644" y="6741994"/>
            <a:ext cx="8807355" cy="116006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09684" y="3791086"/>
            <a:ext cx="9097042" cy="527037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Arial Unicode MS" panose="020B0604020202020204" pitchFamily="34" charset="-122"/>
                <a:ea typeface="Monaco"/>
              </a:rPr>
              <a:t>   </a:t>
            </a:r>
            <a:r>
              <a:rPr kumimoji="0" lang="zh-CN" altLang="zh-CN" sz="2800" b="1" i="0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Arial Unicode MS" panose="020B0604020202020204" pitchFamily="34" charset="-122"/>
                <a:ea typeface="Monaco"/>
              </a:rPr>
              <a:t>from</a:t>
            </a:r>
            <a:r>
              <a:rPr kumimoji="0" lang="zh-CN" altLang="zh-CN" sz="2800" b="0" i="0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2"/>
                <a:ea typeface="Monaco"/>
              </a:rPr>
              <a:t> </a:t>
            </a:r>
            <a:r>
              <a:rPr kumimoji="0" lang="zh-CN" altLang="zh-CN" sz="2800" b="1" i="0" strike="noStrike" cap="none" normalizeH="0" baseline="0" dirty="0" smtClean="0">
                <a:ln>
                  <a:noFill/>
                </a:ln>
                <a:solidFill>
                  <a:srgbClr val="0E84B5"/>
                </a:solidFill>
                <a:effectLst/>
                <a:latin typeface="Arial Unicode MS" panose="020B0604020202020204" pitchFamily="34" charset="-122"/>
                <a:ea typeface="Monaco"/>
              </a:rPr>
              <a:t>sklearn.feature_selection</a:t>
            </a:r>
            <a:r>
              <a:rPr kumimoji="0" lang="zh-CN" altLang="zh-CN" sz="2800" b="0" i="0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2"/>
                <a:ea typeface="Monaco"/>
              </a:rPr>
              <a:t> </a:t>
            </a:r>
            <a:r>
              <a:rPr kumimoji="0" lang="zh-CN" altLang="zh-CN" sz="2800" b="1" i="0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Arial Unicode MS" panose="020B0604020202020204" pitchFamily="34" charset="-122"/>
                <a:ea typeface="Monaco"/>
              </a:rPr>
              <a:t>import</a:t>
            </a:r>
            <a:r>
              <a:rPr kumimoji="0" lang="zh-CN" altLang="zh-CN" sz="2800" b="0" i="0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2"/>
                <a:ea typeface="Monaco"/>
              </a:rPr>
              <a:t> </a:t>
            </a:r>
            <a:r>
              <a:rPr kumimoji="0" lang="zh-CN" altLang="zh-CN" sz="2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SelectKBest</a:t>
            </a:r>
            <a:r>
              <a:rPr kumimoji="0" lang="zh-CN" altLang="zh-CN" sz="1600" b="0" i="0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2"/>
                <a:ea typeface="Monaco"/>
              </a:rPr>
              <a:t>, </a:t>
            </a:r>
            <a:r>
              <a:rPr kumimoji="0" lang="zh-CN" altLang="zh-CN" sz="2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chi2</a:t>
            </a:r>
            <a:r>
              <a:rPr kumimoji="0" lang="zh-CN" altLang="zh-CN" sz="24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83774" y="4440441"/>
            <a:ext cx="6804547" cy="1702744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" rIns="0" bIns="793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zh-CN" sz="24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dirty="0" err="1" smtClean="0">
                <a:solidFill>
                  <a:srgbClr val="4288C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SelectKBest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smtClean="0">
                <a:solidFill>
                  <a:srgbClr val="2E94B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= 2000) 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构造了评分函数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altLang="zh-CN" sz="1800" dirty="0" smtClean="0"/>
              <a:t>Fits </a:t>
            </a:r>
            <a:r>
              <a:rPr lang="en-US" altLang="zh-CN" sz="1800" dirty="0"/>
              <a:t>transformer to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and y with optional parameters </a:t>
            </a:r>
            <a:r>
              <a:rPr lang="en-US" altLang="zh-CN" sz="1800" dirty="0" err="1"/>
              <a:t>fit_params</a:t>
            </a:r>
            <a:r>
              <a:rPr lang="en-US" altLang="zh-CN" sz="1800" dirty="0"/>
              <a:t> and returns a transformed version of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X_train_ch2</a:t>
            </a:r>
            <a:r>
              <a:rPr lang="en-US" altLang="zh-CN" sz="1800" dirty="0" smtClean="0"/>
              <a:t>.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X_train_ch2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dirty="0" smtClean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ch2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.fit_transform(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85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1404</Words>
  <Application>Microsoft Office PowerPoint</Application>
  <PresentationFormat>宽屏</PresentationFormat>
  <Paragraphs>155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3" baseType="lpstr">
      <vt:lpstr>Arial Unicode MS</vt:lpstr>
      <vt:lpstr>Helvetica Neue</vt:lpstr>
      <vt:lpstr>Meiryo UI</vt:lpstr>
      <vt:lpstr>Microsoft YaHei UI Light</vt:lpstr>
      <vt:lpstr>Monaco</vt:lpstr>
      <vt:lpstr>仿宋</vt:lpstr>
      <vt:lpstr>华文楷体</vt:lpstr>
      <vt:lpstr>华文新魏</vt:lpstr>
      <vt:lpstr>华文中宋</vt:lpstr>
      <vt:lpstr>宋体</vt:lpstr>
      <vt:lpstr>微软雅黑</vt:lpstr>
      <vt:lpstr>Arial</vt:lpstr>
      <vt:lpstr>Calibri</vt:lpstr>
      <vt:lpstr>Calibri Light</vt:lpstr>
      <vt:lpstr>Consolas</vt:lpstr>
      <vt:lpstr>Times New Roman</vt:lpstr>
      <vt:lpstr>Wingdings</vt:lpstr>
      <vt:lpstr>Office 主题</vt:lpstr>
      <vt:lpstr>近期工作成果汇报</vt:lpstr>
      <vt:lpstr>汇报内容 </vt:lpstr>
      <vt:lpstr>支持向量机分类</vt:lpstr>
      <vt:lpstr>多标签分类</vt:lpstr>
      <vt:lpstr>语义角色标注</vt:lpstr>
      <vt:lpstr>语义角色标注</vt:lpstr>
      <vt:lpstr>支持向量机分类</vt:lpstr>
      <vt:lpstr>结巴分词</vt:lpstr>
      <vt:lpstr>卡方检验</vt:lpstr>
      <vt:lpstr>word2vect</vt:lpstr>
      <vt:lpstr>支持向量机分类</vt:lpstr>
      <vt:lpstr>支持向量机分类</vt:lpstr>
      <vt:lpstr>SVM参数的优化选取</vt:lpstr>
      <vt:lpstr>支持向量机分类</vt:lpstr>
      <vt:lpstr>PowerPoint 演示文稿</vt:lpstr>
    </vt:vector>
  </TitlesOfParts>
  <Company>P R 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winnie</dc:creator>
  <cp:lastModifiedBy>winnie</cp:lastModifiedBy>
  <cp:revision>52</cp:revision>
  <dcterms:created xsi:type="dcterms:W3CDTF">2015-11-29T00:38:37Z</dcterms:created>
  <dcterms:modified xsi:type="dcterms:W3CDTF">2015-11-30T13:04:03Z</dcterms:modified>
</cp:coreProperties>
</file>