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6" r:id="rId3"/>
    <p:sldId id="276" r:id="rId4"/>
    <p:sldId id="259" r:id="rId5"/>
    <p:sldId id="272" r:id="rId6"/>
    <p:sldId id="264" r:id="rId7"/>
    <p:sldId id="277" r:id="rId8"/>
    <p:sldId id="278" r:id="rId9"/>
    <p:sldId id="273" r:id="rId10"/>
    <p:sldId id="265" r:id="rId11"/>
    <p:sldId id="279" r:id="rId12"/>
    <p:sldId id="260" r:id="rId13"/>
    <p:sldId id="274" r:id="rId14"/>
    <p:sldId id="275" r:id="rId15"/>
    <p:sldId id="261" r:id="rId16"/>
    <p:sldId id="280" r:id="rId17"/>
    <p:sldId id="281" r:id="rId18"/>
    <p:sldId id="282" r:id="rId19"/>
    <p:sldId id="285" r:id="rId20"/>
    <p:sldId id="284"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90" d="100"/>
          <a:sy n="90"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669D6-8CDD-43F3-89B9-B82E029878CB}" type="datetimeFigureOut">
              <a:rPr lang="en-US" smtClean="0"/>
              <a:t>8/4/2020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E732A-8077-42B9-B419-F4F0065AF814}" type="slidenum">
              <a:rPr lang="en-US" smtClean="0"/>
              <a:t>‹#›</a:t>
            </a:fld>
            <a:endParaRPr lang="en-US"/>
          </a:p>
        </p:txBody>
      </p:sp>
    </p:spTree>
    <p:extLst>
      <p:ext uri="{BB962C8B-B14F-4D97-AF65-F5344CB8AC3E}">
        <p14:creationId xmlns:p14="http://schemas.microsoft.com/office/powerpoint/2010/main" val="200687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8174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95867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extLst>
      <p:ext uri="{BB962C8B-B14F-4D97-AF65-F5344CB8AC3E}">
        <p14:creationId xmlns:p14="http://schemas.microsoft.com/office/powerpoint/2010/main" val="3160847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extLst>
      <p:ext uri="{BB962C8B-B14F-4D97-AF65-F5344CB8AC3E}">
        <p14:creationId xmlns:p14="http://schemas.microsoft.com/office/powerpoint/2010/main" val="1873898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extLst>
      <p:ext uri="{BB962C8B-B14F-4D97-AF65-F5344CB8AC3E}">
        <p14:creationId xmlns:p14="http://schemas.microsoft.com/office/powerpoint/2010/main" val="1511889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extLst>
      <p:ext uri="{BB962C8B-B14F-4D97-AF65-F5344CB8AC3E}">
        <p14:creationId xmlns:p14="http://schemas.microsoft.com/office/powerpoint/2010/main" val="638316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extLst>
      <p:ext uri="{BB962C8B-B14F-4D97-AF65-F5344CB8AC3E}">
        <p14:creationId xmlns:p14="http://schemas.microsoft.com/office/powerpoint/2010/main" val="3875863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12162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947325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424366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227725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52797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38276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0742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86DF-DE4E-4244-B2AD-0AC8FA442E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D34AD-4548-4052-82F9-9A5A4F34E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B67131-7F92-4E4F-B65A-E2163B29A943}"/>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5" name="Footer Placeholder 4">
            <a:extLst>
              <a:ext uri="{FF2B5EF4-FFF2-40B4-BE49-F238E27FC236}">
                <a16:creationId xmlns:a16="http://schemas.microsoft.com/office/drawing/2014/main" id="{191F6AC3-AD43-4CFA-8A9F-677E5DD20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0A444-5268-4B23-A52D-6BAF8CB99CD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52031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9704-FC99-4242-A44C-45CAAF2C4F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82C4E-6A7B-4AEF-99CC-3443CC664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E5FE4-4E19-43A8-9758-8A8E6BA3CD68}"/>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5" name="Footer Placeholder 4">
            <a:extLst>
              <a:ext uri="{FF2B5EF4-FFF2-40B4-BE49-F238E27FC236}">
                <a16:creationId xmlns:a16="http://schemas.microsoft.com/office/drawing/2014/main" id="{CD609BE2-6FD2-4788-A9BD-13714F38E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55CD3-8CC3-4EC2-B3E9-85216A60BEF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79461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86EE9-B02A-4265-A3D4-58F9BD69D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DCA6E6-9A6C-48FE-BB76-6CA8EE4A2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4778D-0358-441B-92D5-932FEC038971}"/>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5" name="Footer Placeholder 4">
            <a:extLst>
              <a:ext uri="{FF2B5EF4-FFF2-40B4-BE49-F238E27FC236}">
                <a16:creationId xmlns:a16="http://schemas.microsoft.com/office/drawing/2014/main" id="{74D9CBF8-9931-4D56-97F6-D537F3C4B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D9233-745D-44A8-A60B-D529A45938C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1292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 Black">
  <p:cSld name="Cover Slide - Black">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05200" y="2283133"/>
            <a:ext cx="9296400" cy="2262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79733" y="6122075"/>
            <a:ext cx="4508000" cy="373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467">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10945108" y="264333"/>
            <a:ext cx="952000" cy="2984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pic>
        <p:nvPicPr>
          <p:cNvPr id="18" name="Google Shape;18;p3"/>
          <p:cNvPicPr preferRelativeResize="0"/>
          <p:nvPr/>
        </p:nvPicPr>
        <p:blipFill rotWithShape="1">
          <a:blip r:embed="rId2">
            <a:alphaModFix/>
          </a:blip>
          <a:srcRect t="9" b="9"/>
          <a:stretch/>
        </p:blipFill>
        <p:spPr>
          <a:xfrm>
            <a:off x="415601" y="404467"/>
            <a:ext cx="951903" cy="107900"/>
          </a:xfrm>
          <a:prstGeom prst="rect">
            <a:avLst/>
          </a:prstGeom>
          <a:noFill/>
          <a:ln>
            <a:noFill/>
          </a:ln>
        </p:spPr>
      </p:pic>
    </p:spTree>
    <p:extLst>
      <p:ext uri="{BB962C8B-B14F-4D97-AF65-F5344CB8AC3E}">
        <p14:creationId xmlns:p14="http://schemas.microsoft.com/office/powerpoint/2010/main" val="167923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lack Alternate">
  <p:cSld name="Title Black Alternate">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2576131" y="2232424"/>
            <a:ext cx="6919200" cy="2602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6667">
                <a:solidFill>
                  <a:srgbClr val="FFFFFF"/>
                </a:solidFill>
              </a:defRPr>
            </a:lvl1pPr>
            <a:lvl2pPr lvl="1" rtl="0">
              <a:lnSpc>
                <a:spcPct val="80000"/>
              </a:lnSpc>
              <a:spcBef>
                <a:spcPts val="0"/>
              </a:spcBef>
              <a:spcAft>
                <a:spcPts val="0"/>
              </a:spcAft>
              <a:buClr>
                <a:srgbClr val="FFFFFF"/>
              </a:buClr>
              <a:buSzPts val="5000"/>
              <a:buNone/>
              <a:defRPr sz="6667">
                <a:solidFill>
                  <a:srgbClr val="FFFFFF"/>
                </a:solidFill>
              </a:defRPr>
            </a:lvl2pPr>
            <a:lvl3pPr lvl="2" rtl="0">
              <a:lnSpc>
                <a:spcPct val="80000"/>
              </a:lnSpc>
              <a:spcBef>
                <a:spcPts val="0"/>
              </a:spcBef>
              <a:spcAft>
                <a:spcPts val="0"/>
              </a:spcAft>
              <a:buClr>
                <a:srgbClr val="FFFFFF"/>
              </a:buClr>
              <a:buSzPts val="5000"/>
              <a:buNone/>
              <a:defRPr sz="6667">
                <a:solidFill>
                  <a:srgbClr val="FFFFFF"/>
                </a:solidFill>
              </a:defRPr>
            </a:lvl3pPr>
            <a:lvl4pPr lvl="3" rtl="0">
              <a:lnSpc>
                <a:spcPct val="80000"/>
              </a:lnSpc>
              <a:spcBef>
                <a:spcPts val="0"/>
              </a:spcBef>
              <a:spcAft>
                <a:spcPts val="0"/>
              </a:spcAft>
              <a:buClr>
                <a:srgbClr val="FFFFFF"/>
              </a:buClr>
              <a:buSzPts val="5000"/>
              <a:buNone/>
              <a:defRPr sz="6667">
                <a:solidFill>
                  <a:srgbClr val="FFFFFF"/>
                </a:solidFill>
              </a:defRPr>
            </a:lvl4pPr>
            <a:lvl5pPr lvl="4" rtl="0">
              <a:lnSpc>
                <a:spcPct val="80000"/>
              </a:lnSpc>
              <a:spcBef>
                <a:spcPts val="0"/>
              </a:spcBef>
              <a:spcAft>
                <a:spcPts val="0"/>
              </a:spcAft>
              <a:buClr>
                <a:srgbClr val="FFFFFF"/>
              </a:buClr>
              <a:buSzPts val="5000"/>
              <a:buNone/>
              <a:defRPr sz="6667">
                <a:solidFill>
                  <a:srgbClr val="FFFFFF"/>
                </a:solidFill>
              </a:defRPr>
            </a:lvl5pPr>
            <a:lvl6pPr lvl="5" rtl="0">
              <a:lnSpc>
                <a:spcPct val="80000"/>
              </a:lnSpc>
              <a:spcBef>
                <a:spcPts val="0"/>
              </a:spcBef>
              <a:spcAft>
                <a:spcPts val="0"/>
              </a:spcAft>
              <a:buClr>
                <a:srgbClr val="FFFFFF"/>
              </a:buClr>
              <a:buSzPts val="5000"/>
              <a:buNone/>
              <a:defRPr sz="6667">
                <a:solidFill>
                  <a:srgbClr val="FFFFFF"/>
                </a:solidFill>
              </a:defRPr>
            </a:lvl6pPr>
            <a:lvl7pPr lvl="6" rtl="0">
              <a:lnSpc>
                <a:spcPct val="80000"/>
              </a:lnSpc>
              <a:spcBef>
                <a:spcPts val="0"/>
              </a:spcBef>
              <a:spcAft>
                <a:spcPts val="0"/>
              </a:spcAft>
              <a:buClr>
                <a:srgbClr val="FFFFFF"/>
              </a:buClr>
              <a:buSzPts val="5000"/>
              <a:buNone/>
              <a:defRPr sz="6667">
                <a:solidFill>
                  <a:srgbClr val="FFFFFF"/>
                </a:solidFill>
              </a:defRPr>
            </a:lvl7pPr>
            <a:lvl8pPr lvl="7" rtl="0">
              <a:lnSpc>
                <a:spcPct val="80000"/>
              </a:lnSpc>
              <a:spcBef>
                <a:spcPts val="0"/>
              </a:spcBef>
              <a:spcAft>
                <a:spcPts val="0"/>
              </a:spcAft>
              <a:buClr>
                <a:srgbClr val="FFFFFF"/>
              </a:buClr>
              <a:buSzPts val="5000"/>
              <a:buNone/>
              <a:defRPr sz="6667">
                <a:solidFill>
                  <a:srgbClr val="FFFFFF"/>
                </a:solidFill>
              </a:defRPr>
            </a:lvl8pPr>
            <a:lvl9pPr lvl="8" rtl="0">
              <a:lnSpc>
                <a:spcPct val="80000"/>
              </a:lnSpc>
              <a:spcBef>
                <a:spcPts val="0"/>
              </a:spcBef>
              <a:spcAft>
                <a:spcPts val="0"/>
              </a:spcAft>
              <a:buClr>
                <a:srgbClr val="FFFFFF"/>
              </a:buClr>
              <a:buSzPts val="5000"/>
              <a:buNone/>
              <a:defRPr sz="6667">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415601" y="404467"/>
            <a:ext cx="951903" cy="107900"/>
          </a:xfrm>
          <a:prstGeom prst="rect">
            <a:avLst/>
          </a:prstGeom>
          <a:noFill/>
          <a:ln>
            <a:noFill/>
          </a:ln>
        </p:spPr>
      </p:pic>
      <p:sp>
        <p:nvSpPr>
          <p:cNvPr id="41" name="Google Shape;41;p8"/>
          <p:cNvSpPr txBox="1">
            <a:spLocks noGrp="1"/>
          </p:cNvSpPr>
          <p:nvPr>
            <p:ph type="sldNum" idx="12"/>
          </p:nvPr>
        </p:nvSpPr>
        <p:spPr>
          <a:xfrm>
            <a:off x="10945108" y="264333"/>
            <a:ext cx="952000" cy="298400"/>
          </a:xfrm>
          <a:prstGeom prst="rect">
            <a:avLst/>
          </a:prstGeom>
          <a:noFill/>
          <a:ln>
            <a:noFill/>
          </a:ln>
        </p:spPr>
        <p:txBody>
          <a:bodyPr spcFirstLastPara="1" wrap="square" lIns="91425" tIns="91425" rIns="91425" bIns="91425" anchor="t" anchorCtr="0">
            <a:noAutofit/>
          </a:bodyPr>
          <a:lstStyle>
            <a:lvl1pPr lvl="0" algn="r" rtl="0">
              <a:buNone/>
              <a:defRPr sz="1067">
                <a:solidFill>
                  <a:srgbClr val="6D35B3"/>
                </a:solidFill>
                <a:latin typeface="Days One"/>
                <a:ea typeface="Days One"/>
                <a:cs typeface="Days One"/>
                <a:sym typeface="Days One"/>
              </a:defRPr>
            </a:lvl1pPr>
            <a:lvl2pPr lvl="1" algn="r" rtl="0">
              <a:buNone/>
              <a:defRPr sz="1067">
                <a:solidFill>
                  <a:srgbClr val="6D35B3"/>
                </a:solidFill>
                <a:latin typeface="Days One"/>
                <a:ea typeface="Days One"/>
                <a:cs typeface="Days One"/>
                <a:sym typeface="Days One"/>
              </a:defRPr>
            </a:lvl2pPr>
            <a:lvl3pPr lvl="2" algn="r" rtl="0">
              <a:buNone/>
              <a:defRPr sz="1067">
                <a:solidFill>
                  <a:srgbClr val="6D35B3"/>
                </a:solidFill>
                <a:latin typeface="Days One"/>
                <a:ea typeface="Days One"/>
                <a:cs typeface="Days One"/>
                <a:sym typeface="Days One"/>
              </a:defRPr>
            </a:lvl3pPr>
            <a:lvl4pPr lvl="3" algn="r" rtl="0">
              <a:buNone/>
              <a:defRPr sz="1067">
                <a:solidFill>
                  <a:srgbClr val="6D35B3"/>
                </a:solidFill>
                <a:latin typeface="Days One"/>
                <a:ea typeface="Days One"/>
                <a:cs typeface="Days One"/>
                <a:sym typeface="Days One"/>
              </a:defRPr>
            </a:lvl4pPr>
            <a:lvl5pPr lvl="4" algn="r" rtl="0">
              <a:buNone/>
              <a:defRPr sz="1067">
                <a:solidFill>
                  <a:srgbClr val="6D35B3"/>
                </a:solidFill>
                <a:latin typeface="Days One"/>
                <a:ea typeface="Days One"/>
                <a:cs typeface="Days One"/>
                <a:sym typeface="Days One"/>
              </a:defRPr>
            </a:lvl5pPr>
            <a:lvl6pPr lvl="5" algn="r" rtl="0">
              <a:buNone/>
              <a:defRPr sz="1067">
                <a:solidFill>
                  <a:srgbClr val="6D35B3"/>
                </a:solidFill>
                <a:latin typeface="Days One"/>
                <a:ea typeface="Days One"/>
                <a:cs typeface="Days One"/>
                <a:sym typeface="Days One"/>
              </a:defRPr>
            </a:lvl6pPr>
            <a:lvl7pPr lvl="6" algn="r" rtl="0">
              <a:buNone/>
              <a:defRPr sz="1067">
                <a:solidFill>
                  <a:srgbClr val="6D35B3"/>
                </a:solidFill>
                <a:latin typeface="Days One"/>
                <a:ea typeface="Days One"/>
                <a:cs typeface="Days One"/>
                <a:sym typeface="Days One"/>
              </a:defRPr>
            </a:lvl7pPr>
            <a:lvl8pPr lvl="7" algn="r" rtl="0">
              <a:buNone/>
              <a:defRPr sz="1067">
                <a:solidFill>
                  <a:srgbClr val="6D35B3"/>
                </a:solidFill>
                <a:latin typeface="Days One"/>
                <a:ea typeface="Days One"/>
                <a:cs typeface="Days One"/>
                <a:sym typeface="Days One"/>
              </a:defRPr>
            </a:lvl8pPr>
            <a:lvl9pPr lvl="8" algn="r" rtl="0">
              <a:buNone/>
              <a:defRPr sz="1067">
                <a:solidFill>
                  <a:srgbClr val="6D35B3"/>
                </a:solidFill>
                <a:latin typeface="Days One"/>
                <a:ea typeface="Days One"/>
                <a:cs typeface="Days One"/>
                <a:sym typeface="Days 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862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1F2C-0B11-4EAC-94FF-ECC402007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9C051-CB28-4B4E-947C-89EC1B6ED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3F2AF-38E0-4153-A289-16DB42F9938F}"/>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5" name="Footer Placeholder 4">
            <a:extLst>
              <a:ext uri="{FF2B5EF4-FFF2-40B4-BE49-F238E27FC236}">
                <a16:creationId xmlns:a16="http://schemas.microsoft.com/office/drawing/2014/main" id="{62410371-7201-4DE8-9A96-3B6BCDB21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40358-EB69-4AFC-9D4A-1125F411C02C}"/>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213705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5474-6A03-40A7-9E9F-848922393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978A0-C3A5-4F21-BAD1-5C40517AC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951156-5753-497D-B56C-029E7D48A367}"/>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5" name="Footer Placeholder 4">
            <a:extLst>
              <a:ext uri="{FF2B5EF4-FFF2-40B4-BE49-F238E27FC236}">
                <a16:creationId xmlns:a16="http://schemas.microsoft.com/office/drawing/2014/main" id="{F1DA79E1-6285-4A41-88C8-2B40631C2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0CCA4-B2B2-4C2E-91CD-D788A044E983}"/>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28658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CE2D-9820-46A2-A2C7-D680821D9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79CA21-AE84-45BE-AE66-1299320C82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6FEDE-5C64-4844-B2BC-8E9789B44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CB04D-ED40-4FED-BF92-A3B5ED9C5BC1}"/>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6" name="Footer Placeholder 5">
            <a:extLst>
              <a:ext uri="{FF2B5EF4-FFF2-40B4-BE49-F238E27FC236}">
                <a16:creationId xmlns:a16="http://schemas.microsoft.com/office/drawing/2014/main" id="{4E90A26D-10AB-457D-ADC4-9D6C91589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A86A2-3515-4024-AAD2-63A107375C75}"/>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1877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C0D-3764-476B-9BDA-E3565F51C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EB20F-78AE-4180-851D-7342FED0E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8A9C9-FF2B-4A71-AF6C-6E763D55A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8123F-B8A4-4970-BAFF-D7AA43348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FB0E7-5FD2-4450-A3A7-EF6D151190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9267D-E671-4D73-9FC2-2E8233761F07}"/>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8" name="Footer Placeholder 7">
            <a:extLst>
              <a:ext uri="{FF2B5EF4-FFF2-40B4-BE49-F238E27FC236}">
                <a16:creationId xmlns:a16="http://schemas.microsoft.com/office/drawing/2014/main" id="{489DDD67-FEC5-4A4A-A9D4-345014EA37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9F94C-5113-4E88-9053-84C36FF871A4}"/>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6293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E941-3295-4284-948F-2BFB5D4941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BED27-DEC7-4FB7-A7C6-34B4D27F0128}"/>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4" name="Footer Placeholder 3">
            <a:extLst>
              <a:ext uri="{FF2B5EF4-FFF2-40B4-BE49-F238E27FC236}">
                <a16:creationId xmlns:a16="http://schemas.microsoft.com/office/drawing/2014/main" id="{BB3DFEDD-F197-43BB-B104-B772E5C4CB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7A52B1-D302-4A98-8093-8DC2D98101C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59442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79D92-A979-4209-8567-F389ABDBD3D6}"/>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3" name="Footer Placeholder 2">
            <a:extLst>
              <a:ext uri="{FF2B5EF4-FFF2-40B4-BE49-F238E27FC236}">
                <a16:creationId xmlns:a16="http://schemas.microsoft.com/office/drawing/2014/main" id="{90B55096-BAF9-4F39-9091-508DF7610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25557F-3D74-40A2-8F51-2DF11F634BB4}"/>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422753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1E6B-ADB1-4F21-A8FD-C0EC93CA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DA26A8-4590-4C96-B3DB-A1008EBD8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20D8A-BC2A-4439-BB6C-7413A06B8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C8BDC-D7FA-4672-990C-06189B66EF92}"/>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6" name="Footer Placeholder 5">
            <a:extLst>
              <a:ext uri="{FF2B5EF4-FFF2-40B4-BE49-F238E27FC236}">
                <a16:creationId xmlns:a16="http://schemas.microsoft.com/office/drawing/2014/main" id="{12F911C6-48F3-4BB9-B65F-16B492FA2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AE59-3437-4EFB-A223-6171505E5B6A}"/>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65510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3D55-94A8-41AC-BFA3-8A679BA61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9EC14B-AFBD-4C55-B7E3-AA7F71CC8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F8181E-2996-4134-BEB5-ED993D6A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2965D-0D7E-4372-9D7B-411B0D0911CD}"/>
              </a:ext>
            </a:extLst>
          </p:cNvPr>
          <p:cNvSpPr>
            <a:spLocks noGrp="1"/>
          </p:cNvSpPr>
          <p:nvPr>
            <p:ph type="dt" sz="half" idx="10"/>
          </p:nvPr>
        </p:nvSpPr>
        <p:spPr/>
        <p:txBody>
          <a:bodyPr/>
          <a:lstStyle/>
          <a:p>
            <a:fld id="{F30697C1-E762-4E17-8412-9627F6FB32DB}" type="datetimeFigureOut">
              <a:rPr lang="en-US" smtClean="0"/>
              <a:t>8/4/2020</a:t>
            </a:fld>
            <a:endParaRPr lang="en-US"/>
          </a:p>
        </p:txBody>
      </p:sp>
      <p:sp>
        <p:nvSpPr>
          <p:cNvPr id="6" name="Footer Placeholder 5">
            <a:extLst>
              <a:ext uri="{FF2B5EF4-FFF2-40B4-BE49-F238E27FC236}">
                <a16:creationId xmlns:a16="http://schemas.microsoft.com/office/drawing/2014/main" id="{74776819-A286-404B-8CA1-DBB6F6A00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813A2-99B0-49E9-9DFA-D6288E326CE1}"/>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5036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A0B56D-B79F-4AAD-A7D3-74944B7F7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1E812A-73AE-41CE-AFE5-62A57125B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980D8-16CF-4B07-A56E-DD33132FE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697C1-E762-4E17-8412-9627F6FB32DB}" type="datetimeFigureOut">
              <a:rPr lang="en-US" smtClean="0"/>
              <a:t>8/4/2020</a:t>
            </a:fld>
            <a:endParaRPr lang="en-US"/>
          </a:p>
        </p:txBody>
      </p:sp>
      <p:sp>
        <p:nvSpPr>
          <p:cNvPr id="5" name="Footer Placeholder 4">
            <a:extLst>
              <a:ext uri="{FF2B5EF4-FFF2-40B4-BE49-F238E27FC236}">
                <a16:creationId xmlns:a16="http://schemas.microsoft.com/office/drawing/2014/main" id="{F7967CE7-D805-4807-BA32-681E09F8C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D644E3-B23E-4035-A811-6F0BB6968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4048-4AFC-4303-B0E4-F7E3C73697D0}" type="slidenum">
              <a:rPr lang="en-US" smtClean="0"/>
              <a:t>‹#›</a:t>
            </a:fld>
            <a:endParaRPr lang="en-US"/>
          </a:p>
        </p:txBody>
      </p:sp>
    </p:spTree>
    <p:extLst>
      <p:ext uri="{BB962C8B-B14F-4D97-AF65-F5344CB8AC3E}">
        <p14:creationId xmlns:p14="http://schemas.microsoft.com/office/powerpoint/2010/main" val="98427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talkingdata-mobile-user-demographic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205200" y="2087467"/>
            <a:ext cx="10597200" cy="2262400"/>
          </a:xfrm>
          <a:prstGeom prst="rect">
            <a:avLst/>
          </a:prstGeom>
        </p:spPr>
        <p:txBody>
          <a:bodyPr spcFirstLastPara="1" vert="horz" wrap="square" lIns="121900" tIns="121900" rIns="121900" bIns="121900" rtlCol="0" anchor="t" anchorCtr="0">
            <a:noAutofit/>
          </a:bodyPr>
          <a:lstStyle/>
          <a:p>
            <a:pPr algn="r"/>
            <a:r>
              <a:rPr lang="en-US" dirty="0"/>
              <a:t>Predicting User Demographics</a:t>
            </a:r>
            <a:br>
              <a:rPr lang="en-US" dirty="0"/>
            </a:br>
            <a:r>
              <a:rPr lang="en-US" sz="2000" dirty="0"/>
              <a:t>THINKFUL FINAL CAPSTONE</a:t>
            </a:r>
            <a:br>
              <a:rPr lang="en-US" sz="2000" dirty="0"/>
            </a:br>
            <a:br>
              <a:rPr lang="en-US" sz="2000" dirty="0"/>
            </a:br>
            <a:r>
              <a:rPr lang="en-US" sz="2000" dirty="0"/>
              <a:t>SUBBU CHIDAMBARAM</a:t>
            </a: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506782" y="-11720"/>
            <a:ext cx="4032812" cy="726834"/>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DATA TUNE UP</a:t>
            </a:r>
            <a:endParaRPr sz="2400" dirty="0">
              <a:solidFill>
                <a:srgbClr val="000000"/>
              </a:solidFill>
              <a:latin typeface="Michroma" panose="020B0604020202020204" charset="0"/>
            </a:endParaRPr>
          </a:p>
        </p:txBody>
      </p:sp>
      <p:pic>
        <p:nvPicPr>
          <p:cNvPr id="4" name="Picture 3">
            <a:extLst>
              <a:ext uri="{FF2B5EF4-FFF2-40B4-BE49-F238E27FC236}">
                <a16:creationId xmlns:a16="http://schemas.microsoft.com/office/drawing/2014/main" id="{3F25A7D2-1AE3-4200-BA48-B5C6331B7CB1}"/>
              </a:ext>
            </a:extLst>
          </p:cNvPr>
          <p:cNvPicPr>
            <a:picLocks noChangeAspect="1"/>
          </p:cNvPicPr>
          <p:nvPr/>
        </p:nvPicPr>
        <p:blipFill>
          <a:blip r:embed="rId3"/>
          <a:stretch>
            <a:fillRect/>
          </a:stretch>
        </p:blipFill>
        <p:spPr>
          <a:xfrm>
            <a:off x="98974" y="900952"/>
            <a:ext cx="4513372" cy="4598895"/>
          </a:xfrm>
          <a:prstGeom prst="rect">
            <a:avLst/>
          </a:prstGeom>
        </p:spPr>
      </p:pic>
      <p:sp>
        <p:nvSpPr>
          <p:cNvPr id="6" name="TextBox 5">
            <a:extLst>
              <a:ext uri="{FF2B5EF4-FFF2-40B4-BE49-F238E27FC236}">
                <a16:creationId xmlns:a16="http://schemas.microsoft.com/office/drawing/2014/main" id="{46F87A1C-F0A6-45A1-9403-0D8F3E923E08}"/>
              </a:ext>
            </a:extLst>
          </p:cNvPr>
          <p:cNvSpPr txBox="1"/>
          <p:nvPr/>
        </p:nvSpPr>
        <p:spPr>
          <a:xfrm>
            <a:off x="5983941" y="1519518"/>
            <a:ext cx="4948518"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Made a heat map to see if there was any multi-collinearity present.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Faced another problem of having low to negative multi-collinearity instead.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Performed a train/test split with 25% holdout</a:t>
            </a:r>
            <a:r>
              <a:rPr lang="en-US" dirty="0"/>
              <a:t>.</a:t>
            </a:r>
          </a:p>
          <a:p>
            <a:endParaRPr lang="en-US" dirty="0"/>
          </a:p>
        </p:txBody>
      </p:sp>
    </p:spTree>
    <p:extLst>
      <p:ext uri="{BB962C8B-B14F-4D97-AF65-F5344CB8AC3E}">
        <p14:creationId xmlns:p14="http://schemas.microsoft.com/office/powerpoint/2010/main" val="341414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506782" y="-11720"/>
            <a:ext cx="4032812" cy="726834"/>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K-MEANS</a:t>
            </a:r>
            <a:endParaRPr sz="2400" dirty="0">
              <a:solidFill>
                <a:srgbClr val="000000"/>
              </a:solidFill>
              <a:latin typeface="Michroma" panose="020B0604020202020204" charset="0"/>
            </a:endParaRPr>
          </a:p>
        </p:txBody>
      </p:sp>
      <p:sp>
        <p:nvSpPr>
          <p:cNvPr id="6" name="TextBox 5">
            <a:extLst>
              <a:ext uri="{FF2B5EF4-FFF2-40B4-BE49-F238E27FC236}">
                <a16:creationId xmlns:a16="http://schemas.microsoft.com/office/drawing/2014/main" id="{46F87A1C-F0A6-45A1-9403-0D8F3E923E08}"/>
              </a:ext>
            </a:extLst>
          </p:cNvPr>
          <p:cNvSpPr txBox="1"/>
          <p:nvPr/>
        </p:nvSpPr>
        <p:spPr>
          <a:xfrm>
            <a:off x="5983941" y="1519518"/>
            <a:ext cx="4948518"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Originally thought that 12 would be the optimal amount of clusters but the elbow method shows that approximately 5 clusters is the optimal amount.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k-means clustering to learn more about the data, but it was just an even distribution of data between </a:t>
            </a:r>
            <a:r>
              <a:rPr lang="en-US">
                <a:latin typeface="Arial" panose="020B0604020202020204" pitchFamily="34" charset="0"/>
                <a:cs typeface="Arial" panose="020B0604020202020204" pitchFamily="34" charset="0"/>
              </a:rPr>
              <a:t>the 5 </a:t>
            </a:r>
            <a:r>
              <a:rPr lang="en-US" dirty="0">
                <a:latin typeface="Arial" panose="020B0604020202020204" pitchFamily="34" charset="0"/>
                <a:cs typeface="Arial" panose="020B0604020202020204" pitchFamily="34" charset="0"/>
              </a:rPr>
              <a:t>clusters. </a:t>
            </a:r>
          </a:p>
          <a:p>
            <a:endParaRPr lang="en-US" dirty="0"/>
          </a:p>
        </p:txBody>
      </p:sp>
      <p:pic>
        <p:nvPicPr>
          <p:cNvPr id="3" name="Picture 2">
            <a:extLst>
              <a:ext uri="{FF2B5EF4-FFF2-40B4-BE49-F238E27FC236}">
                <a16:creationId xmlns:a16="http://schemas.microsoft.com/office/drawing/2014/main" id="{0129049B-B223-4F00-9571-9F8FC70E2925}"/>
              </a:ext>
            </a:extLst>
          </p:cNvPr>
          <p:cNvPicPr>
            <a:picLocks noChangeAspect="1"/>
          </p:cNvPicPr>
          <p:nvPr/>
        </p:nvPicPr>
        <p:blipFill>
          <a:blip r:embed="rId3"/>
          <a:stretch>
            <a:fillRect/>
          </a:stretch>
        </p:blipFill>
        <p:spPr>
          <a:xfrm>
            <a:off x="-173130" y="1300162"/>
            <a:ext cx="6191250" cy="4257675"/>
          </a:xfrm>
          <a:prstGeom prst="rect">
            <a:avLst/>
          </a:prstGeom>
        </p:spPr>
      </p:pic>
    </p:spTree>
    <p:extLst>
      <p:ext uri="{BB962C8B-B14F-4D97-AF65-F5344CB8AC3E}">
        <p14:creationId xmlns:p14="http://schemas.microsoft.com/office/powerpoint/2010/main" val="341238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364592" y="347376"/>
            <a:ext cx="5782235" cy="547053"/>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K MEANS CLUSTER DISTRIBUTION</a:t>
            </a:r>
          </a:p>
          <a:p>
            <a:pPr marL="0" indent="0">
              <a:lnSpc>
                <a:spcPct val="115000"/>
              </a:lnSpc>
              <a:spcBef>
                <a:spcPts val="0"/>
              </a:spcBef>
              <a:spcAft>
                <a:spcPts val="2133"/>
              </a:spcAft>
              <a:buNone/>
            </a:pPr>
            <a:endParaRPr sz="24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6095999" y="2287533"/>
            <a:ext cx="5944867" cy="3210590"/>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1800" b="0" i="0" dirty="0">
                <a:solidFill>
                  <a:srgbClr val="212121"/>
                </a:solidFill>
                <a:effectLst/>
                <a:latin typeface="Arial" panose="020B0604020202020204" pitchFamily="34" charset="0"/>
                <a:cs typeface="Arial" panose="020B0604020202020204" pitchFamily="34" charset="0"/>
              </a:rPr>
              <a:t>As we can see here, the clusters look quite similar, and the data points are almost evenly distributed throughout the clusters without any one cluster having an overwhelming majority.</a:t>
            </a:r>
            <a:endParaRPr lang="en-US" sz="1800" dirty="0">
              <a:solidFill>
                <a:schemeClr val="dk1"/>
              </a:solidFill>
              <a:latin typeface="Arial" panose="020B0604020202020204" pitchFamily="34" charset="0"/>
              <a:ea typeface="Open Sans"/>
              <a:cs typeface="Arial" panose="020B0604020202020204" pitchFamily="34" charset="0"/>
              <a:sym typeface="Open Sans"/>
            </a:endParaRPr>
          </a:p>
        </p:txBody>
      </p:sp>
      <p:pic>
        <p:nvPicPr>
          <p:cNvPr id="3" name="Picture 2">
            <a:extLst>
              <a:ext uri="{FF2B5EF4-FFF2-40B4-BE49-F238E27FC236}">
                <a16:creationId xmlns:a16="http://schemas.microsoft.com/office/drawing/2014/main" id="{2CB93E0B-51A3-4B58-8D68-1C0FBF6D280B}"/>
              </a:ext>
            </a:extLst>
          </p:cNvPr>
          <p:cNvPicPr>
            <a:picLocks noChangeAspect="1"/>
          </p:cNvPicPr>
          <p:nvPr/>
        </p:nvPicPr>
        <p:blipFill>
          <a:blip r:embed="rId3"/>
          <a:stretch>
            <a:fillRect/>
          </a:stretch>
        </p:blipFill>
        <p:spPr>
          <a:xfrm>
            <a:off x="85983" y="1106221"/>
            <a:ext cx="5782235" cy="2351256"/>
          </a:xfrm>
          <a:prstGeom prst="rect">
            <a:avLst/>
          </a:prstGeom>
        </p:spPr>
      </p:pic>
      <p:pic>
        <p:nvPicPr>
          <p:cNvPr id="8" name="Picture 7">
            <a:extLst>
              <a:ext uri="{FF2B5EF4-FFF2-40B4-BE49-F238E27FC236}">
                <a16:creationId xmlns:a16="http://schemas.microsoft.com/office/drawing/2014/main" id="{8697A8BB-47A1-49F1-847D-317DBFC26E25}"/>
              </a:ext>
            </a:extLst>
          </p:cNvPr>
          <p:cNvPicPr>
            <a:picLocks noChangeAspect="1"/>
          </p:cNvPicPr>
          <p:nvPr/>
        </p:nvPicPr>
        <p:blipFill>
          <a:blip r:embed="rId4"/>
          <a:stretch>
            <a:fillRect/>
          </a:stretch>
        </p:blipFill>
        <p:spPr>
          <a:xfrm>
            <a:off x="122346" y="3776544"/>
            <a:ext cx="5782235" cy="23443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723292" y="765932"/>
            <a:ext cx="8464062" cy="547053"/>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PERFORMANCE RUBRIC</a:t>
            </a:r>
            <a:endParaRPr sz="24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1021976" y="1312985"/>
            <a:ext cx="11018891" cy="4185138"/>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1800" b="0" i="0" dirty="0">
                <a:solidFill>
                  <a:srgbClr val="212121"/>
                </a:solidFill>
                <a:effectLst/>
                <a:latin typeface="Arial" panose="020B0604020202020204" pitchFamily="34" charset="0"/>
                <a:cs typeface="Arial" panose="020B0604020202020204" pitchFamily="34" charset="0"/>
              </a:rPr>
              <a:t>Best Parameters: Parameters that allowed for the best classifying score.</a:t>
            </a:r>
          </a:p>
          <a:p>
            <a:pPr marL="609585"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cs typeface="Arial" panose="020B0604020202020204" pitchFamily="34" charset="0"/>
            </a:endParaRPr>
          </a:p>
          <a:p>
            <a:pPr marL="609585" indent="-457189">
              <a:spcBef>
                <a:spcPts val="0"/>
              </a:spcBef>
              <a:buClr>
                <a:schemeClr val="dk1"/>
              </a:buClr>
              <a:buSzPts val="1800"/>
              <a:buFont typeface="Open Sans"/>
              <a:buChar char="●"/>
            </a:pPr>
            <a:r>
              <a:rPr lang="en-US" sz="1800" b="0" i="0" dirty="0">
                <a:solidFill>
                  <a:srgbClr val="212121"/>
                </a:solidFill>
                <a:effectLst/>
                <a:latin typeface="Arial" panose="020B0604020202020204" pitchFamily="34" charset="0"/>
                <a:cs typeface="Arial" panose="020B0604020202020204" pitchFamily="34" charset="0"/>
              </a:rPr>
              <a:t>Average 5-Fold Cross Validation Score – resampling the dataset into 5 equal sized samples and running through the models again. </a:t>
            </a:r>
          </a:p>
          <a:p>
            <a:pPr marL="609585"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609585" indent="-457189">
              <a:spcBef>
                <a:spcPts val="0"/>
              </a:spcBef>
              <a:buClr>
                <a:schemeClr val="dk1"/>
              </a:buClr>
              <a:buSzPts val="1800"/>
              <a:buFont typeface="Open Sans"/>
              <a:buChar char="●"/>
            </a:pPr>
            <a:r>
              <a:rPr lang="en-US" sz="1800" dirty="0">
                <a:solidFill>
                  <a:srgbClr val="212121"/>
                </a:solidFill>
                <a:latin typeface="Arial" panose="020B0604020202020204" pitchFamily="34" charset="0"/>
                <a:ea typeface="Open Sans"/>
                <a:cs typeface="Arial" panose="020B0604020202020204" pitchFamily="34" charset="0"/>
                <a:sym typeface="Open Sans"/>
              </a:rPr>
              <a:t>Classification Report (Average scores between the different classes)</a:t>
            </a:r>
          </a:p>
          <a:p>
            <a:pPr marL="609585"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1066785" lvl="1" indent="-457189">
              <a:spcBef>
                <a:spcPts val="0"/>
              </a:spcBef>
              <a:buClr>
                <a:schemeClr val="dk1"/>
              </a:buClr>
              <a:buSzPts val="1800"/>
              <a:buFont typeface="Open Sans"/>
              <a:buChar char="●"/>
            </a:pPr>
            <a:r>
              <a:rPr lang="en-US" sz="1800" dirty="0">
                <a:solidFill>
                  <a:srgbClr val="212121"/>
                </a:solidFill>
                <a:latin typeface="Arial" panose="020B0604020202020204" pitchFamily="34" charset="0"/>
                <a:ea typeface="Open Sans"/>
                <a:cs typeface="Arial" panose="020B0604020202020204" pitchFamily="34" charset="0"/>
                <a:sym typeface="Open Sans"/>
              </a:rPr>
              <a:t>Precision – (TP/(TP+FP)) Ability of the classifier not to label as positive a sample that is negative.</a:t>
            </a:r>
          </a:p>
          <a:p>
            <a:pPr marL="1066785" lvl="1"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1066785" lvl="1" indent="-457189">
              <a:spcBef>
                <a:spcPts val="0"/>
              </a:spcBef>
              <a:buClr>
                <a:schemeClr val="dk1"/>
              </a:buClr>
              <a:buSzPts val="1800"/>
              <a:buFont typeface="Open Sans"/>
              <a:buChar char="●"/>
            </a:pPr>
            <a:r>
              <a:rPr lang="en-US" sz="1800" dirty="0">
                <a:solidFill>
                  <a:srgbClr val="212121"/>
                </a:solidFill>
                <a:latin typeface="Arial" panose="020B0604020202020204" pitchFamily="34" charset="0"/>
                <a:ea typeface="Open Sans"/>
                <a:cs typeface="Arial" panose="020B0604020202020204" pitchFamily="34" charset="0"/>
                <a:sym typeface="Open Sans"/>
              </a:rPr>
              <a:t>Recall – (TP/TP+FN)) Ability to find all positive samples</a:t>
            </a:r>
          </a:p>
          <a:p>
            <a:pPr marL="1066785" lvl="1"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1066785" lvl="1" indent="-457189">
              <a:spcBef>
                <a:spcPts val="0"/>
              </a:spcBef>
              <a:buClr>
                <a:schemeClr val="dk1"/>
              </a:buClr>
              <a:buSzPts val="1800"/>
              <a:buFont typeface="Open Sans"/>
              <a:buChar char="●"/>
            </a:pPr>
            <a:r>
              <a:rPr lang="en-US" sz="1800" dirty="0">
                <a:solidFill>
                  <a:srgbClr val="212121"/>
                </a:solidFill>
                <a:latin typeface="Arial" panose="020B0604020202020204" pitchFamily="34" charset="0"/>
                <a:ea typeface="Open Sans"/>
                <a:cs typeface="Arial" panose="020B0604020202020204" pitchFamily="34" charset="0"/>
                <a:sym typeface="Open Sans"/>
              </a:rPr>
              <a:t>F1- a weighted average of the precision and recall, where an F1 score reaches its best value at 1 and worst score at 0.</a:t>
            </a:r>
            <a:endParaRPr lang="en-US" sz="1800" dirty="0">
              <a:solidFill>
                <a:schemeClr val="dk1"/>
              </a:solidFill>
              <a:latin typeface="Arial" panose="020B0604020202020204" pitchFamily="34" charset="0"/>
              <a:ea typeface="Open Sans"/>
              <a:cs typeface="Arial" panose="020B0604020202020204" pitchFamily="34" charset="0"/>
              <a:sym typeface="Open Sans"/>
            </a:endParaRPr>
          </a:p>
        </p:txBody>
      </p:sp>
    </p:spTree>
    <p:extLst>
      <p:ext uri="{BB962C8B-B14F-4D97-AF65-F5344CB8AC3E}">
        <p14:creationId xmlns:p14="http://schemas.microsoft.com/office/powerpoint/2010/main" val="1473355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414011" y="765932"/>
            <a:ext cx="8018585" cy="547053"/>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MODEL 1: LOGISTIC REGRESSION WITH PCA</a:t>
            </a:r>
            <a:endParaRPr sz="24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1198857" y="1722756"/>
            <a:ext cx="10317575" cy="4369312"/>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1800" b="0" i="0" dirty="0">
                <a:solidFill>
                  <a:srgbClr val="212121"/>
                </a:solidFill>
                <a:effectLst/>
                <a:latin typeface="Arial" panose="020B0604020202020204" pitchFamily="34" charset="0"/>
                <a:cs typeface="Arial" panose="020B0604020202020204" pitchFamily="34" charset="0"/>
              </a:rPr>
              <a:t>Jumped right into PCA for this model due to the fact that I had low/negative multi-collinearity between my data.</a:t>
            </a:r>
          </a:p>
          <a:p>
            <a:pPr marL="609585"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609585" indent="-457189">
              <a:spcBef>
                <a:spcPts val="0"/>
              </a:spcBef>
              <a:buClr>
                <a:schemeClr val="dk1"/>
              </a:buClr>
              <a:buSzPts val="1800"/>
              <a:buFont typeface="Open Sans"/>
              <a:buChar char="●"/>
            </a:pPr>
            <a:r>
              <a:rPr lang="en-US" sz="1800" dirty="0" err="1">
                <a:solidFill>
                  <a:srgbClr val="212121"/>
                </a:solidFill>
                <a:latin typeface="Arial" panose="020B0604020202020204" pitchFamily="34" charset="0"/>
                <a:ea typeface="Open Sans"/>
                <a:cs typeface="Arial" panose="020B0604020202020204" pitchFamily="34" charset="0"/>
                <a:sym typeface="Open Sans"/>
              </a:rPr>
              <a:t>GridSearchCV</a:t>
            </a:r>
            <a:r>
              <a:rPr lang="en-US" sz="1800" dirty="0">
                <a:solidFill>
                  <a:srgbClr val="212121"/>
                </a:solidFill>
                <a:latin typeface="Arial" panose="020B0604020202020204" pitchFamily="34" charset="0"/>
                <a:ea typeface="Open Sans"/>
                <a:cs typeface="Arial" panose="020B0604020202020204" pitchFamily="34" charset="0"/>
                <a:sym typeface="Open Sans"/>
              </a:rPr>
              <a:t> parameters: C:10,000, </a:t>
            </a:r>
            <a:r>
              <a:rPr lang="en-US" sz="1800" dirty="0" err="1">
                <a:solidFill>
                  <a:srgbClr val="212121"/>
                </a:solidFill>
                <a:latin typeface="Arial" panose="020B0604020202020204" pitchFamily="34" charset="0"/>
                <a:ea typeface="Open Sans"/>
                <a:cs typeface="Arial" panose="020B0604020202020204" pitchFamily="34" charset="0"/>
                <a:sym typeface="Open Sans"/>
              </a:rPr>
              <a:t>max_iter</a:t>
            </a:r>
            <a:r>
              <a:rPr lang="en-US" sz="1800" dirty="0">
                <a:solidFill>
                  <a:srgbClr val="212121"/>
                </a:solidFill>
                <a:latin typeface="Arial" panose="020B0604020202020204" pitchFamily="34" charset="0"/>
                <a:ea typeface="Open Sans"/>
                <a:cs typeface="Arial" panose="020B0604020202020204" pitchFamily="34" charset="0"/>
                <a:sym typeface="Open Sans"/>
              </a:rPr>
              <a:t>=200, </a:t>
            </a:r>
            <a:r>
              <a:rPr lang="en-US" sz="1800" dirty="0" err="1">
                <a:solidFill>
                  <a:srgbClr val="212121"/>
                </a:solidFill>
                <a:latin typeface="Arial" panose="020B0604020202020204" pitchFamily="34" charset="0"/>
                <a:ea typeface="Open Sans"/>
                <a:cs typeface="Arial" panose="020B0604020202020204" pitchFamily="34" charset="0"/>
                <a:sym typeface="Open Sans"/>
              </a:rPr>
              <a:t>multi_class:multinomial</a:t>
            </a:r>
            <a:r>
              <a:rPr lang="en-US" sz="1800" dirty="0">
                <a:solidFill>
                  <a:srgbClr val="212121"/>
                </a:solidFill>
                <a:latin typeface="Arial" panose="020B0604020202020204" pitchFamily="34" charset="0"/>
                <a:ea typeface="Open Sans"/>
                <a:cs typeface="Arial" panose="020B0604020202020204" pitchFamily="34" charset="0"/>
                <a:sym typeface="Open Sans"/>
              </a:rPr>
              <a:t>, </a:t>
            </a:r>
            <a:r>
              <a:rPr lang="en-US" sz="1800" dirty="0" err="1">
                <a:solidFill>
                  <a:srgbClr val="212121"/>
                </a:solidFill>
                <a:latin typeface="Arial" panose="020B0604020202020204" pitchFamily="34" charset="0"/>
                <a:ea typeface="Open Sans"/>
                <a:cs typeface="Arial" panose="020B0604020202020204" pitchFamily="34" charset="0"/>
                <a:sym typeface="Open Sans"/>
              </a:rPr>
              <a:t>solver:lbfgs</a:t>
            </a: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609585"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609585" indent="-457189">
              <a:spcBef>
                <a:spcPts val="0"/>
              </a:spcBef>
              <a:buClr>
                <a:schemeClr val="dk1"/>
              </a:buClr>
              <a:buSzPts val="1800"/>
              <a:buFont typeface="Open Sans"/>
              <a:buChar char="●"/>
            </a:pPr>
            <a:r>
              <a:rPr lang="en-US" sz="1800" dirty="0">
                <a:solidFill>
                  <a:srgbClr val="212121"/>
                </a:solidFill>
                <a:latin typeface="Arial" panose="020B0604020202020204" pitchFamily="34" charset="0"/>
                <a:ea typeface="Open Sans"/>
                <a:cs typeface="Arial" panose="020B0604020202020204" pitchFamily="34" charset="0"/>
                <a:sym typeface="Open Sans"/>
              </a:rPr>
              <a:t>Used L-BFGS because it’s a more computationally efficient form of Newton’s method. Faster due to only using a few vectors to reconstruct the matrix. </a:t>
            </a:r>
          </a:p>
          <a:p>
            <a:pPr marL="609585"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609585" indent="-457189">
              <a:spcBef>
                <a:spcPts val="0"/>
              </a:spcBef>
              <a:buClr>
                <a:schemeClr val="dk1"/>
              </a:buClr>
              <a:buSzPts val="1800"/>
              <a:buFont typeface="Open Sans"/>
              <a:buChar char="●"/>
            </a:pPr>
            <a:r>
              <a:rPr lang="en-US" sz="1800" dirty="0">
                <a:solidFill>
                  <a:srgbClr val="212121"/>
                </a:solidFill>
                <a:latin typeface="Arial" panose="020B0604020202020204" pitchFamily="34" charset="0"/>
                <a:ea typeface="Open Sans"/>
                <a:cs typeface="Arial" panose="020B0604020202020204" pitchFamily="34" charset="0"/>
                <a:sym typeface="Open Sans"/>
              </a:rPr>
              <a:t>Parameters: C:1000, max_iter:25, </a:t>
            </a:r>
            <a:r>
              <a:rPr lang="en-US" sz="1800" dirty="0" err="1">
                <a:solidFill>
                  <a:srgbClr val="212121"/>
                </a:solidFill>
                <a:latin typeface="Arial" panose="020B0604020202020204" pitchFamily="34" charset="0"/>
                <a:ea typeface="Open Sans"/>
                <a:cs typeface="Arial" panose="020B0604020202020204" pitchFamily="34" charset="0"/>
                <a:sym typeface="Open Sans"/>
              </a:rPr>
              <a:t>multi_class:multinomial</a:t>
            </a:r>
            <a:r>
              <a:rPr lang="en-US" sz="1800" dirty="0">
                <a:solidFill>
                  <a:srgbClr val="212121"/>
                </a:solidFill>
                <a:latin typeface="Arial" panose="020B0604020202020204" pitchFamily="34" charset="0"/>
                <a:ea typeface="Open Sans"/>
                <a:cs typeface="Arial" panose="020B0604020202020204" pitchFamily="34" charset="0"/>
                <a:sym typeface="Open Sans"/>
              </a:rPr>
              <a:t>, </a:t>
            </a:r>
            <a:r>
              <a:rPr lang="en-US" sz="1800" dirty="0" err="1">
                <a:solidFill>
                  <a:srgbClr val="212121"/>
                </a:solidFill>
                <a:latin typeface="Arial" panose="020B0604020202020204" pitchFamily="34" charset="0"/>
                <a:ea typeface="Open Sans"/>
                <a:cs typeface="Arial" panose="020B0604020202020204" pitchFamily="34" charset="0"/>
                <a:sym typeface="Open Sans"/>
              </a:rPr>
              <a:t>solver:lbfgs</a:t>
            </a: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609585"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609585" indent="-457189">
              <a:spcBef>
                <a:spcPts val="0"/>
              </a:spcBef>
              <a:buClr>
                <a:schemeClr val="dk1"/>
              </a:buClr>
              <a:buSzPts val="1800"/>
              <a:buFont typeface="Open Sans"/>
              <a:buChar char="●"/>
            </a:pPr>
            <a:r>
              <a:rPr lang="en-US" sz="1800" dirty="0">
                <a:solidFill>
                  <a:srgbClr val="212121"/>
                </a:solidFill>
                <a:latin typeface="Arial" panose="020B0604020202020204" pitchFamily="34" charset="0"/>
                <a:ea typeface="Open Sans"/>
                <a:cs typeface="Arial" panose="020B0604020202020204" pitchFamily="34" charset="0"/>
                <a:sym typeface="Open Sans"/>
              </a:rPr>
              <a:t>Average of 92% accuracy. </a:t>
            </a:r>
          </a:p>
          <a:p>
            <a:pPr marL="609585" indent="-457189">
              <a:spcBef>
                <a:spcPts val="0"/>
              </a:spcBef>
              <a:buClr>
                <a:schemeClr val="dk1"/>
              </a:buClr>
              <a:buSzPts val="1800"/>
              <a:buFont typeface="Open Sans"/>
              <a:buChar char="●"/>
            </a:pPr>
            <a:endParaRPr lang="en-US" sz="1800" dirty="0">
              <a:solidFill>
                <a:srgbClr val="212121"/>
              </a:solidFill>
              <a:latin typeface="Arial" panose="020B0604020202020204" pitchFamily="34" charset="0"/>
              <a:ea typeface="Open Sans"/>
              <a:cs typeface="Arial" panose="020B0604020202020204" pitchFamily="34" charset="0"/>
              <a:sym typeface="Open Sans"/>
            </a:endParaRPr>
          </a:p>
          <a:p>
            <a:pPr marL="609585" indent="-457189">
              <a:spcBef>
                <a:spcPts val="0"/>
              </a:spcBef>
              <a:buClr>
                <a:schemeClr val="dk1"/>
              </a:buClr>
              <a:buSzPts val="1800"/>
              <a:buFont typeface="Open Sans"/>
              <a:buChar char="●"/>
            </a:pPr>
            <a:r>
              <a:rPr lang="en-US" sz="1800" dirty="0">
                <a:solidFill>
                  <a:srgbClr val="212121"/>
                </a:solidFill>
                <a:latin typeface="Arial" panose="020B0604020202020204" pitchFamily="34" charset="0"/>
                <a:ea typeface="Open Sans"/>
                <a:cs typeface="Arial" panose="020B0604020202020204" pitchFamily="34" charset="0"/>
                <a:sym typeface="Open Sans"/>
              </a:rPr>
              <a:t>Average Precision: 92% || Average Recall: 92% || Average F1: 92%</a:t>
            </a:r>
          </a:p>
          <a:p>
            <a:pPr marL="609585" indent="-457189">
              <a:spcBef>
                <a:spcPts val="0"/>
              </a:spcBef>
              <a:buClr>
                <a:schemeClr val="dk1"/>
              </a:buClr>
              <a:buSzPts val="1800"/>
              <a:buFont typeface="Open Sans"/>
              <a:buChar char="●"/>
            </a:pPr>
            <a:endParaRPr lang="en-US" sz="2000" dirty="0">
              <a:solidFill>
                <a:srgbClr val="212121"/>
              </a:solidFill>
              <a:latin typeface="Arial" panose="020B0604020202020204" pitchFamily="34" charset="0"/>
              <a:ea typeface="Open Sans"/>
              <a:cs typeface="Arial" panose="020B0604020202020204" pitchFamily="34" charset="0"/>
              <a:sym typeface="Open Sans"/>
            </a:endParaRPr>
          </a:p>
          <a:p>
            <a:pPr marL="609585" indent="-457189">
              <a:spcBef>
                <a:spcPts val="0"/>
              </a:spcBef>
              <a:buClr>
                <a:schemeClr val="dk1"/>
              </a:buClr>
              <a:buSzPts val="1800"/>
              <a:buFont typeface="Open Sans"/>
              <a:buChar char="●"/>
            </a:pPr>
            <a:endParaRPr lang="en-US" sz="2000" dirty="0">
              <a:solidFill>
                <a:schemeClr val="dk1"/>
              </a:solidFill>
              <a:latin typeface="Arial" panose="020B0604020202020204" pitchFamily="34" charset="0"/>
              <a:ea typeface="Open Sans"/>
              <a:cs typeface="Arial" panose="020B0604020202020204" pitchFamily="34" charset="0"/>
              <a:sym typeface="Open Sans"/>
            </a:endParaRPr>
          </a:p>
        </p:txBody>
      </p:sp>
    </p:spTree>
    <p:extLst>
      <p:ext uri="{BB962C8B-B14F-4D97-AF65-F5344CB8AC3E}">
        <p14:creationId xmlns:p14="http://schemas.microsoft.com/office/powerpoint/2010/main" val="416973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799" y="583324"/>
            <a:ext cx="9346871" cy="87060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RANDOM FOREST (PCA)</a:t>
            </a:r>
            <a:endParaRPr sz="24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309229"/>
            <a:ext cx="10378101" cy="6076309"/>
          </a:xfrm>
          <a:prstGeom prst="rect">
            <a:avLst/>
          </a:prstGeom>
        </p:spPr>
        <p:txBody>
          <a:bodyPr spcFirstLastPara="1" vert="horz" wrap="square" lIns="121900" tIns="121900" rIns="121900" bIns="121900" rtlCol="0" anchor="t" anchorCtr="0">
            <a:noAutofit/>
          </a:bodyPr>
          <a:lstStyle/>
          <a:p>
            <a:r>
              <a:rPr lang="en-US" sz="1800" dirty="0">
                <a:latin typeface="Arial" panose="020B0604020202020204" pitchFamily="34" charset="0"/>
                <a:cs typeface="Arial" panose="020B0604020202020204" pitchFamily="34" charset="0"/>
              </a:rPr>
              <a:t>Had more confidence in random forest without feature selection due to it being an ensemble model.</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Best parameters: n_estimators:1000, max_features:8, max_depth:8</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Average Accuracy: 94.03%</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Average Precision: 93% || Average Recall: 93% || Average F1: 93%</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PCA Best Parameters: n_estimators:800, </a:t>
            </a:r>
            <a:r>
              <a:rPr lang="en-US" sz="1800" dirty="0" err="1">
                <a:latin typeface="Arial" panose="020B0604020202020204" pitchFamily="34" charset="0"/>
                <a:cs typeface="Arial" panose="020B0604020202020204" pitchFamily="34" charset="0"/>
              </a:rPr>
              <a:t>max_features</a:t>
            </a:r>
            <a:r>
              <a:rPr lang="en-US" sz="1800" dirty="0">
                <a:latin typeface="Arial" panose="020B0604020202020204" pitchFamily="34" charset="0"/>
                <a:cs typeface="Arial" panose="020B0604020202020204" pitchFamily="34" charset="0"/>
              </a:rPr>
              <a:t>=6, </a:t>
            </a:r>
            <a:r>
              <a:rPr lang="en-US" sz="1800" dirty="0" err="1">
                <a:latin typeface="Arial" panose="020B0604020202020204" pitchFamily="34" charset="0"/>
                <a:cs typeface="Arial" panose="020B0604020202020204" pitchFamily="34" charset="0"/>
              </a:rPr>
              <a:t>max_depth</a:t>
            </a:r>
            <a:r>
              <a:rPr lang="en-US" sz="1800" dirty="0">
                <a:latin typeface="Arial" panose="020B0604020202020204" pitchFamily="34" charset="0"/>
                <a:cs typeface="Arial" panose="020B0604020202020204" pitchFamily="34" charset="0"/>
              </a:rPr>
              <a:t>=10</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PCA Average Accuracy: 91.71%</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PCA Average Precision: 90% || PCA Average Recall: 89% || PCA Average F1: 89%</a:t>
            </a:r>
          </a:p>
          <a:p>
            <a:pPr marL="0" indent="0">
              <a:spcBef>
                <a:spcPts val="0"/>
              </a:spcBef>
              <a:buNone/>
            </a:pPr>
            <a:endParaRPr sz="2400" dirty="0">
              <a:solidFill>
                <a:schemeClr val="dk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799" y="583324"/>
            <a:ext cx="9346871" cy="87060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X GRADIENT BOOSTED MODEL WITH PCA</a:t>
            </a:r>
            <a:endParaRPr sz="24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309229"/>
            <a:ext cx="10378101" cy="6076309"/>
          </a:xfrm>
          <a:prstGeom prst="rect">
            <a:avLst/>
          </a:prstGeom>
        </p:spPr>
        <p:txBody>
          <a:bodyPr spcFirstLastPara="1" vert="horz" wrap="square" lIns="121900" tIns="121900" rIns="121900" bIns="121900" rtlCol="0" anchor="t" anchorCtr="0">
            <a:noAutofit/>
          </a:bodyPr>
          <a:lstStyle/>
          <a:p>
            <a:r>
              <a:rPr lang="en-US" sz="1800" dirty="0">
                <a:latin typeface="Arial" panose="020B0604020202020204" pitchFamily="34" charset="0"/>
                <a:cs typeface="Arial" panose="020B0604020202020204" pitchFamily="34" charset="0"/>
              </a:rPr>
              <a:t>Model was extremely overfitted even after instilling high regularization parameters and took a long time to run</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Long computational time was also why I switched to XGB since it runs faster and reaches convergence faster than regular gradient boosting due to XGB employing stochastic gradient descent.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Employed PCA and used 10,000 rows of data</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Parameters: </a:t>
            </a:r>
            <a:r>
              <a:rPr lang="en-US" sz="1800" dirty="0" err="1">
                <a:latin typeface="Arial" panose="020B0604020202020204" pitchFamily="34" charset="0"/>
                <a:cs typeface="Arial" panose="020B0604020202020204" pitchFamily="34" charset="0"/>
              </a:rPr>
              <a:t>max_depth</a:t>
            </a:r>
            <a:r>
              <a:rPr lang="en-US" sz="1800" dirty="0">
                <a:latin typeface="Arial" panose="020B0604020202020204" pitchFamily="34" charset="0"/>
                <a:cs typeface="Arial" panose="020B0604020202020204" pitchFamily="34" charset="0"/>
              </a:rPr>
              <a:t>: 5</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Average of 93.29% accuracy</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Average Precision: 90% || Average Recall: 90% || Average F1: 90%</a:t>
            </a:r>
          </a:p>
          <a:p>
            <a:pPr marL="0" indent="0">
              <a:spcBef>
                <a:spcPts val="0"/>
              </a:spcBef>
              <a:buNone/>
            </a:pPr>
            <a:endParaRPr sz="2400" dirty="0">
              <a:solidFill>
                <a:schemeClr val="dk1"/>
              </a:solidFill>
              <a:latin typeface="Avenir"/>
              <a:ea typeface="Avenir"/>
              <a:cs typeface="Avenir"/>
              <a:sym typeface="Avenir"/>
            </a:endParaRPr>
          </a:p>
        </p:txBody>
      </p:sp>
    </p:spTree>
    <p:extLst>
      <p:ext uri="{BB962C8B-B14F-4D97-AF65-F5344CB8AC3E}">
        <p14:creationId xmlns:p14="http://schemas.microsoft.com/office/powerpoint/2010/main" val="218812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799" y="583324"/>
            <a:ext cx="9346871" cy="87060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NEURAL NETWORK: MULTILAYER PERCEPTRON MODEL WITH PCA</a:t>
            </a:r>
            <a:endParaRPr sz="24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309229"/>
            <a:ext cx="10378101" cy="6076309"/>
          </a:xfrm>
          <a:prstGeom prst="rect">
            <a:avLst/>
          </a:prstGeom>
        </p:spPr>
        <p:txBody>
          <a:bodyPr spcFirstLastPara="1" vert="horz" wrap="square" lIns="121900" tIns="121900" rIns="121900" bIns="121900" rtlCol="0" anchor="t" anchorCtr="0">
            <a:noAutofit/>
          </a:bodyPr>
          <a:lstStyle/>
          <a:p>
            <a:endParaRPr lang="en-US" sz="1800" dirty="0">
              <a:latin typeface="Arial" panose="020B0604020202020204" pitchFamily="34" charset="0"/>
              <a:cs typeface="Arial" panose="020B0604020202020204" pitchFamily="34" charset="0"/>
            </a:endParaRPr>
          </a:p>
          <a:p>
            <a:pPr marL="0" indent="0">
              <a:spcBef>
                <a:spcPts val="0"/>
              </a:spcBef>
              <a:buNone/>
            </a:pPr>
            <a:endParaRPr lang="en-US" sz="1800" dirty="0">
              <a:solidFill>
                <a:schemeClr val="dk1"/>
              </a:solidFill>
              <a:latin typeface="Arial" panose="020B0604020202020204" pitchFamily="34" charset="0"/>
              <a:ea typeface="Avenir"/>
              <a:cs typeface="Arial" panose="020B0604020202020204" pitchFamily="34" charset="0"/>
              <a:sym typeface="Avenir"/>
            </a:endParaRPr>
          </a:p>
          <a:p>
            <a:pPr>
              <a:spcBef>
                <a:spcPts val="0"/>
              </a:spcBef>
            </a:pPr>
            <a:r>
              <a:rPr lang="en-US" sz="1800" dirty="0">
                <a:solidFill>
                  <a:schemeClr val="dk1"/>
                </a:solidFill>
                <a:latin typeface="Arial" panose="020B0604020202020204" pitchFamily="34" charset="0"/>
                <a:ea typeface="Avenir"/>
                <a:cs typeface="Arial" panose="020B0604020202020204" pitchFamily="34" charset="0"/>
                <a:sym typeface="Avenir"/>
              </a:rPr>
              <a:t>Used a Sequential model based on TensorFlow and </a:t>
            </a:r>
            <a:r>
              <a:rPr lang="en-US" sz="1800" dirty="0" err="1">
                <a:solidFill>
                  <a:schemeClr val="dk1"/>
                </a:solidFill>
                <a:latin typeface="Arial" panose="020B0604020202020204" pitchFamily="34" charset="0"/>
                <a:ea typeface="Avenir"/>
                <a:cs typeface="Arial" panose="020B0604020202020204" pitchFamily="34" charset="0"/>
                <a:sym typeface="Avenir"/>
              </a:rPr>
              <a:t>Keras</a:t>
            </a:r>
            <a:endParaRPr lang="en-US" sz="1800" dirty="0">
              <a:solidFill>
                <a:schemeClr val="dk1"/>
              </a:solidFill>
              <a:latin typeface="Arial" panose="020B0604020202020204" pitchFamily="34" charset="0"/>
              <a:ea typeface="Avenir"/>
              <a:cs typeface="Arial" panose="020B0604020202020204" pitchFamily="34" charset="0"/>
              <a:sym typeface="Avenir"/>
            </a:endParaRPr>
          </a:p>
          <a:p>
            <a:pPr>
              <a:spcBef>
                <a:spcPts val="0"/>
              </a:spcBef>
            </a:pPr>
            <a:endParaRPr lang="en-US" sz="1800" dirty="0">
              <a:solidFill>
                <a:schemeClr val="dk1"/>
              </a:solidFill>
              <a:latin typeface="Arial" panose="020B0604020202020204" pitchFamily="34" charset="0"/>
              <a:ea typeface="Avenir"/>
              <a:cs typeface="Arial" panose="020B0604020202020204" pitchFamily="34" charset="0"/>
              <a:sym typeface="Avenir"/>
            </a:endParaRPr>
          </a:p>
          <a:p>
            <a:pPr>
              <a:spcBef>
                <a:spcPts val="0"/>
              </a:spcBef>
            </a:pPr>
            <a:endParaRPr lang="en-US" sz="1800" dirty="0">
              <a:solidFill>
                <a:schemeClr val="dk1"/>
              </a:solidFill>
              <a:latin typeface="Arial" panose="020B0604020202020204" pitchFamily="34" charset="0"/>
              <a:ea typeface="Avenir"/>
              <a:cs typeface="Arial" panose="020B0604020202020204" pitchFamily="34" charset="0"/>
              <a:sym typeface="Avenir"/>
            </a:endParaRPr>
          </a:p>
          <a:p>
            <a:pPr>
              <a:spcBef>
                <a:spcPts val="0"/>
              </a:spcBef>
            </a:pPr>
            <a:r>
              <a:rPr lang="en-US" sz="1800" dirty="0">
                <a:solidFill>
                  <a:schemeClr val="dk1"/>
                </a:solidFill>
                <a:latin typeface="Arial" panose="020B0604020202020204" pitchFamily="34" charset="0"/>
                <a:ea typeface="Avenir"/>
                <a:cs typeface="Arial" panose="020B0604020202020204" pitchFamily="34" charset="0"/>
                <a:sym typeface="Avenir"/>
              </a:rPr>
              <a:t>Adam Optimizer, </a:t>
            </a:r>
            <a:r>
              <a:rPr lang="en-US" sz="1800" dirty="0" err="1">
                <a:solidFill>
                  <a:schemeClr val="dk1"/>
                </a:solidFill>
                <a:latin typeface="Arial" panose="020B0604020202020204" pitchFamily="34" charset="0"/>
                <a:ea typeface="Avenir"/>
                <a:cs typeface="Arial" panose="020B0604020202020204" pitchFamily="34" charset="0"/>
                <a:sym typeface="Avenir"/>
              </a:rPr>
              <a:t>elu</a:t>
            </a:r>
            <a:r>
              <a:rPr lang="en-US" sz="1800" dirty="0">
                <a:solidFill>
                  <a:schemeClr val="dk1"/>
                </a:solidFill>
                <a:latin typeface="Arial" panose="020B0604020202020204" pitchFamily="34" charset="0"/>
                <a:ea typeface="Avenir"/>
                <a:cs typeface="Arial" panose="020B0604020202020204" pitchFamily="34" charset="0"/>
                <a:sym typeface="Avenir"/>
              </a:rPr>
              <a:t> as the activation function. </a:t>
            </a:r>
          </a:p>
          <a:p>
            <a:pPr>
              <a:spcBef>
                <a:spcPts val="0"/>
              </a:spcBef>
            </a:pPr>
            <a:endParaRPr lang="en-US" sz="1800" dirty="0">
              <a:solidFill>
                <a:schemeClr val="dk1"/>
              </a:solidFill>
              <a:latin typeface="Arial" panose="020B0604020202020204" pitchFamily="34" charset="0"/>
              <a:ea typeface="Avenir"/>
              <a:cs typeface="Arial" panose="020B0604020202020204" pitchFamily="34" charset="0"/>
              <a:sym typeface="Avenir"/>
            </a:endParaRPr>
          </a:p>
          <a:p>
            <a:pPr>
              <a:spcBef>
                <a:spcPts val="0"/>
              </a:spcBef>
            </a:pPr>
            <a:r>
              <a:rPr lang="en-US" sz="1800" dirty="0">
                <a:solidFill>
                  <a:schemeClr val="dk1"/>
                </a:solidFill>
                <a:latin typeface="Arial" panose="020B0604020202020204" pitchFamily="34" charset="0"/>
                <a:ea typeface="Avenir"/>
                <a:cs typeface="Arial" panose="020B0604020202020204" pitchFamily="34" charset="0"/>
                <a:sym typeface="Avenir"/>
              </a:rPr>
              <a:t>8 layers, used batch normalization, 1250 batch size, 20 epochs. </a:t>
            </a:r>
          </a:p>
          <a:p>
            <a:pPr>
              <a:spcBef>
                <a:spcPts val="0"/>
              </a:spcBef>
            </a:pPr>
            <a:endParaRPr lang="en-US" sz="1800" dirty="0">
              <a:solidFill>
                <a:schemeClr val="dk1"/>
              </a:solidFill>
              <a:latin typeface="Arial" panose="020B0604020202020204" pitchFamily="34" charset="0"/>
              <a:ea typeface="Avenir"/>
              <a:cs typeface="Arial" panose="020B0604020202020204" pitchFamily="34" charset="0"/>
              <a:sym typeface="Avenir"/>
            </a:endParaRPr>
          </a:p>
          <a:p>
            <a:pPr>
              <a:spcBef>
                <a:spcPts val="0"/>
              </a:spcBef>
            </a:pPr>
            <a:r>
              <a:rPr lang="en-US" sz="1800" dirty="0">
                <a:solidFill>
                  <a:schemeClr val="dk1"/>
                </a:solidFill>
                <a:latin typeface="Arial" panose="020B0604020202020204" pitchFamily="34" charset="0"/>
                <a:ea typeface="Avenir"/>
                <a:cs typeface="Arial" panose="020B0604020202020204" pitchFamily="34" charset="0"/>
                <a:sym typeface="Avenir"/>
              </a:rPr>
              <a:t>Test accuracy: 98.33%</a:t>
            </a:r>
            <a:endParaRPr sz="2400" dirty="0">
              <a:solidFill>
                <a:schemeClr val="dk1"/>
              </a:solidFill>
              <a:latin typeface="Avenir"/>
              <a:ea typeface="Avenir"/>
              <a:cs typeface="Avenir"/>
              <a:sym typeface="Avenir"/>
            </a:endParaRPr>
          </a:p>
        </p:txBody>
      </p:sp>
    </p:spTree>
    <p:extLst>
      <p:ext uri="{BB962C8B-B14F-4D97-AF65-F5344CB8AC3E}">
        <p14:creationId xmlns:p14="http://schemas.microsoft.com/office/powerpoint/2010/main" val="1552010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799" y="583324"/>
            <a:ext cx="9346871" cy="87060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CONVOLUTIONAL NEURAL NETWORK (CNN) WITH PCA</a:t>
            </a:r>
            <a:endParaRPr sz="24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309229"/>
            <a:ext cx="10378101" cy="6076309"/>
          </a:xfrm>
          <a:prstGeom prst="rect">
            <a:avLst/>
          </a:prstGeom>
        </p:spPr>
        <p:txBody>
          <a:bodyPr spcFirstLastPara="1" vert="horz" wrap="square" lIns="121900" tIns="121900" rIns="121900" bIns="121900" rtlCol="0" anchor="t" anchorCtr="0">
            <a:noAutofit/>
          </a:bodyPr>
          <a:lstStyle/>
          <a:p>
            <a:r>
              <a:rPr lang="en-US" sz="1800" dirty="0">
                <a:solidFill>
                  <a:schemeClr val="dk1"/>
                </a:solidFill>
                <a:latin typeface="Arial" panose="020B0604020202020204" pitchFamily="34" charset="0"/>
                <a:ea typeface="Avenir"/>
                <a:cs typeface="Arial" panose="020B0604020202020204" pitchFamily="34" charset="0"/>
                <a:sym typeface="Avenir"/>
              </a:rPr>
              <a:t>Normally, CNN is used for image classification, but I wanted to see if I could use CNN on this 1D data set and see if I could obtain good results. </a:t>
            </a:r>
          </a:p>
          <a:p>
            <a:endParaRPr lang="en-US" sz="1800" dirty="0">
              <a:solidFill>
                <a:schemeClr val="dk1"/>
              </a:solidFill>
              <a:latin typeface="Arial" panose="020B0604020202020204" pitchFamily="34" charset="0"/>
              <a:ea typeface="Avenir"/>
              <a:cs typeface="Arial" panose="020B0604020202020204" pitchFamily="34" charset="0"/>
              <a:sym typeface="Avenir"/>
            </a:endParaRPr>
          </a:p>
          <a:p>
            <a:r>
              <a:rPr lang="en-US" sz="1800" dirty="0">
                <a:solidFill>
                  <a:schemeClr val="dk1"/>
                </a:solidFill>
                <a:latin typeface="Arial" panose="020B0604020202020204" pitchFamily="34" charset="0"/>
                <a:ea typeface="Avenir"/>
                <a:cs typeface="Arial" panose="020B0604020202020204" pitchFamily="34" charset="0"/>
                <a:sym typeface="Avenir"/>
              </a:rPr>
              <a:t>Had to increase the dimensional size of my training data, vectorize my target data before CNN would run. </a:t>
            </a:r>
          </a:p>
          <a:p>
            <a:endParaRPr lang="en-US" sz="1800" dirty="0">
              <a:solidFill>
                <a:schemeClr val="dk1"/>
              </a:solidFill>
              <a:latin typeface="Arial" panose="020B0604020202020204" pitchFamily="34" charset="0"/>
              <a:ea typeface="Avenir"/>
              <a:cs typeface="Arial" panose="020B0604020202020204" pitchFamily="34" charset="0"/>
              <a:sym typeface="Avenir"/>
            </a:endParaRPr>
          </a:p>
          <a:p>
            <a:r>
              <a:rPr lang="en-US" sz="1800" dirty="0">
                <a:solidFill>
                  <a:schemeClr val="dk1"/>
                </a:solidFill>
                <a:latin typeface="Arial" panose="020B0604020202020204" pitchFamily="34" charset="0"/>
                <a:ea typeface="Avenir"/>
                <a:cs typeface="Arial" panose="020B0604020202020204" pitchFamily="34" charset="0"/>
                <a:sym typeface="Avenir"/>
              </a:rPr>
              <a:t>3 convolutional layers, 6 dense layers, batch normalization, 1250 batch size, 10 epochs</a:t>
            </a:r>
          </a:p>
          <a:p>
            <a:endParaRPr lang="en-US" sz="1800" dirty="0">
              <a:solidFill>
                <a:schemeClr val="dk1"/>
              </a:solidFill>
              <a:latin typeface="Arial" panose="020B0604020202020204" pitchFamily="34" charset="0"/>
              <a:ea typeface="Avenir"/>
              <a:cs typeface="Arial" panose="020B0604020202020204" pitchFamily="34" charset="0"/>
              <a:sym typeface="Avenir"/>
            </a:endParaRPr>
          </a:p>
          <a:p>
            <a:r>
              <a:rPr lang="en-US" sz="1800" dirty="0">
                <a:solidFill>
                  <a:schemeClr val="dk1"/>
                </a:solidFill>
                <a:latin typeface="Arial" panose="020B0604020202020204" pitchFamily="34" charset="0"/>
                <a:ea typeface="Avenir"/>
                <a:cs typeface="Arial" panose="020B0604020202020204" pitchFamily="34" charset="0"/>
                <a:sym typeface="Avenir"/>
              </a:rPr>
              <a:t>Test accuracy: 70.84%</a:t>
            </a:r>
            <a:endParaRPr sz="2400" dirty="0">
              <a:solidFill>
                <a:schemeClr val="dk1"/>
              </a:solidFill>
              <a:latin typeface="Avenir"/>
              <a:ea typeface="Avenir"/>
              <a:cs typeface="Avenir"/>
              <a:sym typeface="Avenir"/>
            </a:endParaRPr>
          </a:p>
        </p:txBody>
      </p:sp>
    </p:spTree>
    <p:extLst>
      <p:ext uri="{BB962C8B-B14F-4D97-AF65-F5344CB8AC3E}">
        <p14:creationId xmlns:p14="http://schemas.microsoft.com/office/powerpoint/2010/main" val="298988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799" y="583324"/>
            <a:ext cx="9346871" cy="87060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MOVING FORWARD &amp; CHALLENGES</a:t>
            </a:r>
            <a:endParaRPr sz="24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309229"/>
            <a:ext cx="10378101" cy="6076309"/>
          </a:xfrm>
          <a:prstGeom prst="rect">
            <a:avLst/>
          </a:prstGeom>
        </p:spPr>
        <p:txBody>
          <a:bodyPr spcFirstLastPara="1" vert="horz" wrap="square" lIns="121900" tIns="121900" rIns="121900" bIns="121900" rtlCol="0" anchor="t" anchorCtr="0">
            <a:noAutofit/>
          </a:bodyPr>
          <a:lstStyle/>
          <a:p>
            <a:r>
              <a:rPr lang="en-US" sz="1800" dirty="0">
                <a:solidFill>
                  <a:schemeClr val="dk1"/>
                </a:solidFill>
                <a:latin typeface="Arial" panose="020B0604020202020204" pitchFamily="34" charset="0"/>
                <a:ea typeface="Avenir"/>
                <a:cs typeface="Arial" panose="020B0604020202020204" pitchFamily="34" charset="0"/>
                <a:sym typeface="Avenir"/>
              </a:rPr>
              <a:t>Try adding different models to see if there any other strong performing models with a decent run time. </a:t>
            </a:r>
          </a:p>
          <a:p>
            <a:endParaRPr lang="en-US" sz="1800" dirty="0">
              <a:solidFill>
                <a:schemeClr val="dk1"/>
              </a:solidFill>
              <a:latin typeface="Arial" panose="020B0604020202020204" pitchFamily="34" charset="0"/>
              <a:ea typeface="Avenir"/>
              <a:cs typeface="Arial" panose="020B0604020202020204" pitchFamily="34" charset="0"/>
              <a:sym typeface="Avenir"/>
            </a:endParaRPr>
          </a:p>
          <a:p>
            <a:r>
              <a:rPr lang="en-US" sz="1800" dirty="0">
                <a:solidFill>
                  <a:schemeClr val="dk1"/>
                </a:solidFill>
                <a:latin typeface="Arial" panose="020B0604020202020204" pitchFamily="34" charset="0"/>
                <a:ea typeface="Avenir"/>
                <a:cs typeface="Arial" panose="020B0604020202020204" pitchFamily="34" charset="0"/>
                <a:sym typeface="Avenir"/>
              </a:rPr>
              <a:t>Try using another optimizer for my neural network.</a:t>
            </a:r>
          </a:p>
          <a:p>
            <a:endParaRPr lang="en-US" sz="1800" dirty="0">
              <a:solidFill>
                <a:schemeClr val="dk1"/>
              </a:solidFill>
              <a:latin typeface="Arial" panose="020B0604020202020204" pitchFamily="34" charset="0"/>
              <a:ea typeface="Avenir"/>
              <a:cs typeface="Arial" panose="020B0604020202020204" pitchFamily="34" charset="0"/>
              <a:sym typeface="Avenir"/>
            </a:endParaRPr>
          </a:p>
          <a:p>
            <a:r>
              <a:rPr lang="en-US" sz="1800" dirty="0">
                <a:solidFill>
                  <a:schemeClr val="dk1"/>
                </a:solidFill>
                <a:latin typeface="Arial" panose="020B0604020202020204" pitchFamily="34" charset="0"/>
                <a:ea typeface="Avenir"/>
                <a:cs typeface="Arial" panose="020B0604020202020204" pitchFamily="34" charset="0"/>
                <a:sym typeface="Avenir"/>
              </a:rPr>
              <a:t>To make it work in a production like environment, we should set up the script in a server based (cloud or physical) environment and do some changes to capture the incoming data. </a:t>
            </a:r>
          </a:p>
          <a:p>
            <a:endParaRPr lang="en-US" sz="1800" dirty="0">
              <a:solidFill>
                <a:schemeClr val="dk1"/>
              </a:solidFill>
              <a:latin typeface="Arial" panose="020B0604020202020204" pitchFamily="34" charset="0"/>
              <a:ea typeface="Avenir"/>
              <a:cs typeface="Arial" panose="020B0604020202020204" pitchFamily="34" charset="0"/>
              <a:sym typeface="Avenir"/>
            </a:endParaRPr>
          </a:p>
          <a:p>
            <a:r>
              <a:rPr lang="en-US" sz="1800" dirty="0">
                <a:solidFill>
                  <a:schemeClr val="dk1"/>
                </a:solidFill>
                <a:latin typeface="Arial" panose="020B0604020202020204" pitchFamily="34" charset="0"/>
                <a:ea typeface="Avenir"/>
                <a:cs typeface="Arial" panose="020B0604020202020204" pitchFamily="34" charset="0"/>
                <a:sym typeface="Avenir"/>
              </a:rPr>
              <a:t>More Computing power would be a plus to analyze the entire dataset.</a:t>
            </a:r>
          </a:p>
          <a:p>
            <a:endParaRPr lang="en-US" sz="1800" dirty="0">
              <a:solidFill>
                <a:schemeClr val="dk1"/>
              </a:solidFill>
              <a:latin typeface="Arial" panose="020B0604020202020204" pitchFamily="34" charset="0"/>
              <a:ea typeface="Avenir"/>
              <a:cs typeface="Arial" panose="020B0604020202020204" pitchFamily="34" charset="0"/>
              <a:sym typeface="Avenir"/>
            </a:endParaRPr>
          </a:p>
          <a:p>
            <a:r>
              <a:rPr lang="en-US" sz="1800" dirty="0">
                <a:solidFill>
                  <a:schemeClr val="dk1"/>
                </a:solidFill>
                <a:latin typeface="Arial" panose="020B0604020202020204" pitchFamily="34" charset="0"/>
                <a:ea typeface="Avenir"/>
                <a:cs typeface="Arial" panose="020B0604020202020204" pitchFamily="34" charset="0"/>
                <a:sym typeface="Avenir"/>
              </a:rPr>
              <a:t>As far as challenge goes, Logistic Regression Model in particular crashed quite a few times, and I purchased additional RAM and set the RUN TIME accelerator to TPU to make it work. Even then, it failed a few times, and had to fine tune the parameters multiple times to achieve the desired results. </a:t>
            </a:r>
            <a:endParaRPr sz="2400" dirty="0">
              <a:solidFill>
                <a:schemeClr val="dk1"/>
              </a:solidFill>
              <a:latin typeface="Avenir"/>
              <a:ea typeface="Avenir"/>
              <a:cs typeface="Avenir"/>
              <a:sym typeface="Avenir"/>
            </a:endParaRPr>
          </a:p>
        </p:txBody>
      </p:sp>
    </p:spTree>
    <p:extLst>
      <p:ext uri="{BB962C8B-B14F-4D97-AF65-F5344CB8AC3E}">
        <p14:creationId xmlns:p14="http://schemas.microsoft.com/office/powerpoint/2010/main" val="240219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A696-99E7-40F6-BB40-6C89B2EAF6CF}"/>
              </a:ext>
            </a:extLst>
          </p:cNvPr>
          <p:cNvSpPr>
            <a:spLocks noGrp="1"/>
          </p:cNvSpPr>
          <p:nvPr>
            <p:ph type="ctrTitle"/>
          </p:nvPr>
        </p:nvSpPr>
        <p:spPr>
          <a:xfrm>
            <a:off x="4059044" y="501805"/>
            <a:ext cx="2598234" cy="517698"/>
          </a:xfrm>
          <a:effectLst>
            <a:glow rad="139700">
              <a:schemeClr val="accent5">
                <a:satMod val="175000"/>
                <a:alpha val="40000"/>
              </a:schemeClr>
            </a:glow>
          </a:effectLst>
        </p:spPr>
        <p:txBody>
          <a:bodyPr>
            <a:normAutofit/>
          </a:bodyPr>
          <a:lstStyle/>
          <a:p>
            <a:r>
              <a:rPr lang="en" sz="2400" dirty="0">
                <a:latin typeface="Michroma" panose="020B0604020202020204" charset="0"/>
              </a:rPr>
              <a:t>BACKGROUND</a:t>
            </a:r>
            <a:endParaRPr lang="en-US" sz="2400" dirty="0">
              <a:latin typeface="Michroma" panose="020B0604020202020204" charset="0"/>
            </a:endParaRPr>
          </a:p>
        </p:txBody>
      </p:sp>
      <p:sp>
        <p:nvSpPr>
          <p:cNvPr id="3" name="Subtitle 2">
            <a:extLst>
              <a:ext uri="{FF2B5EF4-FFF2-40B4-BE49-F238E27FC236}">
                <a16:creationId xmlns:a16="http://schemas.microsoft.com/office/drawing/2014/main" id="{4E90F92A-961F-4BFD-A448-40E1D0AE832C}"/>
              </a:ext>
            </a:extLst>
          </p:cNvPr>
          <p:cNvSpPr>
            <a:spLocks noGrp="1"/>
          </p:cNvSpPr>
          <p:nvPr>
            <p:ph type="subTitle" idx="1"/>
          </p:nvPr>
        </p:nvSpPr>
        <p:spPr>
          <a:xfrm>
            <a:off x="1460938" y="1702676"/>
            <a:ext cx="9144000" cy="4080642"/>
          </a:xfrm>
        </p:spPr>
        <p:txBody>
          <a:bodyPr>
            <a:normAutofit/>
          </a:bodyPr>
          <a:lstStyle/>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Found on Kaggle: </a:t>
            </a:r>
            <a:r>
              <a:rPr lang="en-US" sz="1600" b="0" i="0" u="sng" dirty="0">
                <a:solidFill>
                  <a:srgbClr val="0088CC"/>
                </a:solidFill>
                <a:effectLst/>
                <a:latin typeface="Helvetica Neue"/>
                <a:hlinkClick r:id="rId2"/>
              </a:rPr>
              <a:t>https://www.kaggle.com/c/talkingdata-mobile-user-demographics</a:t>
            </a:r>
            <a:endParaRPr lang="en-US" sz="2000" b="0" i="0" u="sng" dirty="0">
              <a:solidFill>
                <a:schemeClr val="dk1"/>
              </a:solidFill>
              <a:effectLst/>
              <a:latin typeface="Arial" panose="020B0604020202020204" pitchFamily="34" charset="0"/>
              <a:cs typeface="Arial" panose="020B0604020202020204" pitchFamily="34" charset="0"/>
              <a:sym typeface="Open Sans"/>
            </a:endParaRPr>
          </a:p>
          <a:p>
            <a:pPr marL="457200" lvl="0" indent="-342900" algn="l">
              <a:spcBef>
                <a:spcPts val="0"/>
              </a:spcBef>
              <a:buClr>
                <a:schemeClr val="dk1"/>
              </a:buClr>
              <a:buSzPts val="1800"/>
              <a:buFont typeface="Open Sans"/>
              <a:buChar char="●"/>
            </a:pPr>
            <a:endParaRPr lang="en-US" sz="2000" u="sng"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TalkingData, China’s largest third-party mobile data platform wanted to leverage the behavioral data of its users in order to help its clients better understand and interact with their respective audiences.</a:t>
            </a:r>
          </a:p>
          <a:p>
            <a:pPr marL="457200" lvl="0" indent="-342900" algn="l">
              <a:spcBef>
                <a:spcPts val="0"/>
              </a:spcBef>
              <a:buClr>
                <a:schemeClr val="dk1"/>
              </a:buClr>
              <a:buSzPts val="1800"/>
              <a:buFont typeface="Open Sans"/>
              <a:buChar char="●"/>
            </a:pPr>
            <a:endParaRPr lang="en-US" dirty="0">
              <a:solidFill>
                <a:schemeClr val="dk1"/>
              </a:solidFill>
              <a:latin typeface="Arial" panose="020B0604020202020204" pitchFamily="34" charset="0"/>
              <a:ea typeface="Open Sans"/>
              <a:cs typeface="Arial" panose="020B0604020202020204" pitchFamily="34" charset="0"/>
              <a:sym typeface="Open Sans"/>
            </a:endParaRPr>
          </a:p>
          <a:p>
            <a:endParaRPr lang="en-US" dirty="0"/>
          </a:p>
        </p:txBody>
      </p:sp>
    </p:spTree>
    <p:extLst>
      <p:ext uri="{BB962C8B-B14F-4D97-AF65-F5344CB8AC3E}">
        <p14:creationId xmlns:p14="http://schemas.microsoft.com/office/powerpoint/2010/main" val="3010583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799" y="583324"/>
            <a:ext cx="9346871" cy="87060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CONCLUSION</a:t>
            </a:r>
            <a:endParaRPr sz="24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309229"/>
            <a:ext cx="10378101" cy="6076309"/>
          </a:xfrm>
          <a:prstGeom prst="rect">
            <a:avLst/>
          </a:prstGeom>
        </p:spPr>
        <p:txBody>
          <a:bodyPr spcFirstLastPara="1" vert="horz" wrap="square" lIns="121900" tIns="121900" rIns="121900" bIns="121900" rtlCol="0" anchor="t" anchorCtr="0">
            <a:noAutofit/>
          </a:bodyPr>
          <a:lstStyle/>
          <a:p>
            <a:r>
              <a:rPr lang="en-US" sz="1800" dirty="0">
                <a:solidFill>
                  <a:schemeClr val="dk1"/>
                </a:solidFill>
                <a:latin typeface="Arial" panose="020B0604020202020204" pitchFamily="34" charset="0"/>
                <a:ea typeface="Avenir"/>
                <a:cs typeface="Arial" panose="020B0604020202020204" pitchFamily="34" charset="0"/>
                <a:sym typeface="Avenir"/>
              </a:rPr>
              <a:t>In terms of convenience in implementation, Random Forest, was the easiest model to run that performed the strongest with minimal parameter tuning. One would have to be careful of overfitting due to the volume of the data though. </a:t>
            </a:r>
          </a:p>
          <a:p>
            <a:endParaRPr lang="en-US" sz="1800" dirty="0">
              <a:solidFill>
                <a:schemeClr val="dk1"/>
              </a:solidFill>
              <a:latin typeface="Arial" panose="020B0604020202020204" pitchFamily="34" charset="0"/>
              <a:ea typeface="Avenir"/>
              <a:cs typeface="Arial" panose="020B0604020202020204" pitchFamily="34" charset="0"/>
              <a:sym typeface="Avenir"/>
            </a:endParaRPr>
          </a:p>
          <a:p>
            <a:r>
              <a:rPr lang="en-US" sz="1800" dirty="0">
                <a:solidFill>
                  <a:schemeClr val="dk1"/>
                </a:solidFill>
                <a:latin typeface="Arial" panose="020B0604020202020204" pitchFamily="34" charset="0"/>
                <a:ea typeface="Avenir"/>
                <a:cs typeface="Arial" panose="020B0604020202020204" pitchFamily="34" charset="0"/>
                <a:sym typeface="Avenir"/>
              </a:rPr>
              <a:t>Coming in second, Neural Network with PCA was a super strong performer that took only half the amount of time as the time needed for Random Forest. </a:t>
            </a:r>
            <a:endParaRPr sz="2400" dirty="0">
              <a:solidFill>
                <a:schemeClr val="dk1"/>
              </a:solidFill>
              <a:latin typeface="Avenir"/>
              <a:ea typeface="Avenir"/>
              <a:cs typeface="Avenir"/>
              <a:sym typeface="Avenir"/>
            </a:endParaRPr>
          </a:p>
        </p:txBody>
      </p:sp>
    </p:spTree>
    <p:extLst>
      <p:ext uri="{BB962C8B-B14F-4D97-AF65-F5344CB8AC3E}">
        <p14:creationId xmlns:p14="http://schemas.microsoft.com/office/powerpoint/2010/main" val="4266480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88167" y="4937552"/>
            <a:ext cx="12833600" cy="1204400"/>
          </a:xfrm>
          <a:prstGeom prst="rect">
            <a:avLst/>
          </a:prstGeom>
        </p:spPr>
        <p:txBody>
          <a:bodyPr spcFirstLastPara="1" vert="horz" wrap="square" lIns="121900" tIns="121900" rIns="121900" bIns="121900" rtlCol="0" anchor="t" anchorCtr="0">
            <a:noAutofit/>
          </a:bodyPr>
          <a:lstStyle/>
          <a:p>
            <a:r>
              <a:rPr lang="en" sz="12000"/>
              <a:t>Questions?</a:t>
            </a:r>
            <a:endParaRPr sz="1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88167" y="4937552"/>
            <a:ext cx="12833600" cy="1204400"/>
          </a:xfrm>
          <a:prstGeom prst="rect">
            <a:avLst/>
          </a:prstGeom>
        </p:spPr>
        <p:txBody>
          <a:bodyPr spcFirstLastPara="1" vert="horz" wrap="square" lIns="121900" tIns="121900" rIns="121900" bIns="121900" rtlCol="0" anchor="t" anchorCtr="0">
            <a:noAutofit/>
          </a:bodyPr>
          <a:lstStyle/>
          <a:p>
            <a:r>
              <a:rPr lang="en" sz="13800"/>
              <a:t>Thank You</a:t>
            </a:r>
            <a:endParaRPr sz="13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A696-99E7-40F6-BB40-6C89B2EAF6CF}"/>
              </a:ext>
            </a:extLst>
          </p:cNvPr>
          <p:cNvSpPr>
            <a:spLocks noGrp="1"/>
          </p:cNvSpPr>
          <p:nvPr>
            <p:ph type="ctrTitle"/>
          </p:nvPr>
        </p:nvSpPr>
        <p:spPr>
          <a:xfrm>
            <a:off x="1734207" y="376518"/>
            <a:ext cx="7882760" cy="642985"/>
          </a:xfrm>
        </p:spPr>
        <p:txBody>
          <a:bodyPr>
            <a:normAutofit fontScale="90000"/>
          </a:bodyPr>
          <a:lstStyle/>
          <a:p>
            <a:r>
              <a:rPr lang="en-US" sz="2800" dirty="0">
                <a:latin typeface="Michroma" panose="020B0604020202020204" charset="0"/>
              </a:rPr>
              <a:t>WHY CARE ABOUT IDENTIFYING USER DEMOGRAPHICS?</a:t>
            </a:r>
          </a:p>
        </p:txBody>
      </p:sp>
      <p:sp>
        <p:nvSpPr>
          <p:cNvPr id="3" name="Subtitle 2">
            <a:extLst>
              <a:ext uri="{FF2B5EF4-FFF2-40B4-BE49-F238E27FC236}">
                <a16:creationId xmlns:a16="http://schemas.microsoft.com/office/drawing/2014/main" id="{4E90F92A-961F-4BFD-A448-40E1D0AE832C}"/>
              </a:ext>
            </a:extLst>
          </p:cNvPr>
          <p:cNvSpPr>
            <a:spLocks noGrp="1"/>
          </p:cNvSpPr>
          <p:nvPr>
            <p:ph type="subTitle" idx="1"/>
          </p:nvPr>
        </p:nvSpPr>
        <p:spPr>
          <a:xfrm>
            <a:off x="1460938" y="1702676"/>
            <a:ext cx="9144000" cy="4080642"/>
          </a:xfrm>
        </p:spPr>
        <p:txBody>
          <a:bodyPr>
            <a:normAutofit/>
          </a:bodyPr>
          <a:lstStyle/>
          <a:p>
            <a:pPr marL="457200" lvl="0" indent="-342900" algn="l">
              <a:spcBef>
                <a:spcPts val="0"/>
              </a:spcBef>
              <a:buClr>
                <a:schemeClr val="dk1"/>
              </a:buClr>
              <a:buSzPts val="1800"/>
              <a:buFont typeface="Open Sans"/>
              <a:buChar char="●"/>
            </a:pPr>
            <a:r>
              <a:rPr lang="en-US" sz="1800" dirty="0">
                <a:solidFill>
                  <a:schemeClr val="dk1"/>
                </a:solidFill>
                <a:latin typeface="Arial" panose="020B0604020202020204" pitchFamily="34" charset="0"/>
                <a:ea typeface="Open Sans"/>
                <a:cs typeface="Arial" panose="020B0604020202020204" pitchFamily="34" charset="0"/>
                <a:sym typeface="Open Sans"/>
              </a:rPr>
              <a:t>Being able to accurately identify the demographic of one’s audience can help the company better capitalize their experience for their users. </a:t>
            </a:r>
          </a:p>
          <a:p>
            <a:pPr marL="457200" lvl="0" indent="-342900" algn="l">
              <a:spcBef>
                <a:spcPts val="0"/>
              </a:spcBef>
              <a:buClr>
                <a:schemeClr val="dk1"/>
              </a:buClr>
              <a:buSzPts val="1800"/>
              <a:buFont typeface="Open Sans"/>
              <a:buChar char="●"/>
            </a:pPr>
            <a:endParaRPr lang="en-US" sz="1800"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sz="1800" dirty="0">
                <a:solidFill>
                  <a:schemeClr val="dk1"/>
                </a:solidFill>
                <a:latin typeface="Arial" panose="020B0604020202020204" pitchFamily="34" charset="0"/>
                <a:ea typeface="Open Sans"/>
                <a:cs typeface="Arial" panose="020B0604020202020204" pitchFamily="34" charset="0"/>
                <a:sym typeface="Open Sans"/>
              </a:rPr>
              <a:t>Can accurately identify what sort of market the client has and what sort of method the clients wants to employ in order to gain more </a:t>
            </a:r>
            <a:r>
              <a:rPr lang="en-US" sz="1800" dirty="0" err="1">
                <a:solidFill>
                  <a:schemeClr val="dk1"/>
                </a:solidFill>
                <a:latin typeface="Arial" panose="020B0604020202020204" pitchFamily="34" charset="0"/>
                <a:ea typeface="Open Sans"/>
                <a:cs typeface="Arial" panose="020B0604020202020204" pitchFamily="34" charset="0"/>
                <a:sym typeface="Open Sans"/>
              </a:rPr>
              <a:t>users,or</a:t>
            </a:r>
            <a:r>
              <a:rPr lang="en-US" sz="1800" dirty="0">
                <a:solidFill>
                  <a:schemeClr val="dk1"/>
                </a:solidFill>
                <a:latin typeface="Arial" panose="020B0604020202020204" pitchFamily="34" charset="0"/>
                <a:ea typeface="Open Sans"/>
                <a:cs typeface="Arial" panose="020B0604020202020204" pitchFamily="34" charset="0"/>
                <a:sym typeface="Open Sans"/>
              </a:rPr>
              <a:t> retain their current userbase.</a:t>
            </a:r>
            <a:endParaRPr lang="en-US" sz="1800" dirty="0">
              <a:solidFill>
                <a:srgbClr val="000000"/>
              </a:solidFill>
              <a:latin typeface="Arial" panose="020B0604020202020204" pitchFamily="34" charset="0"/>
              <a:ea typeface="Open Sans"/>
              <a:cs typeface="Arial" panose="020B0604020202020204" pitchFamily="34" charset="0"/>
              <a:sym typeface="Open Sans"/>
            </a:endParaRPr>
          </a:p>
          <a:p>
            <a:endParaRPr lang="en-US" dirty="0"/>
          </a:p>
        </p:txBody>
      </p:sp>
    </p:spTree>
    <p:extLst>
      <p:ext uri="{BB962C8B-B14F-4D97-AF65-F5344CB8AC3E}">
        <p14:creationId xmlns:p14="http://schemas.microsoft.com/office/powerpoint/2010/main" val="361524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4537192" y="252248"/>
            <a:ext cx="1384106" cy="726967"/>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GOAL</a:t>
            </a:r>
            <a:endParaRPr sz="2400" dirty="0">
              <a:solidFill>
                <a:srgbClr val="000000"/>
              </a:solidFill>
              <a:latin typeface="Michroma" panose="020B0604020202020204" charset="0"/>
            </a:endParaRPr>
          </a:p>
        </p:txBody>
      </p:sp>
      <p:sp>
        <p:nvSpPr>
          <p:cNvPr id="6" name="TextBox 5">
            <a:extLst>
              <a:ext uri="{FF2B5EF4-FFF2-40B4-BE49-F238E27FC236}">
                <a16:creationId xmlns:a16="http://schemas.microsoft.com/office/drawing/2014/main" id="{909558F6-44E3-418A-8FC8-07838D9DFE4E}"/>
              </a:ext>
            </a:extLst>
          </p:cNvPr>
          <p:cNvSpPr txBox="1"/>
          <p:nvPr/>
        </p:nvSpPr>
        <p:spPr>
          <a:xfrm>
            <a:off x="984738" y="1714500"/>
            <a:ext cx="10379947" cy="1754326"/>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Find the best model to accurately identify the 12 different groups in the target portion of the data set.</a:t>
            </a:r>
          </a:p>
          <a:p>
            <a:pPr marL="342900" indent="-342900">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Best will be defined by accuracy and computational time of the model. </a:t>
            </a:r>
            <a:endParaRPr lang="en-US" b="0" i="0" dirty="0">
              <a:effectLst/>
              <a:latin typeface="Arial" panose="020B0604020202020204" pitchFamily="34" charset="0"/>
              <a:cs typeface="Arial" panose="020B0604020202020204" pitchFamily="34" charset="0"/>
            </a:endParaRPr>
          </a:p>
          <a:p>
            <a:endParaRPr lang="en-US" u="sng" dirty="0">
              <a:solidFill>
                <a:srgbClr val="005580"/>
              </a:solidFill>
              <a:latin typeface="Helvetica Neue"/>
            </a:endParaRPr>
          </a:p>
          <a:p>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334987" y="252248"/>
            <a:ext cx="8637814" cy="726967"/>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DATA EXPLORATION PRELUDE</a:t>
            </a:r>
            <a:endParaRPr sz="2400" dirty="0">
              <a:solidFill>
                <a:srgbClr val="000000"/>
              </a:solidFill>
              <a:latin typeface="Michroma" panose="020B0604020202020204" charset="0"/>
            </a:endParaRPr>
          </a:p>
        </p:txBody>
      </p:sp>
      <p:sp>
        <p:nvSpPr>
          <p:cNvPr id="6" name="TextBox 5">
            <a:extLst>
              <a:ext uri="{FF2B5EF4-FFF2-40B4-BE49-F238E27FC236}">
                <a16:creationId xmlns:a16="http://schemas.microsoft.com/office/drawing/2014/main" id="{909558F6-44E3-418A-8FC8-07838D9DFE4E}"/>
              </a:ext>
            </a:extLst>
          </p:cNvPr>
          <p:cNvSpPr txBox="1"/>
          <p:nvPr/>
        </p:nvSpPr>
        <p:spPr>
          <a:xfrm>
            <a:off x="1616528" y="1714500"/>
            <a:ext cx="9748157" cy="4370427"/>
          </a:xfrm>
          <a:prstGeom prst="rect">
            <a:avLst/>
          </a:prstGeom>
          <a:noFill/>
        </p:spPr>
        <p:txBody>
          <a:bodyPr wrap="square" rtlCol="0">
            <a:spAutoFit/>
          </a:bodyPr>
          <a:lstStyle/>
          <a:p>
            <a:pPr marL="342900" indent="-342900">
              <a:buFont typeface="Arial" panose="020B0604020202020204" pitchFamily="34" charset="0"/>
              <a:buChar char="•"/>
            </a:pPr>
            <a:endParaRPr lang="en-US" u="sng" dirty="0">
              <a:solidFill>
                <a:srgbClr val="00558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6 different data sets that possessed different attributes that I had to merge together.</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Gender_age_train.csv </a:t>
            </a:r>
            <a:r>
              <a:rPr lang="en-US" sz="1600" dirty="0">
                <a:latin typeface="Arial" panose="020B0604020202020204" pitchFamily="34" charset="0"/>
                <a:cs typeface="Arial" panose="020B0604020202020204" pitchFamily="34" charset="0"/>
                <a:sym typeface="Wingdings" panose="05000000000000000000" pitchFamily="2" charset="2"/>
              </a:rPr>
              <a:t> The main data set. Possessed the target column ‘group’.</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Events.csv  When a user uses an app that has an ad that TalkingData tracks, the event gets logged in this data. Each event has an event id, location (</a:t>
            </a:r>
            <a:r>
              <a:rPr lang="en-US" sz="1600" dirty="0" err="1">
                <a:latin typeface="Arial" panose="020B0604020202020204" pitchFamily="34" charset="0"/>
                <a:cs typeface="Arial" panose="020B0604020202020204" pitchFamily="34" charset="0"/>
                <a:sym typeface="Wingdings" panose="05000000000000000000" pitchFamily="2" charset="2"/>
              </a:rPr>
              <a:t>lat</a:t>
            </a:r>
            <a:r>
              <a:rPr lang="en-US" sz="1600" dirty="0">
                <a:latin typeface="Arial" panose="020B0604020202020204" pitchFamily="34" charset="0"/>
                <a:cs typeface="Arial" panose="020B0604020202020204" pitchFamily="34" charset="0"/>
                <a:sym typeface="Wingdings" panose="05000000000000000000" pitchFamily="2" charset="2"/>
              </a:rPr>
              <a:t>/long), timestamp</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App_events.csv  The event corresponds to a list of apps in </a:t>
            </a:r>
            <a:r>
              <a:rPr lang="en-US" sz="1600" dirty="0" err="1">
                <a:latin typeface="Arial" panose="020B0604020202020204" pitchFamily="34" charset="0"/>
                <a:cs typeface="Arial" panose="020B0604020202020204" pitchFamily="34" charset="0"/>
                <a:sym typeface="Wingdings" panose="05000000000000000000" pitchFamily="2" charset="2"/>
              </a:rPr>
              <a:t>app_events</a:t>
            </a:r>
            <a:r>
              <a:rPr lang="en-US" sz="1600" dirty="0">
                <a:latin typeface="Arial" panose="020B0604020202020204" pitchFamily="34" charset="0"/>
                <a:cs typeface="Arial" panose="020B0604020202020204" pitchFamily="34" charset="0"/>
                <a:sym typeface="Wingdings" panose="05000000000000000000" pitchFamily="2" charset="2"/>
              </a:rPr>
              <a:t> and whether that app was active or in the background. </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App_labels.csv  Apps and their labels, the </a:t>
            </a:r>
            <a:r>
              <a:rPr lang="en-US" sz="1600" dirty="0" err="1">
                <a:latin typeface="Arial" panose="020B0604020202020204" pitchFamily="34" charset="0"/>
                <a:cs typeface="Arial" panose="020B0604020202020204" pitchFamily="34" charset="0"/>
                <a:sym typeface="Wingdings" panose="05000000000000000000" pitchFamily="2" charset="2"/>
              </a:rPr>
              <a:t>label_id’s</a:t>
            </a:r>
            <a:r>
              <a:rPr lang="en-US" sz="1600" dirty="0">
                <a:latin typeface="Arial" panose="020B0604020202020204" pitchFamily="34" charset="0"/>
                <a:cs typeface="Arial" panose="020B0604020202020204" pitchFamily="34" charset="0"/>
                <a:sym typeface="Wingdings" panose="05000000000000000000" pitchFamily="2" charset="2"/>
              </a:rPr>
              <a:t> can be used to join with </a:t>
            </a:r>
            <a:r>
              <a:rPr lang="en-US" sz="1600" dirty="0" err="1">
                <a:latin typeface="Arial" panose="020B0604020202020204" pitchFamily="34" charset="0"/>
                <a:cs typeface="Arial" panose="020B0604020202020204" pitchFamily="34" charset="0"/>
                <a:sym typeface="Wingdings" panose="05000000000000000000" pitchFamily="2" charset="2"/>
              </a:rPr>
              <a:t>label_categories</a:t>
            </a:r>
            <a:endParaRPr lang="en-US" sz="1600" dirty="0">
              <a:latin typeface="Arial" panose="020B0604020202020204" pitchFamily="34" charset="0"/>
              <a:cs typeface="Arial" panose="020B0604020202020204" pitchFamily="34" charset="0"/>
              <a:sym typeface="Wingdings" panose="05000000000000000000" pitchFamily="2" charset="2"/>
            </a:endParaRP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Label_categories.csv  Apps labels and their categories in text (e.g., games, reference, social media etc., )</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Phone_brand_device_model.csv  Device ids, Brands, and Models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39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553113" y="420414"/>
            <a:ext cx="5418159" cy="705946"/>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DATA EXPLORATION</a:t>
            </a:r>
            <a:endParaRPr sz="2400" dirty="0">
              <a:solidFill>
                <a:srgbClr val="000000"/>
              </a:solidFill>
              <a:latin typeface="Michroma" panose="020B0604020202020204" charset="0"/>
            </a:endParaRPr>
          </a:p>
        </p:txBody>
      </p:sp>
      <p:pic>
        <p:nvPicPr>
          <p:cNvPr id="3" name="Picture 2">
            <a:extLst>
              <a:ext uri="{FF2B5EF4-FFF2-40B4-BE49-F238E27FC236}">
                <a16:creationId xmlns:a16="http://schemas.microsoft.com/office/drawing/2014/main" id="{0D2A6372-5D83-47C9-AF25-D591102F6D5D}"/>
              </a:ext>
            </a:extLst>
          </p:cNvPr>
          <p:cNvPicPr>
            <a:picLocks noChangeAspect="1"/>
          </p:cNvPicPr>
          <p:nvPr/>
        </p:nvPicPr>
        <p:blipFill>
          <a:blip r:embed="rId3"/>
          <a:stretch>
            <a:fillRect/>
          </a:stretch>
        </p:blipFill>
        <p:spPr>
          <a:xfrm>
            <a:off x="613805" y="1582828"/>
            <a:ext cx="5343525" cy="5010150"/>
          </a:xfrm>
          <a:prstGeom prst="rect">
            <a:avLst/>
          </a:prstGeom>
        </p:spPr>
      </p:pic>
      <p:sp>
        <p:nvSpPr>
          <p:cNvPr id="5" name="TextBox 4">
            <a:extLst>
              <a:ext uri="{FF2B5EF4-FFF2-40B4-BE49-F238E27FC236}">
                <a16:creationId xmlns:a16="http://schemas.microsoft.com/office/drawing/2014/main" id="{EEDB86F2-D601-446C-8D5D-8F4EB6ADDDBA}"/>
              </a:ext>
            </a:extLst>
          </p:cNvPr>
          <p:cNvSpPr txBox="1"/>
          <p:nvPr/>
        </p:nvSpPr>
        <p:spPr>
          <a:xfrm>
            <a:off x="6629400" y="2380129"/>
            <a:ext cx="519056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Looking at the target data, we can see that the majority use base are males: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majority are young adult males in their early 20s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see that there are less females in this data set but it could be that less female users use apps that TalkingData tracks.</a:t>
            </a:r>
          </a:p>
        </p:txBody>
      </p:sp>
    </p:spTree>
    <p:extLst>
      <p:ext uri="{BB962C8B-B14F-4D97-AF65-F5344CB8AC3E}">
        <p14:creationId xmlns:p14="http://schemas.microsoft.com/office/powerpoint/2010/main" val="178153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553113" y="420414"/>
            <a:ext cx="5418159" cy="705946"/>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DATA EXPLORATION</a:t>
            </a:r>
            <a:endParaRPr sz="2400" dirty="0">
              <a:solidFill>
                <a:srgbClr val="000000"/>
              </a:solidFill>
              <a:latin typeface="Michroma" panose="020B0604020202020204" charset="0"/>
            </a:endParaRPr>
          </a:p>
        </p:txBody>
      </p:sp>
      <p:sp>
        <p:nvSpPr>
          <p:cNvPr id="5" name="TextBox 4">
            <a:extLst>
              <a:ext uri="{FF2B5EF4-FFF2-40B4-BE49-F238E27FC236}">
                <a16:creationId xmlns:a16="http://schemas.microsoft.com/office/drawing/2014/main" id="{EEDB86F2-D601-446C-8D5D-8F4EB6ADDDBA}"/>
              </a:ext>
            </a:extLst>
          </p:cNvPr>
          <p:cNvSpPr txBox="1"/>
          <p:nvPr/>
        </p:nvSpPr>
        <p:spPr>
          <a:xfrm>
            <a:off x="6629400" y="2380129"/>
            <a:ext cx="519056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Here we see that there are more guys than girls in this data 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almost double the amount of males than females</a:t>
            </a:r>
          </a:p>
        </p:txBody>
      </p:sp>
      <p:pic>
        <p:nvPicPr>
          <p:cNvPr id="4" name="Picture 3">
            <a:extLst>
              <a:ext uri="{FF2B5EF4-FFF2-40B4-BE49-F238E27FC236}">
                <a16:creationId xmlns:a16="http://schemas.microsoft.com/office/drawing/2014/main" id="{17C3AFA9-64D5-41D7-890A-FF7A23733551}"/>
              </a:ext>
            </a:extLst>
          </p:cNvPr>
          <p:cNvPicPr>
            <a:picLocks noChangeAspect="1"/>
          </p:cNvPicPr>
          <p:nvPr/>
        </p:nvPicPr>
        <p:blipFill>
          <a:blip r:embed="rId3"/>
          <a:stretch>
            <a:fillRect/>
          </a:stretch>
        </p:blipFill>
        <p:spPr>
          <a:xfrm>
            <a:off x="733428" y="1337422"/>
            <a:ext cx="5238750" cy="4210050"/>
          </a:xfrm>
          <a:prstGeom prst="rect">
            <a:avLst/>
          </a:prstGeom>
        </p:spPr>
      </p:pic>
    </p:spTree>
    <p:extLst>
      <p:ext uri="{BB962C8B-B14F-4D97-AF65-F5344CB8AC3E}">
        <p14:creationId xmlns:p14="http://schemas.microsoft.com/office/powerpoint/2010/main" val="248040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553113" y="420414"/>
            <a:ext cx="5418159" cy="705946"/>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DATA EXPLORATION</a:t>
            </a:r>
            <a:endParaRPr sz="2400" dirty="0">
              <a:solidFill>
                <a:srgbClr val="000000"/>
              </a:solidFill>
              <a:latin typeface="Michroma" panose="020B0604020202020204" charset="0"/>
            </a:endParaRPr>
          </a:p>
        </p:txBody>
      </p:sp>
      <p:sp>
        <p:nvSpPr>
          <p:cNvPr id="5" name="TextBox 4">
            <a:extLst>
              <a:ext uri="{FF2B5EF4-FFF2-40B4-BE49-F238E27FC236}">
                <a16:creationId xmlns:a16="http://schemas.microsoft.com/office/drawing/2014/main" id="{EEDB86F2-D601-446C-8D5D-8F4EB6ADDDBA}"/>
              </a:ext>
            </a:extLst>
          </p:cNvPr>
          <p:cNvSpPr txBox="1"/>
          <p:nvPr/>
        </p:nvSpPr>
        <p:spPr>
          <a:xfrm>
            <a:off x="6629400" y="2380129"/>
            <a:ext cx="519056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the majority of the users are young adults from mid 20s to 30s.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less older adults users and it could be for a multitude of reasons.</a:t>
            </a:r>
          </a:p>
        </p:txBody>
      </p:sp>
      <p:pic>
        <p:nvPicPr>
          <p:cNvPr id="3" name="Picture 2">
            <a:extLst>
              <a:ext uri="{FF2B5EF4-FFF2-40B4-BE49-F238E27FC236}">
                <a16:creationId xmlns:a16="http://schemas.microsoft.com/office/drawing/2014/main" id="{7950384F-1DDE-4343-8711-271C41D3F961}"/>
              </a:ext>
            </a:extLst>
          </p:cNvPr>
          <p:cNvPicPr>
            <a:picLocks noChangeAspect="1"/>
          </p:cNvPicPr>
          <p:nvPr/>
        </p:nvPicPr>
        <p:blipFill>
          <a:blip r:embed="rId3"/>
          <a:stretch>
            <a:fillRect/>
          </a:stretch>
        </p:blipFill>
        <p:spPr>
          <a:xfrm>
            <a:off x="656941" y="1328737"/>
            <a:ext cx="6010275" cy="4200525"/>
          </a:xfrm>
          <a:prstGeom prst="rect">
            <a:avLst/>
          </a:prstGeom>
        </p:spPr>
      </p:pic>
    </p:spTree>
    <p:extLst>
      <p:ext uri="{BB962C8B-B14F-4D97-AF65-F5344CB8AC3E}">
        <p14:creationId xmlns:p14="http://schemas.microsoft.com/office/powerpoint/2010/main" val="291609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156661" y="420414"/>
            <a:ext cx="5418159" cy="705946"/>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DATA PRE-PROCESSING</a:t>
            </a:r>
            <a:endParaRPr sz="2400" dirty="0">
              <a:solidFill>
                <a:srgbClr val="000000"/>
              </a:solidFill>
              <a:latin typeface="Michroma" panose="020B0604020202020204" charset="0"/>
            </a:endParaRPr>
          </a:p>
        </p:txBody>
      </p:sp>
      <p:sp>
        <p:nvSpPr>
          <p:cNvPr id="4" name="TextBox 3">
            <a:extLst>
              <a:ext uri="{FF2B5EF4-FFF2-40B4-BE49-F238E27FC236}">
                <a16:creationId xmlns:a16="http://schemas.microsoft.com/office/drawing/2014/main" id="{E381829F-2ED2-446B-8A90-E07B0092A637}"/>
              </a:ext>
            </a:extLst>
          </p:cNvPr>
          <p:cNvSpPr txBox="1"/>
          <p:nvPr/>
        </p:nvSpPr>
        <p:spPr>
          <a:xfrm>
            <a:off x="1430216" y="1104904"/>
            <a:ext cx="9934470" cy="3724096"/>
          </a:xfrm>
          <a:prstGeom prst="rect">
            <a:avLst/>
          </a:prstGeom>
          <a:noFill/>
        </p:spPr>
        <p:txBody>
          <a:bodyPr wrap="square" rtlCol="0">
            <a:spAutoFit/>
          </a:bodyPr>
          <a:lstStyle/>
          <a:p>
            <a:pPr marL="342900" indent="-342900">
              <a:buFont typeface="Arial" panose="020B0604020202020204" pitchFamily="34" charset="0"/>
              <a:buChar char="•"/>
            </a:pPr>
            <a:endParaRPr lang="en-US" u="sng" dirty="0">
              <a:solidFill>
                <a:srgbClr val="00558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6 separate csv files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Merge files based on “</a:t>
            </a:r>
            <a:r>
              <a:rPr lang="en-US" dirty="0" err="1">
                <a:latin typeface="Arial" panose="020B0604020202020204" pitchFamily="34" charset="0"/>
                <a:cs typeface="Arial" panose="020B0604020202020204" pitchFamily="34" charset="0"/>
              </a:rPr>
              <a:t>app_id</a:t>
            </a:r>
            <a:r>
              <a:rPr lang="en-US" dirty="0">
                <a:latin typeface="Arial" panose="020B0604020202020204" pitchFamily="34" charset="0"/>
                <a:cs typeface="Arial" panose="020B0604020202020204" pitchFamily="34" charset="0"/>
              </a:rPr>
              <a:t>” and/or “</a:t>
            </a:r>
            <a:r>
              <a:rPr lang="en-US" dirty="0" err="1">
                <a:latin typeface="Arial" panose="020B0604020202020204" pitchFamily="34" charset="0"/>
                <a:cs typeface="Arial" panose="020B0604020202020204" pitchFamily="34" charset="0"/>
              </a:rPr>
              <a:t>device_id</a:t>
            </a:r>
            <a:r>
              <a:rPr lang="en-US" dirty="0">
                <a:latin typeface="Arial" panose="020B0604020202020204" pitchFamily="34" charset="0"/>
                <a:cs typeface="Arial" panose="020B0604020202020204" pitchFamily="34" charset="0"/>
              </a:rPr>
              <a:t>” columns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Created dummies for the </a:t>
            </a:r>
            <a:r>
              <a:rPr lang="en-US" dirty="0" err="1">
                <a:latin typeface="Arial" panose="020B0604020202020204" pitchFamily="34" charset="0"/>
                <a:cs typeface="Arial" panose="020B0604020202020204" pitchFamily="34" charset="0"/>
              </a:rPr>
              <a:t>label_id</a:t>
            </a:r>
            <a:r>
              <a:rPr lang="en-US" dirty="0">
                <a:latin typeface="Arial" panose="020B0604020202020204" pitchFamily="34" charset="0"/>
                <a:cs typeface="Arial" panose="020B0604020202020204" pitchFamily="34" charset="0"/>
              </a:rPr>
              <a:t> (label of app) in order to create more features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After creating the dummies and merging the files, the data frame has approximately 7,034,111,494 records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Ended up down sampling the data set into 50,000 rows for each class of data in the group to fix the class imbalance (12 classes in the target data set)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6558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5558</TotalTime>
  <Words>2320</Words>
  <Application>Microsoft Office PowerPoint</Application>
  <PresentationFormat>Widescreen</PresentationFormat>
  <Paragraphs>179</Paragraphs>
  <Slides>22</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Avenir</vt:lpstr>
      <vt:lpstr>Calibri</vt:lpstr>
      <vt:lpstr>Calibri Light</vt:lpstr>
      <vt:lpstr>Days One</vt:lpstr>
      <vt:lpstr>Helvetica Neue</vt:lpstr>
      <vt:lpstr>IBM Plex Mono</vt:lpstr>
      <vt:lpstr>Michroma</vt:lpstr>
      <vt:lpstr>Open Sans</vt:lpstr>
      <vt:lpstr>Space Mono</vt:lpstr>
      <vt:lpstr>Office Theme</vt:lpstr>
      <vt:lpstr>Predicting User Demographics THINKFUL FINAL CAPSTONE  SUBBU CHIDAMBARAM </vt:lpstr>
      <vt:lpstr>BACKGROUND</vt:lpstr>
      <vt:lpstr>WHY CARE ABOUT IDENTIFYING USER DEMOGRAPHICS?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Google Play Store Data</dc:title>
  <dc:creator>Subbu Chidambaram</dc:creator>
  <cp:lastModifiedBy>Subbu Chidambaram</cp:lastModifiedBy>
  <cp:revision>46</cp:revision>
  <dcterms:created xsi:type="dcterms:W3CDTF">2020-03-19T18:54:21Z</dcterms:created>
  <dcterms:modified xsi:type="dcterms:W3CDTF">2020-08-08T18:47:52Z</dcterms:modified>
</cp:coreProperties>
</file>