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76" r:id="rId4"/>
    <p:sldId id="259" r:id="rId5"/>
    <p:sldId id="272" r:id="rId6"/>
    <p:sldId id="264" r:id="rId7"/>
    <p:sldId id="273" r:id="rId8"/>
    <p:sldId id="265" r:id="rId9"/>
    <p:sldId id="260" r:id="rId10"/>
    <p:sldId id="274" r:id="rId11"/>
    <p:sldId id="275" r:id="rId12"/>
    <p:sldId id="261" r:id="rId13"/>
    <p:sldId id="262"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82" d="100"/>
          <a:sy n="82"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669D6-8CDD-43F3-89B9-B82E029878CB}"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E732A-8077-42B9-B419-F4F0065AF814}" type="slidenum">
              <a:rPr lang="en-US" smtClean="0"/>
              <a:t>‹#›</a:t>
            </a:fld>
            <a:endParaRPr lang="en-US"/>
          </a:p>
        </p:txBody>
      </p:sp>
    </p:spTree>
    <p:extLst>
      <p:ext uri="{BB962C8B-B14F-4D97-AF65-F5344CB8AC3E}">
        <p14:creationId xmlns:p14="http://schemas.microsoft.com/office/powerpoint/2010/main" val="200687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12162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947325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5279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38276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8174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586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86DF-DE4E-4244-B2AD-0AC8FA442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5D34AD-4548-4052-82F9-9A5A4F34E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67131-7F92-4E4F-B65A-E2163B29A943}"/>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5" name="Footer Placeholder 4">
            <a:extLst>
              <a:ext uri="{FF2B5EF4-FFF2-40B4-BE49-F238E27FC236}">
                <a16:creationId xmlns:a16="http://schemas.microsoft.com/office/drawing/2014/main" id="{191F6AC3-AD43-4CFA-8A9F-677E5DD20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0A444-5268-4B23-A52D-6BAF8CB99CD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52031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9704-FC99-4242-A44C-45CAAF2C4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82C4E-6A7B-4AEF-99CC-3443CC664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E5FE4-4E19-43A8-9758-8A8E6BA3CD68}"/>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5" name="Footer Placeholder 4">
            <a:extLst>
              <a:ext uri="{FF2B5EF4-FFF2-40B4-BE49-F238E27FC236}">
                <a16:creationId xmlns:a16="http://schemas.microsoft.com/office/drawing/2014/main" id="{CD609BE2-6FD2-4788-A9BD-13714F38E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55CD3-8CC3-4EC2-B3E9-85216A60BEF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794616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86EE9-B02A-4265-A3D4-58F9BD69D9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DCA6E6-9A6C-48FE-BB76-6CA8EE4A2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4778D-0358-441B-92D5-932FEC038971}"/>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5" name="Footer Placeholder 4">
            <a:extLst>
              <a:ext uri="{FF2B5EF4-FFF2-40B4-BE49-F238E27FC236}">
                <a16:creationId xmlns:a16="http://schemas.microsoft.com/office/drawing/2014/main" id="{74D9CBF8-9931-4D56-97F6-D537F3C4B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D9233-745D-44A8-A60B-D529A45938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12929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Slide - Black">
  <p:cSld name="Cover Slide - Black">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05200" y="2283133"/>
            <a:ext cx="9296400" cy="2262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7333">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79733" y="6122075"/>
            <a:ext cx="4508000" cy="3732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467">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467">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pic>
        <p:nvPicPr>
          <p:cNvPr id="18" name="Google Shape;18;p3"/>
          <p:cNvPicPr preferRelativeResize="0"/>
          <p:nvPr/>
        </p:nvPicPr>
        <p:blipFill rotWithShape="1">
          <a:blip r:embed="rId2">
            <a:alphaModFix/>
          </a:blip>
          <a:srcRect t="9" b="9"/>
          <a:stretch/>
        </p:blipFill>
        <p:spPr>
          <a:xfrm>
            <a:off x="415601" y="404467"/>
            <a:ext cx="951903" cy="107900"/>
          </a:xfrm>
          <a:prstGeom prst="rect">
            <a:avLst/>
          </a:prstGeom>
          <a:noFill/>
          <a:ln>
            <a:noFill/>
          </a:ln>
        </p:spPr>
      </p:pic>
    </p:spTree>
    <p:extLst>
      <p:ext uri="{BB962C8B-B14F-4D97-AF65-F5344CB8AC3E}">
        <p14:creationId xmlns:p14="http://schemas.microsoft.com/office/powerpoint/2010/main" val="167923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Black Alternate">
  <p:cSld name="Title Black Alternate">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2576131" y="2232424"/>
            <a:ext cx="6919200" cy="26020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6667">
                <a:solidFill>
                  <a:srgbClr val="FFFFFF"/>
                </a:solidFill>
              </a:defRPr>
            </a:lvl1pPr>
            <a:lvl2pPr lvl="1" rtl="0">
              <a:lnSpc>
                <a:spcPct val="80000"/>
              </a:lnSpc>
              <a:spcBef>
                <a:spcPts val="0"/>
              </a:spcBef>
              <a:spcAft>
                <a:spcPts val="0"/>
              </a:spcAft>
              <a:buClr>
                <a:srgbClr val="FFFFFF"/>
              </a:buClr>
              <a:buSzPts val="5000"/>
              <a:buNone/>
              <a:defRPr sz="6667">
                <a:solidFill>
                  <a:srgbClr val="FFFFFF"/>
                </a:solidFill>
              </a:defRPr>
            </a:lvl2pPr>
            <a:lvl3pPr lvl="2" rtl="0">
              <a:lnSpc>
                <a:spcPct val="80000"/>
              </a:lnSpc>
              <a:spcBef>
                <a:spcPts val="0"/>
              </a:spcBef>
              <a:spcAft>
                <a:spcPts val="0"/>
              </a:spcAft>
              <a:buClr>
                <a:srgbClr val="FFFFFF"/>
              </a:buClr>
              <a:buSzPts val="5000"/>
              <a:buNone/>
              <a:defRPr sz="6667">
                <a:solidFill>
                  <a:srgbClr val="FFFFFF"/>
                </a:solidFill>
              </a:defRPr>
            </a:lvl3pPr>
            <a:lvl4pPr lvl="3" rtl="0">
              <a:lnSpc>
                <a:spcPct val="80000"/>
              </a:lnSpc>
              <a:spcBef>
                <a:spcPts val="0"/>
              </a:spcBef>
              <a:spcAft>
                <a:spcPts val="0"/>
              </a:spcAft>
              <a:buClr>
                <a:srgbClr val="FFFFFF"/>
              </a:buClr>
              <a:buSzPts val="5000"/>
              <a:buNone/>
              <a:defRPr sz="6667">
                <a:solidFill>
                  <a:srgbClr val="FFFFFF"/>
                </a:solidFill>
              </a:defRPr>
            </a:lvl4pPr>
            <a:lvl5pPr lvl="4" rtl="0">
              <a:lnSpc>
                <a:spcPct val="80000"/>
              </a:lnSpc>
              <a:spcBef>
                <a:spcPts val="0"/>
              </a:spcBef>
              <a:spcAft>
                <a:spcPts val="0"/>
              </a:spcAft>
              <a:buClr>
                <a:srgbClr val="FFFFFF"/>
              </a:buClr>
              <a:buSzPts val="5000"/>
              <a:buNone/>
              <a:defRPr sz="6667">
                <a:solidFill>
                  <a:srgbClr val="FFFFFF"/>
                </a:solidFill>
              </a:defRPr>
            </a:lvl5pPr>
            <a:lvl6pPr lvl="5" rtl="0">
              <a:lnSpc>
                <a:spcPct val="80000"/>
              </a:lnSpc>
              <a:spcBef>
                <a:spcPts val="0"/>
              </a:spcBef>
              <a:spcAft>
                <a:spcPts val="0"/>
              </a:spcAft>
              <a:buClr>
                <a:srgbClr val="FFFFFF"/>
              </a:buClr>
              <a:buSzPts val="5000"/>
              <a:buNone/>
              <a:defRPr sz="6667">
                <a:solidFill>
                  <a:srgbClr val="FFFFFF"/>
                </a:solidFill>
              </a:defRPr>
            </a:lvl6pPr>
            <a:lvl7pPr lvl="6" rtl="0">
              <a:lnSpc>
                <a:spcPct val="80000"/>
              </a:lnSpc>
              <a:spcBef>
                <a:spcPts val="0"/>
              </a:spcBef>
              <a:spcAft>
                <a:spcPts val="0"/>
              </a:spcAft>
              <a:buClr>
                <a:srgbClr val="FFFFFF"/>
              </a:buClr>
              <a:buSzPts val="5000"/>
              <a:buNone/>
              <a:defRPr sz="6667">
                <a:solidFill>
                  <a:srgbClr val="FFFFFF"/>
                </a:solidFill>
              </a:defRPr>
            </a:lvl7pPr>
            <a:lvl8pPr lvl="7" rtl="0">
              <a:lnSpc>
                <a:spcPct val="80000"/>
              </a:lnSpc>
              <a:spcBef>
                <a:spcPts val="0"/>
              </a:spcBef>
              <a:spcAft>
                <a:spcPts val="0"/>
              </a:spcAft>
              <a:buClr>
                <a:srgbClr val="FFFFFF"/>
              </a:buClr>
              <a:buSzPts val="5000"/>
              <a:buNone/>
              <a:defRPr sz="6667">
                <a:solidFill>
                  <a:srgbClr val="FFFFFF"/>
                </a:solidFill>
              </a:defRPr>
            </a:lvl8pPr>
            <a:lvl9pPr lvl="8" rtl="0">
              <a:lnSpc>
                <a:spcPct val="80000"/>
              </a:lnSpc>
              <a:spcBef>
                <a:spcPts val="0"/>
              </a:spcBef>
              <a:spcAft>
                <a:spcPts val="0"/>
              </a:spcAft>
              <a:buClr>
                <a:srgbClr val="FFFFFF"/>
              </a:buClr>
              <a:buSzPts val="5000"/>
              <a:buNone/>
              <a:defRPr sz="6667">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415601" y="404467"/>
            <a:ext cx="951903" cy="107900"/>
          </a:xfrm>
          <a:prstGeom prst="rect">
            <a:avLst/>
          </a:prstGeom>
          <a:noFill/>
          <a:ln>
            <a:noFill/>
          </a:ln>
        </p:spPr>
      </p:pic>
      <p:sp>
        <p:nvSpPr>
          <p:cNvPr id="41" name="Google Shape;41;p8"/>
          <p:cNvSpPr txBox="1">
            <a:spLocks noGrp="1"/>
          </p:cNvSpPr>
          <p:nvPr>
            <p:ph type="sldNum" idx="12"/>
          </p:nvPr>
        </p:nvSpPr>
        <p:spPr>
          <a:xfrm>
            <a:off x="10945108" y="264333"/>
            <a:ext cx="952000" cy="298400"/>
          </a:xfrm>
          <a:prstGeom prst="rect">
            <a:avLst/>
          </a:prstGeom>
          <a:noFill/>
          <a:ln>
            <a:noFill/>
          </a:ln>
        </p:spPr>
        <p:txBody>
          <a:bodyPr spcFirstLastPara="1" wrap="square" lIns="91425" tIns="91425" rIns="91425" bIns="91425" anchor="t" anchorCtr="0">
            <a:noAutofit/>
          </a:bodyPr>
          <a:lstStyle>
            <a:lvl1pPr lvl="0" algn="r" rtl="0">
              <a:buNone/>
              <a:defRPr sz="1067">
                <a:solidFill>
                  <a:srgbClr val="6D35B3"/>
                </a:solidFill>
                <a:latin typeface="Days One"/>
                <a:ea typeface="Days One"/>
                <a:cs typeface="Days One"/>
                <a:sym typeface="Days One"/>
              </a:defRPr>
            </a:lvl1pPr>
            <a:lvl2pPr lvl="1" algn="r" rtl="0">
              <a:buNone/>
              <a:defRPr sz="1067">
                <a:solidFill>
                  <a:srgbClr val="6D35B3"/>
                </a:solidFill>
                <a:latin typeface="Days One"/>
                <a:ea typeface="Days One"/>
                <a:cs typeface="Days One"/>
                <a:sym typeface="Days One"/>
              </a:defRPr>
            </a:lvl2pPr>
            <a:lvl3pPr lvl="2" algn="r" rtl="0">
              <a:buNone/>
              <a:defRPr sz="1067">
                <a:solidFill>
                  <a:srgbClr val="6D35B3"/>
                </a:solidFill>
                <a:latin typeface="Days One"/>
                <a:ea typeface="Days One"/>
                <a:cs typeface="Days One"/>
                <a:sym typeface="Days One"/>
              </a:defRPr>
            </a:lvl3pPr>
            <a:lvl4pPr lvl="3" algn="r" rtl="0">
              <a:buNone/>
              <a:defRPr sz="1067">
                <a:solidFill>
                  <a:srgbClr val="6D35B3"/>
                </a:solidFill>
                <a:latin typeface="Days One"/>
                <a:ea typeface="Days One"/>
                <a:cs typeface="Days One"/>
                <a:sym typeface="Days One"/>
              </a:defRPr>
            </a:lvl4pPr>
            <a:lvl5pPr lvl="4" algn="r" rtl="0">
              <a:buNone/>
              <a:defRPr sz="1067">
                <a:solidFill>
                  <a:srgbClr val="6D35B3"/>
                </a:solidFill>
                <a:latin typeface="Days One"/>
                <a:ea typeface="Days One"/>
                <a:cs typeface="Days One"/>
                <a:sym typeface="Days One"/>
              </a:defRPr>
            </a:lvl5pPr>
            <a:lvl6pPr lvl="5" algn="r" rtl="0">
              <a:buNone/>
              <a:defRPr sz="1067">
                <a:solidFill>
                  <a:srgbClr val="6D35B3"/>
                </a:solidFill>
                <a:latin typeface="Days One"/>
                <a:ea typeface="Days One"/>
                <a:cs typeface="Days One"/>
                <a:sym typeface="Days One"/>
              </a:defRPr>
            </a:lvl6pPr>
            <a:lvl7pPr lvl="6" algn="r" rtl="0">
              <a:buNone/>
              <a:defRPr sz="1067">
                <a:solidFill>
                  <a:srgbClr val="6D35B3"/>
                </a:solidFill>
                <a:latin typeface="Days One"/>
                <a:ea typeface="Days One"/>
                <a:cs typeface="Days One"/>
                <a:sym typeface="Days One"/>
              </a:defRPr>
            </a:lvl7pPr>
            <a:lvl8pPr lvl="7" algn="r" rtl="0">
              <a:buNone/>
              <a:defRPr sz="1067">
                <a:solidFill>
                  <a:srgbClr val="6D35B3"/>
                </a:solidFill>
                <a:latin typeface="Days One"/>
                <a:ea typeface="Days One"/>
                <a:cs typeface="Days One"/>
                <a:sym typeface="Days One"/>
              </a:defRPr>
            </a:lvl8pPr>
            <a:lvl9pPr lvl="8" algn="r" rtl="0">
              <a:buNone/>
              <a:defRPr sz="1067">
                <a:solidFill>
                  <a:srgbClr val="6D35B3"/>
                </a:solidFill>
                <a:latin typeface="Days One"/>
                <a:ea typeface="Days One"/>
                <a:cs typeface="Days One"/>
                <a:sym typeface="Days 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3862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1F2C-0B11-4EAC-94FF-ECC402007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79C051-CB28-4B4E-947C-89EC1B6ED7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3F2AF-38E0-4153-A289-16DB42F9938F}"/>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5" name="Footer Placeholder 4">
            <a:extLst>
              <a:ext uri="{FF2B5EF4-FFF2-40B4-BE49-F238E27FC236}">
                <a16:creationId xmlns:a16="http://schemas.microsoft.com/office/drawing/2014/main" id="{62410371-7201-4DE8-9A96-3B6BCDB21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40358-EB69-4AFC-9D4A-1125F411C02C}"/>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213705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5474-6A03-40A7-9E9F-848922393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4978A0-C3A5-4F21-BAD1-5C40517AC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51156-5753-497D-B56C-029E7D48A367}"/>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5" name="Footer Placeholder 4">
            <a:extLst>
              <a:ext uri="{FF2B5EF4-FFF2-40B4-BE49-F238E27FC236}">
                <a16:creationId xmlns:a16="http://schemas.microsoft.com/office/drawing/2014/main" id="{F1DA79E1-6285-4A41-88C8-2B40631C26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0CCA4-B2B2-4C2E-91CD-D788A044E983}"/>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28658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CE2D-9820-46A2-A2C7-D680821D9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9CA21-AE84-45BE-AE66-1299320C82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6FEDE-5C64-4844-B2BC-8E9789B44E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CB04D-ED40-4FED-BF92-A3B5ED9C5BC1}"/>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6" name="Footer Placeholder 5">
            <a:extLst>
              <a:ext uri="{FF2B5EF4-FFF2-40B4-BE49-F238E27FC236}">
                <a16:creationId xmlns:a16="http://schemas.microsoft.com/office/drawing/2014/main" id="{4E90A26D-10AB-457D-ADC4-9D6C91589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A86A2-3515-4024-AAD2-63A107375C75}"/>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1877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C0D-3764-476B-9BDA-E3565F51C3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EB20F-78AE-4180-851D-7342FED0E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D8A9C9-FF2B-4A71-AF6C-6E763D55A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8123F-B8A4-4970-BAFF-D7AA43348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FB0E7-5FD2-4450-A3A7-EF6D151190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19267D-E671-4D73-9FC2-2E8233761F07}"/>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8" name="Footer Placeholder 7">
            <a:extLst>
              <a:ext uri="{FF2B5EF4-FFF2-40B4-BE49-F238E27FC236}">
                <a16:creationId xmlns:a16="http://schemas.microsoft.com/office/drawing/2014/main" id="{489DDD67-FEC5-4A4A-A9D4-345014EA3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E9F94C-5113-4E88-9053-84C36FF871A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2931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E941-3295-4284-948F-2BFB5D4941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BED27-DEC7-4FB7-A7C6-34B4D27F0128}"/>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4" name="Footer Placeholder 3">
            <a:extLst>
              <a:ext uri="{FF2B5EF4-FFF2-40B4-BE49-F238E27FC236}">
                <a16:creationId xmlns:a16="http://schemas.microsoft.com/office/drawing/2014/main" id="{BB3DFEDD-F197-43BB-B104-B772E5C4CB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7A52B1-D302-4A98-8093-8DC2D98101CD}"/>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9442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79D92-A979-4209-8567-F389ABDBD3D6}"/>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3" name="Footer Placeholder 2">
            <a:extLst>
              <a:ext uri="{FF2B5EF4-FFF2-40B4-BE49-F238E27FC236}">
                <a16:creationId xmlns:a16="http://schemas.microsoft.com/office/drawing/2014/main" id="{90B55096-BAF9-4F39-9091-508DF7610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25557F-3D74-40A2-8F51-2DF11F634BB4}"/>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422753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1E6B-ADB1-4F21-A8FD-C0EC93CA0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A26A8-4590-4C96-B3DB-A1008EBD8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20D8A-BC2A-4439-BB6C-7413A06B8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C8BDC-D7FA-4672-990C-06189B66EF92}"/>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6" name="Footer Placeholder 5">
            <a:extLst>
              <a:ext uri="{FF2B5EF4-FFF2-40B4-BE49-F238E27FC236}">
                <a16:creationId xmlns:a16="http://schemas.microsoft.com/office/drawing/2014/main" id="{12F911C6-48F3-4BB9-B65F-16B492FA21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AE59-3437-4EFB-A223-6171505E5B6A}"/>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365510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3D55-94A8-41AC-BFA3-8A679BA61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9EC14B-AFBD-4C55-B7E3-AA7F71CC8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8181E-2996-4134-BEB5-ED993D6A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965D-0D7E-4372-9D7B-411B0D0911CD}"/>
              </a:ext>
            </a:extLst>
          </p:cNvPr>
          <p:cNvSpPr>
            <a:spLocks noGrp="1"/>
          </p:cNvSpPr>
          <p:nvPr>
            <p:ph type="dt" sz="half" idx="10"/>
          </p:nvPr>
        </p:nvSpPr>
        <p:spPr/>
        <p:txBody>
          <a:bodyPr/>
          <a:lstStyle/>
          <a:p>
            <a:fld id="{F30697C1-E762-4E17-8412-9627F6FB32DB}" type="datetimeFigureOut">
              <a:rPr lang="en-US" smtClean="0"/>
              <a:t>7/18/2020</a:t>
            </a:fld>
            <a:endParaRPr lang="en-US"/>
          </a:p>
        </p:txBody>
      </p:sp>
      <p:sp>
        <p:nvSpPr>
          <p:cNvPr id="6" name="Footer Placeholder 5">
            <a:extLst>
              <a:ext uri="{FF2B5EF4-FFF2-40B4-BE49-F238E27FC236}">
                <a16:creationId xmlns:a16="http://schemas.microsoft.com/office/drawing/2014/main" id="{74776819-A286-404B-8CA1-DBB6F6A00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813A2-99B0-49E9-9DFA-D6288E326CE1}"/>
              </a:ext>
            </a:extLst>
          </p:cNvPr>
          <p:cNvSpPr>
            <a:spLocks noGrp="1"/>
          </p:cNvSpPr>
          <p:nvPr>
            <p:ph type="sldNum" sz="quarter" idx="12"/>
          </p:nvPr>
        </p:nvSpPr>
        <p:spPr/>
        <p:txBody>
          <a:bodyPr/>
          <a:lstStyle/>
          <a:p>
            <a:fld id="{65554048-4AFC-4303-B0E4-F7E3C73697D0}" type="slidenum">
              <a:rPr lang="en-US" smtClean="0"/>
              <a:t>‹#›</a:t>
            </a:fld>
            <a:endParaRPr lang="en-US"/>
          </a:p>
        </p:txBody>
      </p:sp>
    </p:spTree>
    <p:extLst>
      <p:ext uri="{BB962C8B-B14F-4D97-AF65-F5344CB8AC3E}">
        <p14:creationId xmlns:p14="http://schemas.microsoft.com/office/powerpoint/2010/main" val="15036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A0B56D-B79F-4AAD-A7D3-74944B7F7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1E812A-73AE-41CE-AFE5-62A57125B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980D8-16CF-4B07-A56E-DD33132FEF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697C1-E762-4E17-8412-9627F6FB32DB}" type="datetimeFigureOut">
              <a:rPr lang="en-US" smtClean="0"/>
              <a:t>7/18/2020</a:t>
            </a:fld>
            <a:endParaRPr lang="en-US"/>
          </a:p>
        </p:txBody>
      </p:sp>
      <p:sp>
        <p:nvSpPr>
          <p:cNvPr id="5" name="Footer Placeholder 4">
            <a:extLst>
              <a:ext uri="{FF2B5EF4-FFF2-40B4-BE49-F238E27FC236}">
                <a16:creationId xmlns:a16="http://schemas.microsoft.com/office/drawing/2014/main" id="{F7967CE7-D805-4807-BA32-681E09F8C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D644E3-B23E-4035-A811-6F0BB6968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4048-4AFC-4303-B0E4-F7E3C73697D0}" type="slidenum">
              <a:rPr lang="en-US" smtClean="0"/>
              <a:t>‹#›</a:t>
            </a:fld>
            <a:endParaRPr lang="en-US"/>
          </a:p>
        </p:txBody>
      </p:sp>
    </p:spTree>
    <p:extLst>
      <p:ext uri="{BB962C8B-B14F-4D97-AF65-F5344CB8AC3E}">
        <p14:creationId xmlns:p14="http://schemas.microsoft.com/office/powerpoint/2010/main" val="98427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ciml/human-activity-recognition-with-smartphone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youtube.com/watch?v=XOEN9W05_4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205200" y="2087467"/>
            <a:ext cx="10597200" cy="2262400"/>
          </a:xfrm>
          <a:prstGeom prst="rect">
            <a:avLst/>
          </a:prstGeom>
        </p:spPr>
        <p:txBody>
          <a:bodyPr spcFirstLastPara="1" vert="horz" wrap="square" lIns="121900" tIns="121900" rIns="121900" bIns="121900" rtlCol="0" anchor="t" anchorCtr="0">
            <a:noAutofit/>
          </a:bodyPr>
          <a:lstStyle/>
          <a:p>
            <a:r>
              <a:rPr lang="en-US" dirty="0"/>
              <a:t>Predicting Activity with a Smartphone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23292" y="765932"/>
            <a:ext cx="8464062"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Multiclass Classification Modeling – Gradient Boosting Classifier</a:t>
            </a: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5486400" y="2287533"/>
            <a:ext cx="6554467" cy="3210590"/>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Each Cross Validated Accuracy: [0.92542373 0.83898305 0.95925297 0.91171477 0.96264856] </a:t>
            </a:r>
          </a:p>
          <a:p>
            <a:pPr marL="609585" indent="-457189">
              <a:spcBef>
                <a:spcPts val="0"/>
              </a:spcBef>
              <a:buClr>
                <a:schemeClr val="dk1"/>
              </a:buClr>
              <a:buSzPts val="1800"/>
              <a:buFont typeface="Open Sans"/>
              <a:buChar char="●"/>
            </a:pPr>
            <a:endParaRPr lang="en-US" sz="2000" dirty="0">
              <a:solidFill>
                <a:srgbClr val="212121"/>
              </a:solidFill>
              <a:latin typeface="Arial" panose="020B0604020202020204" pitchFamily="34" charset="0"/>
              <a:cs typeface="Arial" panose="020B0604020202020204" pitchFamily="34" charset="0"/>
            </a:endParaRPr>
          </a:p>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Overall Gradient Boosted Classifier Accuracy: 0.92 (+/- 0.09)</a:t>
            </a:r>
            <a:endParaRPr lang="en-US" sz="2000" dirty="0">
              <a:solidFill>
                <a:schemeClr val="dk1"/>
              </a:solidFill>
              <a:latin typeface="Arial" panose="020B0604020202020204" pitchFamily="34" charset="0"/>
              <a:ea typeface="Open Sans"/>
              <a:cs typeface="Arial" panose="020B0604020202020204" pitchFamily="34" charset="0"/>
              <a:sym typeface="Open Sans"/>
            </a:endParaRPr>
          </a:p>
        </p:txBody>
      </p:sp>
      <p:pic>
        <p:nvPicPr>
          <p:cNvPr id="3" name="Picture 2">
            <a:extLst>
              <a:ext uri="{FF2B5EF4-FFF2-40B4-BE49-F238E27FC236}">
                <a16:creationId xmlns:a16="http://schemas.microsoft.com/office/drawing/2014/main" id="{26DBEF02-03B0-4FB2-B7DF-7CE6C4325E91}"/>
              </a:ext>
            </a:extLst>
          </p:cNvPr>
          <p:cNvPicPr>
            <a:picLocks noChangeAspect="1"/>
          </p:cNvPicPr>
          <p:nvPr/>
        </p:nvPicPr>
        <p:blipFill>
          <a:blip r:embed="rId3"/>
          <a:stretch>
            <a:fillRect/>
          </a:stretch>
        </p:blipFill>
        <p:spPr>
          <a:xfrm>
            <a:off x="1261695" y="2109787"/>
            <a:ext cx="3708890" cy="3517290"/>
          </a:xfrm>
          <a:prstGeom prst="rect">
            <a:avLst/>
          </a:prstGeom>
        </p:spPr>
      </p:pic>
    </p:spTree>
    <p:extLst>
      <p:ext uri="{BB962C8B-B14F-4D97-AF65-F5344CB8AC3E}">
        <p14:creationId xmlns:p14="http://schemas.microsoft.com/office/powerpoint/2010/main" val="147335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23292" y="765932"/>
            <a:ext cx="8018585"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Multiclass Classification Modeling – Support Vector Classifier</a:t>
            </a: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1723292" y="2287533"/>
            <a:ext cx="10317575" cy="3210590"/>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Each Cross Validated Accuracy: [0.97118644 0.86779661 0.94397284 0.93378608 0.93378608] </a:t>
            </a:r>
          </a:p>
          <a:p>
            <a:pPr marL="609585" indent="-457189">
              <a:spcBef>
                <a:spcPts val="0"/>
              </a:spcBef>
              <a:buClr>
                <a:schemeClr val="dk1"/>
              </a:buClr>
              <a:buSzPts val="1800"/>
              <a:buFont typeface="Open Sans"/>
              <a:buChar char="●"/>
            </a:pPr>
            <a:endParaRPr lang="en-US" sz="2000" dirty="0">
              <a:solidFill>
                <a:srgbClr val="212121"/>
              </a:solidFill>
              <a:latin typeface="Arial" panose="020B0604020202020204" pitchFamily="34" charset="0"/>
              <a:cs typeface="Arial" panose="020B0604020202020204" pitchFamily="34" charset="0"/>
            </a:endParaRPr>
          </a:p>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Overall Support Vector Classifier Accuracy: 0.93 (+/- 0.07)</a:t>
            </a:r>
            <a:endParaRPr lang="en-US" sz="2000" dirty="0">
              <a:solidFill>
                <a:schemeClr val="dk1"/>
              </a:solidFill>
              <a:latin typeface="Arial" panose="020B0604020202020204" pitchFamily="34" charset="0"/>
              <a:ea typeface="Open Sans"/>
              <a:cs typeface="Arial" panose="020B0604020202020204" pitchFamily="34" charset="0"/>
              <a:sym typeface="Open Sans"/>
            </a:endParaRPr>
          </a:p>
        </p:txBody>
      </p:sp>
    </p:spTree>
    <p:extLst>
      <p:ext uri="{BB962C8B-B14F-4D97-AF65-F5344CB8AC3E}">
        <p14:creationId xmlns:p14="http://schemas.microsoft.com/office/powerpoint/2010/main" val="416973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388800" y="583324"/>
            <a:ext cx="2948234" cy="870609"/>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Conclusion</a:t>
            </a:r>
            <a:endParaRPr sz="4000" dirty="0">
              <a:solidFill>
                <a:srgbClr val="000000"/>
              </a:solidFill>
              <a:latin typeface="Michroma" panose="020B0604020202020204" charset="0"/>
            </a:endParaRPr>
          </a:p>
        </p:txBody>
      </p:sp>
      <p:sp>
        <p:nvSpPr>
          <p:cNvPr id="121" name="Google Shape;121;p26"/>
          <p:cNvSpPr txBox="1">
            <a:spLocks noGrp="1"/>
          </p:cNvSpPr>
          <p:nvPr>
            <p:ph type="subTitle" idx="4294967295"/>
          </p:nvPr>
        </p:nvSpPr>
        <p:spPr>
          <a:xfrm>
            <a:off x="97067" y="1309229"/>
            <a:ext cx="10378101" cy="6076309"/>
          </a:xfrm>
          <a:prstGeom prst="rect">
            <a:avLst/>
          </a:prstGeom>
        </p:spPr>
        <p:txBody>
          <a:bodyPr spcFirstLastPara="1" vert="horz" wrap="square" lIns="121900" tIns="121900" rIns="121900" bIns="121900" rtlCol="0" anchor="t" anchorCtr="0">
            <a:noAutofit/>
          </a:bodyPr>
          <a:lstStyle/>
          <a:p>
            <a:r>
              <a:rPr lang="en-US" sz="1800" dirty="0">
                <a:latin typeface="Arial" panose="020B0604020202020204" pitchFamily="34" charset="0"/>
                <a:cs typeface="Arial" panose="020B0604020202020204" pitchFamily="34" charset="0"/>
              </a:rPr>
              <a:t>To return to my goals for this project, The Support Vector Classifier was able to achieve an R-squared values of 0.93 for predicting human activity from a smart phone’s internal sensors.</a:t>
            </a:r>
          </a:p>
          <a:p>
            <a:r>
              <a:rPr lang="en-US" sz="1800" dirty="0">
                <a:latin typeface="Arial" panose="020B0604020202020204" pitchFamily="34" charset="0"/>
                <a:cs typeface="Arial" panose="020B0604020202020204" pitchFamily="34" charset="0"/>
              </a:rPr>
              <a:t>The SVM is very versatile and great as a classifier, but it comes at the cost of explaining which features are most important in my dataset.</a:t>
            </a:r>
          </a:p>
          <a:p>
            <a:r>
              <a:rPr lang="en-US" sz="1800" dirty="0">
                <a:latin typeface="Arial" panose="020B0604020202020204" pitchFamily="34" charset="0"/>
                <a:cs typeface="Arial" panose="020B0604020202020204" pitchFamily="34" charset="0"/>
              </a:rPr>
              <a:t>If I need a model with accurate predictions, then I would choose SVM because it was able to achieve the highest average accuracy of 0.96</a:t>
            </a:r>
          </a:p>
          <a:p>
            <a:r>
              <a:rPr lang="en-US" sz="1800" dirty="0">
                <a:latin typeface="Arial" panose="020B0604020202020204" pitchFamily="34" charset="0"/>
                <a:cs typeface="Arial" panose="020B0604020202020204" pitchFamily="34" charset="0"/>
              </a:rPr>
              <a:t>For a more explanatory model, the Gradient Boosting and Random Forest Classifiers are possible options. </a:t>
            </a:r>
          </a:p>
          <a:p>
            <a:r>
              <a:rPr lang="en-US" sz="1800" dirty="0">
                <a:latin typeface="Arial" panose="020B0604020202020204" pitchFamily="34" charset="0"/>
                <a:cs typeface="Arial" panose="020B0604020202020204" pitchFamily="34" charset="0"/>
              </a:rPr>
              <a:t>Having more time would have helped me to focus on optimizing my dataset because there are so many features. </a:t>
            </a:r>
          </a:p>
          <a:p>
            <a:r>
              <a:rPr lang="en-US" sz="1800" dirty="0">
                <a:latin typeface="Arial" panose="020B0604020202020204" pitchFamily="34" charset="0"/>
                <a:cs typeface="Arial" panose="020B0604020202020204" pitchFamily="34" charset="0"/>
              </a:rPr>
              <a:t>Furthermore, I want to create more explanatory models because it would help data scientist and engineers design better machines and models that focus on these important distinctions between activities</a:t>
            </a:r>
          </a:p>
          <a:p>
            <a:pPr marL="0" indent="0">
              <a:spcBef>
                <a:spcPts val="0"/>
              </a:spcBef>
              <a:buNone/>
            </a:pPr>
            <a:endParaRPr sz="2400" dirty="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2000"/>
              <a:t>Questions?</a:t>
            </a:r>
            <a:endParaRPr sz="1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88167" y="4937552"/>
            <a:ext cx="12833600" cy="1204400"/>
          </a:xfrm>
          <a:prstGeom prst="rect">
            <a:avLst/>
          </a:prstGeom>
        </p:spPr>
        <p:txBody>
          <a:bodyPr spcFirstLastPara="1" vert="horz" wrap="square" lIns="121900" tIns="121900" rIns="121900" bIns="121900" rtlCol="0" anchor="t" anchorCtr="0">
            <a:noAutofit/>
          </a:bodyPr>
          <a:lstStyle/>
          <a:p>
            <a:r>
              <a:rPr lang="en" sz="13800"/>
              <a:t>Thank You</a:t>
            </a:r>
            <a:endParaRPr sz="1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A696-99E7-40F6-BB40-6C89B2EAF6CF}"/>
              </a:ext>
            </a:extLst>
          </p:cNvPr>
          <p:cNvSpPr>
            <a:spLocks noGrp="1"/>
          </p:cNvSpPr>
          <p:nvPr>
            <p:ph type="ctrTitle"/>
          </p:nvPr>
        </p:nvSpPr>
        <p:spPr>
          <a:xfrm>
            <a:off x="1734207" y="289034"/>
            <a:ext cx="7882760" cy="730469"/>
          </a:xfrm>
        </p:spPr>
        <p:txBody>
          <a:bodyPr>
            <a:normAutofit/>
          </a:bodyPr>
          <a:lstStyle/>
          <a:p>
            <a:r>
              <a:rPr lang="en" sz="4000" dirty="0">
                <a:latin typeface="Michroma" panose="020B0604020202020204" charset="0"/>
              </a:rPr>
              <a:t>Overview</a:t>
            </a:r>
            <a:endParaRPr lang="en-US" sz="4000" dirty="0">
              <a:latin typeface="Michroma" panose="020B0604020202020204" charset="0"/>
            </a:endParaRPr>
          </a:p>
        </p:txBody>
      </p:sp>
      <p:sp>
        <p:nvSpPr>
          <p:cNvPr id="3" name="Subtitle 2">
            <a:extLst>
              <a:ext uri="{FF2B5EF4-FFF2-40B4-BE49-F238E27FC236}">
                <a16:creationId xmlns:a16="http://schemas.microsoft.com/office/drawing/2014/main" id="{4E90F92A-961F-4BFD-A448-40E1D0AE832C}"/>
              </a:ext>
            </a:extLst>
          </p:cNvPr>
          <p:cNvSpPr>
            <a:spLocks noGrp="1"/>
          </p:cNvSpPr>
          <p:nvPr>
            <p:ph type="subTitle" idx="1"/>
          </p:nvPr>
        </p:nvSpPr>
        <p:spPr>
          <a:xfrm>
            <a:off x="1460938" y="1702676"/>
            <a:ext cx="9144000" cy="4080642"/>
          </a:xfrm>
        </p:spPr>
        <p:txBody>
          <a:bodyPr>
            <a:normAutofit/>
          </a:bodyPr>
          <a:lstStyle/>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Human Activity Recognition, or HAR) for short, is the problem of predicting what a person is doing based on a trace of their movement using sensors.</a:t>
            </a:r>
          </a:p>
          <a:p>
            <a:pPr marL="457200" lvl="0" indent="-342900" algn="l">
              <a:spcBef>
                <a:spcPts val="0"/>
              </a:spcBef>
              <a:buClr>
                <a:schemeClr val="dk1"/>
              </a:buClr>
              <a:buSzPts val="1800"/>
              <a:buFont typeface="Open Sans"/>
              <a:buChar char="●"/>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Movements are often normal indoor activities such as standing, sitting, laying, walking, and walking up/downstairs.</a:t>
            </a:r>
          </a:p>
          <a:p>
            <a:pPr marL="457200" lvl="0" indent="-342900" algn="l">
              <a:spcBef>
                <a:spcPts val="0"/>
              </a:spcBef>
              <a:buClr>
                <a:schemeClr val="dk1"/>
              </a:buClr>
              <a:buSzPts val="1800"/>
              <a:buFont typeface="Open Sans"/>
              <a:buChar char="●"/>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This research is widely applicable to many industries including healthcare, teaching, and construction. </a:t>
            </a:r>
          </a:p>
          <a:p>
            <a:pPr marL="457200" lvl="0" indent="-342900" algn="l">
              <a:spcBef>
                <a:spcPts val="0"/>
              </a:spcBef>
              <a:buClr>
                <a:schemeClr val="dk1"/>
              </a:buClr>
              <a:buSzPts val="1800"/>
              <a:buFont typeface="Open Sans"/>
              <a:buChar char="●"/>
            </a:pPr>
            <a:endParaRPr lang="en-US" dirty="0">
              <a:solidFill>
                <a:schemeClr val="dk1"/>
              </a:solidFill>
              <a:latin typeface="Arial" panose="020B0604020202020204" pitchFamily="34" charset="0"/>
              <a:ea typeface="Open Sans"/>
              <a:cs typeface="Arial" panose="020B0604020202020204" pitchFamily="34" charset="0"/>
              <a:sym typeface="Open Sans"/>
            </a:endParaRPr>
          </a:p>
          <a:p>
            <a:endParaRPr lang="en-US" dirty="0"/>
          </a:p>
        </p:txBody>
      </p:sp>
    </p:spTree>
    <p:extLst>
      <p:ext uri="{BB962C8B-B14F-4D97-AF65-F5344CB8AC3E}">
        <p14:creationId xmlns:p14="http://schemas.microsoft.com/office/powerpoint/2010/main" val="301058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A696-99E7-40F6-BB40-6C89B2EAF6CF}"/>
              </a:ext>
            </a:extLst>
          </p:cNvPr>
          <p:cNvSpPr>
            <a:spLocks noGrp="1"/>
          </p:cNvSpPr>
          <p:nvPr>
            <p:ph type="ctrTitle"/>
          </p:nvPr>
        </p:nvSpPr>
        <p:spPr>
          <a:xfrm>
            <a:off x="1734207" y="289034"/>
            <a:ext cx="7882760" cy="730469"/>
          </a:xfrm>
        </p:spPr>
        <p:txBody>
          <a:bodyPr>
            <a:normAutofit/>
          </a:bodyPr>
          <a:lstStyle/>
          <a:p>
            <a:r>
              <a:rPr lang="en-US" sz="4000" dirty="0">
                <a:latin typeface="Michroma" panose="020B0604020202020204" charset="0"/>
              </a:rPr>
              <a:t>P</a:t>
            </a:r>
            <a:r>
              <a:rPr lang="en" sz="4000" dirty="0">
                <a:latin typeface="Michroma" panose="020B0604020202020204" charset="0"/>
              </a:rPr>
              <a:t>roblem </a:t>
            </a:r>
            <a:r>
              <a:rPr lang="en-US" sz="4000" dirty="0">
                <a:latin typeface="Michroma" panose="020B0604020202020204" charset="0"/>
              </a:rPr>
              <a:t>S</a:t>
            </a:r>
            <a:r>
              <a:rPr lang="en" sz="4000" dirty="0">
                <a:latin typeface="Michroma" panose="020B0604020202020204" charset="0"/>
              </a:rPr>
              <a:t>tatement</a:t>
            </a:r>
            <a:endParaRPr lang="en-US" sz="4000" dirty="0">
              <a:latin typeface="Michroma" panose="020B0604020202020204" charset="0"/>
            </a:endParaRPr>
          </a:p>
        </p:txBody>
      </p:sp>
      <p:sp>
        <p:nvSpPr>
          <p:cNvPr id="3" name="Subtitle 2">
            <a:extLst>
              <a:ext uri="{FF2B5EF4-FFF2-40B4-BE49-F238E27FC236}">
                <a16:creationId xmlns:a16="http://schemas.microsoft.com/office/drawing/2014/main" id="{4E90F92A-961F-4BFD-A448-40E1D0AE832C}"/>
              </a:ext>
            </a:extLst>
          </p:cNvPr>
          <p:cNvSpPr>
            <a:spLocks noGrp="1"/>
          </p:cNvSpPr>
          <p:nvPr>
            <p:ph type="subTitle" idx="1"/>
          </p:nvPr>
        </p:nvSpPr>
        <p:spPr>
          <a:xfrm>
            <a:off x="1460938" y="1702676"/>
            <a:ext cx="9144000" cy="4080642"/>
          </a:xfrm>
        </p:spPr>
        <p:txBody>
          <a:bodyPr>
            <a:normAutofit/>
          </a:bodyPr>
          <a:lstStyle/>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Can the activity of an individual be accurately predicted with a smart phone’s internal sensors?</a:t>
            </a:r>
          </a:p>
          <a:p>
            <a:pPr marL="114300" lvl="0" algn="l">
              <a:spcBef>
                <a:spcPts val="0"/>
              </a:spcBef>
              <a:buClr>
                <a:schemeClr val="dk1"/>
              </a:buClr>
              <a:buSzPts val="1800"/>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What variables are most important for a model to predict with a smart phone?</a:t>
            </a:r>
          </a:p>
          <a:p>
            <a:pPr marL="457200" lvl="0" indent="-342900" algn="l">
              <a:spcBef>
                <a:spcPts val="0"/>
              </a:spcBef>
              <a:buClr>
                <a:schemeClr val="dk1"/>
              </a:buClr>
              <a:buSzPts val="1800"/>
              <a:buFont typeface="Open Sans"/>
              <a:buChar char="●"/>
            </a:pPr>
            <a:endParaRPr lang="en-US" sz="2000" dirty="0">
              <a:solidFill>
                <a:schemeClr val="dk1"/>
              </a:solidFill>
              <a:latin typeface="Arial" panose="020B0604020202020204" pitchFamily="34" charset="0"/>
              <a:ea typeface="Open Sans"/>
              <a:cs typeface="Arial" panose="020B0604020202020204" pitchFamily="34" charset="0"/>
              <a:sym typeface="Open Sans"/>
            </a:endParaRPr>
          </a:p>
          <a:p>
            <a:pPr marL="457200" lvl="0" indent="-342900" algn="l">
              <a:spcBef>
                <a:spcPts val="0"/>
              </a:spcBef>
              <a:buClr>
                <a:schemeClr val="dk1"/>
              </a:buClr>
              <a:buSzPts val="1800"/>
              <a:buFont typeface="Open Sans"/>
              <a:buChar char="●"/>
            </a:pPr>
            <a:r>
              <a:rPr lang="en-US" sz="2000" dirty="0">
                <a:solidFill>
                  <a:schemeClr val="dk1"/>
                </a:solidFill>
                <a:latin typeface="Arial" panose="020B0604020202020204" pitchFamily="34" charset="0"/>
                <a:ea typeface="Open Sans"/>
                <a:cs typeface="Arial" panose="020B0604020202020204" pitchFamily="34" charset="0"/>
                <a:sym typeface="Open Sans"/>
              </a:rPr>
              <a:t>Which model most accurately predicts activity with a smart phone? </a:t>
            </a:r>
            <a:r>
              <a:rPr lang="en-US" sz="2000" dirty="0">
                <a:latin typeface="Arial" panose="020B0604020202020204" pitchFamily="34" charset="0"/>
                <a:cs typeface="Arial" panose="020B0604020202020204" pitchFamily="34" charset="0"/>
              </a:rPr>
              <a:t> </a:t>
            </a:r>
            <a:endParaRPr lang="en-US" sz="2000" dirty="0">
              <a:solidFill>
                <a:srgbClr val="000000"/>
              </a:solidFill>
              <a:latin typeface="Arial" panose="020B0604020202020204" pitchFamily="34" charset="0"/>
              <a:ea typeface="Open Sans"/>
              <a:cs typeface="Arial" panose="020B0604020202020204" pitchFamily="34" charset="0"/>
              <a:sym typeface="Open Sans"/>
            </a:endParaRPr>
          </a:p>
          <a:p>
            <a:endParaRPr lang="en-US" dirty="0"/>
          </a:p>
        </p:txBody>
      </p:sp>
    </p:spTree>
    <p:extLst>
      <p:ext uri="{BB962C8B-B14F-4D97-AF65-F5344CB8AC3E}">
        <p14:creationId xmlns:p14="http://schemas.microsoft.com/office/powerpoint/2010/main" val="361524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221348" y="252248"/>
            <a:ext cx="3384404" cy="726967"/>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Background</a:t>
            </a:r>
            <a:endParaRPr sz="4000" dirty="0">
              <a:solidFill>
                <a:srgbClr val="000000"/>
              </a:solidFill>
              <a:latin typeface="Michroma" panose="020B0604020202020204" charset="0"/>
            </a:endParaRPr>
          </a:p>
        </p:txBody>
      </p:sp>
      <p:sp>
        <p:nvSpPr>
          <p:cNvPr id="6" name="TextBox 5">
            <a:extLst>
              <a:ext uri="{FF2B5EF4-FFF2-40B4-BE49-F238E27FC236}">
                <a16:creationId xmlns:a16="http://schemas.microsoft.com/office/drawing/2014/main" id="{909558F6-44E3-418A-8FC8-07838D9DFE4E}"/>
              </a:ext>
            </a:extLst>
          </p:cNvPr>
          <p:cNvSpPr txBox="1"/>
          <p:nvPr/>
        </p:nvSpPr>
        <p:spPr>
          <a:xfrm>
            <a:off x="984738" y="1714500"/>
            <a:ext cx="10379947" cy="341632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Found on Kaggle:  </a:t>
            </a:r>
            <a:r>
              <a:rPr lang="en-US" sz="2000"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https://www.kaggle.com/uciml/human-activity-recognition-with-smartphones</a:t>
            </a:r>
            <a:endParaRPr lang="en-US" sz="2000" b="0" i="0" u="sng"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u="sng"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Data was collected from 30 subjects aged between 19 and 48 years old performing one of 6 standard activities</a:t>
            </a:r>
          </a:p>
          <a:p>
            <a:pPr marL="342900" indent="-342900">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Subjects wore a waist-mounted smartphone that recorded the movement data</a:t>
            </a:r>
          </a:p>
          <a:p>
            <a:pPr marL="342900" indent="-342900">
              <a:buFont typeface="Arial" panose="020B0604020202020204" pitchFamily="34" charset="0"/>
              <a:buChar char="•"/>
            </a:pP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https://www.youtube.com/watch?v=XOEN9W05_4A</a:t>
            </a:r>
            <a:endParaRPr lang="en-US" sz="2000" b="0" i="0" dirty="0">
              <a:effectLst/>
              <a:latin typeface="Arial" panose="020B0604020202020204" pitchFamily="34" charset="0"/>
              <a:cs typeface="Arial" panose="020B0604020202020204" pitchFamily="34" charset="0"/>
            </a:endParaRPr>
          </a:p>
          <a:p>
            <a:endParaRPr lang="en-US" u="sng" dirty="0">
              <a:solidFill>
                <a:srgbClr val="005580"/>
              </a:solidFill>
              <a:latin typeface="Helvetica Neue"/>
            </a:endParaRP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334987" y="252248"/>
            <a:ext cx="8637814" cy="726967"/>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Why care about Smartphone Sensor?</a:t>
            </a:r>
            <a:endParaRPr sz="4000" dirty="0">
              <a:solidFill>
                <a:srgbClr val="000000"/>
              </a:solidFill>
              <a:latin typeface="Michroma" panose="020B0604020202020204" charset="0"/>
            </a:endParaRPr>
          </a:p>
        </p:txBody>
      </p:sp>
      <p:sp>
        <p:nvSpPr>
          <p:cNvPr id="6" name="TextBox 5">
            <a:extLst>
              <a:ext uri="{FF2B5EF4-FFF2-40B4-BE49-F238E27FC236}">
                <a16:creationId xmlns:a16="http://schemas.microsoft.com/office/drawing/2014/main" id="{909558F6-44E3-418A-8FC8-07838D9DFE4E}"/>
              </a:ext>
            </a:extLst>
          </p:cNvPr>
          <p:cNvSpPr txBox="1"/>
          <p:nvPr/>
        </p:nvSpPr>
        <p:spPr>
          <a:xfrm>
            <a:off x="1616528" y="1714500"/>
            <a:ext cx="9748157" cy="2862322"/>
          </a:xfrm>
          <a:prstGeom prst="rect">
            <a:avLst/>
          </a:prstGeom>
          <a:noFill/>
        </p:spPr>
        <p:txBody>
          <a:bodyPr wrap="square" rtlCol="0">
            <a:spAutoFit/>
          </a:bodyPr>
          <a:lstStyle/>
          <a:p>
            <a:pPr marL="342900" indent="-342900">
              <a:buFont typeface="Arial" panose="020B0604020202020204" pitchFamily="34" charset="0"/>
              <a:buChar char="•"/>
            </a:pPr>
            <a:endParaRPr lang="en-US" sz="2000"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Given the rising healthcare costs,  and the current pandemic situation, makes things tougher for the patients with chronic conditions.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Smartphones are increasingly common around the world and are incorporating more inertial sensors such as accelerometers, gyroscopes, and magnetometer.</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makes smart phones an ideal tool to reach a large section of the population and is not as restricted by location or battery life.</a:t>
            </a:r>
          </a:p>
        </p:txBody>
      </p:sp>
    </p:spTree>
    <p:extLst>
      <p:ext uri="{BB962C8B-B14F-4D97-AF65-F5344CB8AC3E}">
        <p14:creationId xmlns:p14="http://schemas.microsoft.com/office/powerpoint/2010/main" val="221439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2207096"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From Data to Modeling</a:t>
            </a:r>
            <a:endParaRPr sz="4000" dirty="0">
              <a:solidFill>
                <a:srgbClr val="000000"/>
              </a:solidFill>
              <a:latin typeface="Michroma" panose="020B0604020202020204" charset="0"/>
            </a:endParaRPr>
          </a:p>
        </p:txBody>
      </p:sp>
      <p:sp>
        <p:nvSpPr>
          <p:cNvPr id="4" name="TextBox 3">
            <a:extLst>
              <a:ext uri="{FF2B5EF4-FFF2-40B4-BE49-F238E27FC236}">
                <a16:creationId xmlns:a16="http://schemas.microsoft.com/office/drawing/2014/main" id="{E381829F-2ED2-446B-8A90-E07B0092A637}"/>
              </a:ext>
            </a:extLst>
          </p:cNvPr>
          <p:cNvSpPr txBox="1"/>
          <p:nvPr/>
        </p:nvSpPr>
        <p:spPr>
          <a:xfrm>
            <a:off x="1616528" y="1714500"/>
            <a:ext cx="9748157" cy="3477875"/>
          </a:xfrm>
          <a:prstGeom prst="rect">
            <a:avLst/>
          </a:prstGeom>
          <a:noFill/>
        </p:spPr>
        <p:txBody>
          <a:bodyPr wrap="square" rtlCol="0">
            <a:spAutoFit/>
          </a:bodyPr>
          <a:lstStyle/>
          <a:p>
            <a:pPr marL="342900" indent="-342900">
              <a:buFont typeface="Arial" panose="020B0604020202020204" pitchFamily="34" charset="0"/>
              <a:buChar char="•"/>
            </a:pPr>
            <a:endParaRPr lang="en-US" sz="2000"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Dataset has a very large number of features. And the features come from the accelerometer and gyroscope 3-axial raw signals.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Features are normalized and bound within [-1,1]</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Each feature vector is a row on the ‘X’ and ‘y’ files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Units used for the accelerations (total and body) are ‘g’s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Gyroscope units are rad/seg</a:t>
            </a:r>
          </a:p>
        </p:txBody>
      </p:sp>
    </p:spTree>
    <p:extLst>
      <p:ext uri="{BB962C8B-B14F-4D97-AF65-F5344CB8AC3E}">
        <p14:creationId xmlns:p14="http://schemas.microsoft.com/office/powerpoint/2010/main" val="178153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156661" y="420414"/>
            <a:ext cx="5418159" cy="705946"/>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Feature Distribution </a:t>
            </a:r>
            <a:endParaRPr sz="4000" dirty="0">
              <a:solidFill>
                <a:srgbClr val="000000"/>
              </a:solidFill>
              <a:latin typeface="Michroma" panose="020B0604020202020204" charset="0"/>
            </a:endParaRPr>
          </a:p>
        </p:txBody>
      </p:sp>
      <p:sp>
        <p:nvSpPr>
          <p:cNvPr id="4" name="TextBox 3">
            <a:extLst>
              <a:ext uri="{FF2B5EF4-FFF2-40B4-BE49-F238E27FC236}">
                <a16:creationId xmlns:a16="http://schemas.microsoft.com/office/drawing/2014/main" id="{E381829F-2ED2-446B-8A90-E07B0092A637}"/>
              </a:ext>
            </a:extLst>
          </p:cNvPr>
          <p:cNvSpPr txBox="1"/>
          <p:nvPr/>
        </p:nvSpPr>
        <p:spPr>
          <a:xfrm>
            <a:off x="1430216" y="1104904"/>
            <a:ext cx="9934470" cy="2246769"/>
          </a:xfrm>
          <a:prstGeom prst="rect">
            <a:avLst/>
          </a:prstGeom>
          <a:noFill/>
        </p:spPr>
        <p:txBody>
          <a:bodyPr wrap="square" rtlCol="0">
            <a:spAutoFit/>
          </a:bodyPr>
          <a:lstStyle/>
          <a:p>
            <a:pPr marL="342900" indent="-342900">
              <a:buFont typeface="Arial" panose="020B0604020202020204" pitchFamily="34" charset="0"/>
              <a:buChar char="•"/>
            </a:pPr>
            <a:endParaRPr lang="en-US" sz="2000" u="sng" dirty="0">
              <a:solidFill>
                <a:srgbClr val="00558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Visualize the relationship between ‘Gravity Acceleration’ and ‘Gravity Energy’ features to each type of activity. (Laying down, Standing, Walking etc.,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This is to demonstrate how a distinction can be identified between these features and the corresponding activities </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85BE43C-75E0-4483-A150-43FE1D259CB1}"/>
              </a:ext>
            </a:extLst>
          </p:cNvPr>
          <p:cNvPicPr>
            <a:picLocks noChangeAspect="1"/>
          </p:cNvPicPr>
          <p:nvPr/>
        </p:nvPicPr>
        <p:blipFill>
          <a:blip r:embed="rId3"/>
          <a:stretch>
            <a:fillRect/>
          </a:stretch>
        </p:blipFill>
        <p:spPr>
          <a:xfrm>
            <a:off x="1039321" y="3038110"/>
            <a:ext cx="4271233" cy="1873859"/>
          </a:xfrm>
          <a:prstGeom prst="rect">
            <a:avLst/>
          </a:prstGeom>
        </p:spPr>
      </p:pic>
      <p:pic>
        <p:nvPicPr>
          <p:cNvPr id="6" name="Picture 5">
            <a:extLst>
              <a:ext uri="{FF2B5EF4-FFF2-40B4-BE49-F238E27FC236}">
                <a16:creationId xmlns:a16="http://schemas.microsoft.com/office/drawing/2014/main" id="{6919CE04-2F4F-4662-B8F6-B8462CA1E4D5}"/>
              </a:ext>
            </a:extLst>
          </p:cNvPr>
          <p:cNvPicPr>
            <a:picLocks noChangeAspect="1"/>
          </p:cNvPicPr>
          <p:nvPr/>
        </p:nvPicPr>
        <p:blipFill>
          <a:blip r:embed="rId4"/>
          <a:stretch>
            <a:fillRect/>
          </a:stretch>
        </p:blipFill>
        <p:spPr>
          <a:xfrm>
            <a:off x="5656386" y="3038110"/>
            <a:ext cx="4613029" cy="1873860"/>
          </a:xfrm>
          <a:prstGeom prst="rect">
            <a:avLst/>
          </a:prstGeom>
        </p:spPr>
      </p:pic>
      <p:pic>
        <p:nvPicPr>
          <p:cNvPr id="10" name="Picture 9">
            <a:extLst>
              <a:ext uri="{FF2B5EF4-FFF2-40B4-BE49-F238E27FC236}">
                <a16:creationId xmlns:a16="http://schemas.microsoft.com/office/drawing/2014/main" id="{DC6E42ED-5A1C-4350-8C43-39EB10210A16}"/>
              </a:ext>
            </a:extLst>
          </p:cNvPr>
          <p:cNvPicPr>
            <a:picLocks noChangeAspect="1"/>
          </p:cNvPicPr>
          <p:nvPr/>
        </p:nvPicPr>
        <p:blipFill>
          <a:blip r:embed="rId5"/>
          <a:stretch>
            <a:fillRect/>
          </a:stretch>
        </p:blipFill>
        <p:spPr>
          <a:xfrm>
            <a:off x="1148862" y="5066204"/>
            <a:ext cx="4067907" cy="1727688"/>
          </a:xfrm>
          <a:prstGeom prst="rect">
            <a:avLst/>
          </a:prstGeom>
        </p:spPr>
      </p:pic>
      <p:pic>
        <p:nvPicPr>
          <p:cNvPr id="12" name="Picture 11">
            <a:extLst>
              <a:ext uri="{FF2B5EF4-FFF2-40B4-BE49-F238E27FC236}">
                <a16:creationId xmlns:a16="http://schemas.microsoft.com/office/drawing/2014/main" id="{1FC3527F-DED8-408C-8049-60689378B950}"/>
              </a:ext>
            </a:extLst>
          </p:cNvPr>
          <p:cNvPicPr>
            <a:picLocks noChangeAspect="1"/>
          </p:cNvPicPr>
          <p:nvPr/>
        </p:nvPicPr>
        <p:blipFill>
          <a:blip r:embed="rId6"/>
          <a:stretch>
            <a:fillRect/>
          </a:stretch>
        </p:blipFill>
        <p:spPr>
          <a:xfrm>
            <a:off x="5645034" y="4984140"/>
            <a:ext cx="4694720" cy="1873860"/>
          </a:xfrm>
          <a:prstGeom prst="rect">
            <a:avLst/>
          </a:prstGeom>
        </p:spPr>
      </p:pic>
    </p:spTree>
    <p:extLst>
      <p:ext uri="{BB962C8B-B14F-4D97-AF65-F5344CB8AC3E}">
        <p14:creationId xmlns:p14="http://schemas.microsoft.com/office/powerpoint/2010/main" val="154655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868539" y="-11720"/>
            <a:ext cx="4032812" cy="726834"/>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4000" dirty="0">
                <a:solidFill>
                  <a:srgbClr val="000000"/>
                </a:solidFill>
                <a:latin typeface="Michroma" panose="020B0604020202020204" charset="0"/>
              </a:rPr>
              <a:t>Dataset Balance </a:t>
            </a:r>
            <a:endParaRPr sz="4000" dirty="0">
              <a:solidFill>
                <a:srgbClr val="000000"/>
              </a:solidFill>
              <a:latin typeface="Michroma" panose="020B0604020202020204" charset="0"/>
            </a:endParaRPr>
          </a:p>
        </p:txBody>
      </p:sp>
      <p:graphicFrame>
        <p:nvGraphicFramePr>
          <p:cNvPr id="3" name="Table 3">
            <a:extLst>
              <a:ext uri="{FF2B5EF4-FFF2-40B4-BE49-F238E27FC236}">
                <a16:creationId xmlns:a16="http://schemas.microsoft.com/office/drawing/2014/main" id="{F09AA944-55B3-4FDE-8A06-EF7C7273D9F3}"/>
              </a:ext>
            </a:extLst>
          </p:cNvPr>
          <p:cNvGraphicFramePr>
            <a:graphicFrameLocks noGrp="1"/>
          </p:cNvGraphicFramePr>
          <p:nvPr>
            <p:extLst>
              <p:ext uri="{D42A27DB-BD31-4B8C-83A1-F6EECF244321}">
                <p14:modId xmlns:p14="http://schemas.microsoft.com/office/powerpoint/2010/main" val="2787509837"/>
              </p:ext>
            </p:extLst>
          </p:nvPr>
        </p:nvGraphicFramePr>
        <p:xfrm>
          <a:off x="2032000" y="825178"/>
          <a:ext cx="8999415" cy="5919934"/>
        </p:xfrm>
        <a:graphic>
          <a:graphicData uri="http://schemas.openxmlformats.org/drawingml/2006/table">
            <a:tbl>
              <a:tblPr firstRow="1" bandRow="1">
                <a:tableStyleId>{5C22544A-7EE6-4342-B048-85BDC9FD1C3A}</a:tableStyleId>
              </a:tblPr>
              <a:tblGrid>
                <a:gridCol w="2999805">
                  <a:extLst>
                    <a:ext uri="{9D8B030D-6E8A-4147-A177-3AD203B41FA5}">
                      <a16:colId xmlns:a16="http://schemas.microsoft.com/office/drawing/2014/main" val="480340545"/>
                    </a:ext>
                  </a:extLst>
                </a:gridCol>
                <a:gridCol w="2999805">
                  <a:extLst>
                    <a:ext uri="{9D8B030D-6E8A-4147-A177-3AD203B41FA5}">
                      <a16:colId xmlns:a16="http://schemas.microsoft.com/office/drawing/2014/main" val="4241928665"/>
                    </a:ext>
                  </a:extLst>
                </a:gridCol>
                <a:gridCol w="2999805">
                  <a:extLst>
                    <a:ext uri="{9D8B030D-6E8A-4147-A177-3AD203B41FA5}">
                      <a16:colId xmlns:a16="http://schemas.microsoft.com/office/drawing/2014/main" val="1305021868"/>
                    </a:ext>
                  </a:extLst>
                </a:gridCol>
              </a:tblGrid>
              <a:tr h="344102">
                <a:tc>
                  <a:txBody>
                    <a:bodyPr/>
                    <a:lstStyle/>
                    <a:p>
                      <a:r>
                        <a:rPr lang="en-US" dirty="0"/>
                        <a:t>I ) </a:t>
                      </a:r>
                    </a:p>
                  </a:txBody>
                  <a:tcPr/>
                </a:tc>
                <a:tc>
                  <a:txBody>
                    <a:bodyPr/>
                    <a:lstStyle/>
                    <a:p>
                      <a:r>
                        <a:rPr lang="en-US" sz="2000" dirty="0">
                          <a:latin typeface="Arial" panose="020B0604020202020204" pitchFamily="34" charset="0"/>
                          <a:cs typeface="Arial" panose="020B0604020202020204" pitchFamily="34" charset="0"/>
                        </a:rPr>
                        <a:t>Activity</a:t>
                      </a:r>
                    </a:p>
                  </a:txBody>
                  <a:tcPr/>
                </a:tc>
                <a:tc>
                  <a:txBody>
                    <a:bodyPr/>
                    <a:lstStyle/>
                    <a:p>
                      <a:r>
                        <a:rPr lang="en-US" sz="2000" dirty="0">
                          <a:latin typeface="Arial" panose="020B0604020202020204" pitchFamily="34" charset="0"/>
                          <a:cs typeface="Arial" panose="020B0604020202020204" pitchFamily="34" charset="0"/>
                        </a:rPr>
                        <a:t> Subject participants (%)</a:t>
                      </a:r>
                    </a:p>
                  </a:txBody>
                  <a:tcPr/>
                </a:tc>
                <a:extLst>
                  <a:ext uri="{0D108BD9-81ED-4DB2-BD59-A6C34878D82A}">
                    <a16:rowId xmlns:a16="http://schemas.microsoft.com/office/drawing/2014/main" val="109460035"/>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Laying</a:t>
                      </a:r>
                    </a:p>
                  </a:txBody>
                  <a:tcPr/>
                </a:tc>
                <a:tc>
                  <a:txBody>
                    <a:bodyPr/>
                    <a:lstStyle/>
                    <a:p>
                      <a:r>
                        <a:rPr lang="en-US" sz="2000" dirty="0">
                          <a:latin typeface="Arial" panose="020B0604020202020204" pitchFamily="34" charset="0"/>
                          <a:cs typeface="Arial" panose="020B0604020202020204" pitchFamily="34" charset="0"/>
                        </a:rPr>
                        <a:t>19</a:t>
                      </a:r>
                    </a:p>
                  </a:txBody>
                  <a:tcPr/>
                </a:tc>
                <a:extLst>
                  <a:ext uri="{0D108BD9-81ED-4DB2-BD59-A6C34878D82A}">
                    <a16:rowId xmlns:a16="http://schemas.microsoft.com/office/drawing/2014/main" val="1511347372"/>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Sitting</a:t>
                      </a:r>
                    </a:p>
                  </a:txBody>
                  <a:tcPr/>
                </a:tc>
                <a:tc>
                  <a:txBody>
                    <a:bodyPr/>
                    <a:lstStyle/>
                    <a:p>
                      <a:r>
                        <a:rPr lang="en-US" sz="2000" dirty="0">
                          <a:latin typeface="Arial" panose="020B0604020202020204" pitchFamily="34" charset="0"/>
                          <a:cs typeface="Arial" panose="020B0604020202020204" pitchFamily="34" charset="0"/>
                        </a:rPr>
                        <a:t>17</a:t>
                      </a:r>
                    </a:p>
                  </a:txBody>
                  <a:tcPr/>
                </a:tc>
                <a:extLst>
                  <a:ext uri="{0D108BD9-81ED-4DB2-BD59-A6C34878D82A}">
                    <a16:rowId xmlns:a16="http://schemas.microsoft.com/office/drawing/2014/main" val="704686292"/>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Standing</a:t>
                      </a:r>
                    </a:p>
                  </a:txBody>
                  <a:tcPr/>
                </a:tc>
                <a:tc>
                  <a:txBody>
                    <a:bodyPr/>
                    <a:lstStyle/>
                    <a:p>
                      <a:r>
                        <a:rPr lang="en-US" sz="2000" dirty="0">
                          <a:latin typeface="Arial" panose="020B0604020202020204" pitchFamily="34" charset="0"/>
                          <a:cs typeface="Arial" panose="020B0604020202020204" pitchFamily="34" charset="0"/>
                        </a:rPr>
                        <a:t>19</a:t>
                      </a:r>
                    </a:p>
                  </a:txBody>
                  <a:tcPr/>
                </a:tc>
                <a:extLst>
                  <a:ext uri="{0D108BD9-81ED-4DB2-BD59-A6C34878D82A}">
                    <a16:rowId xmlns:a16="http://schemas.microsoft.com/office/drawing/2014/main" val="272282049"/>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Walking</a:t>
                      </a:r>
                    </a:p>
                  </a:txBody>
                  <a:tcPr/>
                </a:tc>
                <a:tc>
                  <a:txBody>
                    <a:bodyPr/>
                    <a:lstStyle/>
                    <a:p>
                      <a:r>
                        <a:rPr lang="en-US" sz="2000" dirty="0">
                          <a:latin typeface="Arial" panose="020B0604020202020204" pitchFamily="34" charset="0"/>
                          <a:cs typeface="Arial" panose="020B0604020202020204" pitchFamily="34" charset="0"/>
                        </a:rPr>
                        <a:t>17</a:t>
                      </a:r>
                    </a:p>
                  </a:txBody>
                  <a:tcPr/>
                </a:tc>
                <a:extLst>
                  <a:ext uri="{0D108BD9-81ED-4DB2-BD59-A6C34878D82A}">
                    <a16:rowId xmlns:a16="http://schemas.microsoft.com/office/drawing/2014/main" val="1398321008"/>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Walking Downstairs</a:t>
                      </a:r>
                    </a:p>
                  </a:txBody>
                  <a:tcPr/>
                </a:tc>
                <a:tc>
                  <a:txBody>
                    <a:bodyPr/>
                    <a:lstStyle/>
                    <a:p>
                      <a:r>
                        <a:rPr lang="en-US" sz="2000" dirty="0">
                          <a:latin typeface="Arial" panose="020B0604020202020204" pitchFamily="34" charset="0"/>
                          <a:cs typeface="Arial" panose="020B0604020202020204" pitchFamily="34" charset="0"/>
                        </a:rPr>
                        <a:t>13</a:t>
                      </a:r>
                    </a:p>
                  </a:txBody>
                  <a:tcPr/>
                </a:tc>
                <a:extLst>
                  <a:ext uri="{0D108BD9-81ED-4DB2-BD59-A6C34878D82A}">
                    <a16:rowId xmlns:a16="http://schemas.microsoft.com/office/drawing/2014/main" val="3520990055"/>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Walking Upstairs</a:t>
                      </a:r>
                    </a:p>
                  </a:txBody>
                  <a:tcPr/>
                </a:tc>
                <a:tc>
                  <a:txBody>
                    <a:bodyPr/>
                    <a:lstStyle/>
                    <a:p>
                      <a:r>
                        <a:rPr lang="en-US" sz="2000" dirty="0">
                          <a:latin typeface="Arial" panose="020B0604020202020204" pitchFamily="34" charset="0"/>
                          <a:cs typeface="Arial" panose="020B0604020202020204" pitchFamily="34" charset="0"/>
                        </a:rPr>
                        <a:t>15</a:t>
                      </a:r>
                    </a:p>
                  </a:txBody>
                  <a:tcPr/>
                </a:tc>
                <a:extLst>
                  <a:ext uri="{0D108BD9-81ED-4DB2-BD59-A6C34878D82A}">
                    <a16:rowId xmlns:a16="http://schemas.microsoft.com/office/drawing/2014/main" val="625514807"/>
                  </a:ext>
                </a:extLst>
              </a:tr>
              <a:tr h="344102">
                <a:tc>
                  <a:txBody>
                    <a:bodyPr/>
                    <a:lstStyle/>
                    <a:p>
                      <a:r>
                        <a:rPr lang="en-US" dirty="0"/>
                        <a:t>II )</a:t>
                      </a:r>
                    </a:p>
                  </a:txBody>
                  <a:tcPr/>
                </a:tc>
                <a:tc>
                  <a:txBody>
                    <a:bodyPr/>
                    <a:lstStyle/>
                    <a:p>
                      <a:r>
                        <a:rPr lang="en-US" sz="2000" dirty="0">
                          <a:latin typeface="Arial" panose="020B0604020202020204" pitchFamily="34" charset="0"/>
                          <a:cs typeface="Arial" panose="020B0604020202020204" pitchFamily="34" charset="0"/>
                        </a:rPr>
                        <a:t>Subject 1</a:t>
                      </a:r>
                    </a:p>
                  </a:txBody>
                  <a:tcPr/>
                </a:tc>
                <a:tc>
                  <a:txBody>
                    <a:bodyPr/>
                    <a:lstStyle/>
                    <a:p>
                      <a:r>
                        <a:rPr lang="en-US" sz="2000"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3593961372"/>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Subject 3</a:t>
                      </a:r>
                    </a:p>
                  </a:txBody>
                  <a:tcPr/>
                </a:tc>
                <a:tc>
                  <a:txBody>
                    <a:bodyPr/>
                    <a:lstStyle/>
                    <a:p>
                      <a:r>
                        <a:rPr lang="en-US" sz="2000"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1403634751"/>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Subject 5</a:t>
                      </a:r>
                    </a:p>
                  </a:txBody>
                  <a:tcPr/>
                </a:tc>
                <a:tc>
                  <a:txBody>
                    <a:bodyPr/>
                    <a:lstStyle/>
                    <a:p>
                      <a:r>
                        <a:rPr lang="en-US" sz="2000" dirty="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117197910"/>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a:t>
                      </a:r>
                    </a:p>
                  </a:txBody>
                  <a:tcPr/>
                </a:tc>
                <a:tc>
                  <a:txBody>
                    <a:bodyPr/>
                    <a:lstStyle/>
                    <a:p>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75282573"/>
                  </a:ext>
                </a:extLst>
              </a:tr>
              <a:tr h="344102">
                <a:tc>
                  <a:txBody>
                    <a:bodyPr/>
                    <a:lstStyle/>
                    <a:p>
                      <a:endParaRPr lang="en-US" dirty="0"/>
                    </a:p>
                  </a:txBody>
                  <a:tcPr/>
                </a:tc>
                <a:tc>
                  <a:txBody>
                    <a:bodyPr/>
                    <a:lstStyle/>
                    <a:p>
                      <a:r>
                        <a:rPr lang="en-US" sz="2000" dirty="0">
                          <a:latin typeface="Arial" panose="020B0604020202020204" pitchFamily="34" charset="0"/>
                          <a:cs typeface="Arial" panose="020B0604020202020204" pitchFamily="34" charset="0"/>
                        </a:rPr>
                        <a:t>Subject 30</a:t>
                      </a:r>
                    </a:p>
                  </a:txBody>
                  <a:tcPr/>
                </a:tc>
                <a:tc>
                  <a:txBody>
                    <a:bodyPr/>
                    <a:lstStyle/>
                    <a:p>
                      <a:r>
                        <a:rPr lang="en-US" sz="2000" dirty="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1258264323"/>
                  </a:ext>
                </a:extLst>
              </a:tr>
              <a:tr h="86025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63003408"/>
                  </a:ext>
                </a:extLst>
              </a:tr>
            </a:tbl>
          </a:graphicData>
        </a:graphic>
      </p:graphicFrame>
      <p:sp>
        <p:nvSpPr>
          <p:cNvPr id="5" name="TextBox 4">
            <a:extLst>
              <a:ext uri="{FF2B5EF4-FFF2-40B4-BE49-F238E27FC236}">
                <a16:creationId xmlns:a16="http://schemas.microsoft.com/office/drawing/2014/main" id="{22F43CF5-5F2D-40C9-9084-C1F29AC80A43}"/>
              </a:ext>
            </a:extLst>
          </p:cNvPr>
          <p:cNvSpPr txBox="1"/>
          <p:nvPr/>
        </p:nvSpPr>
        <p:spPr>
          <a:xfrm>
            <a:off x="1946031" y="6236673"/>
            <a:ext cx="8213969" cy="400110"/>
          </a:xfrm>
          <a:prstGeom prst="rect">
            <a:avLst/>
          </a:prstGeom>
          <a:noFill/>
        </p:spPr>
        <p:txBody>
          <a:bodyPr wrap="square" rtlCol="0">
            <a:spAutoFit/>
          </a:bodyPr>
          <a:lstStyle/>
          <a:p>
            <a:r>
              <a:rPr lang="en-US" sz="2000" b="1" dirty="0">
                <a:solidFill>
                  <a:srgbClr val="00B050"/>
                </a:solidFill>
              </a:rPr>
              <a:t>Dataset is well balanced between both activities and participants.</a:t>
            </a:r>
          </a:p>
        </p:txBody>
      </p:sp>
    </p:spTree>
    <p:extLst>
      <p:ext uri="{BB962C8B-B14F-4D97-AF65-F5344CB8AC3E}">
        <p14:creationId xmlns:p14="http://schemas.microsoft.com/office/powerpoint/2010/main" val="341414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23292" y="765932"/>
            <a:ext cx="8018585" cy="547053"/>
          </a:xfrm>
          <a:prstGeom prst="rect">
            <a:avLst/>
          </a:prstGeom>
        </p:spPr>
        <p:txBody>
          <a:bodyPr spcFirstLastPara="1" vert="horz" wrap="square" lIns="121900" tIns="121900" rIns="121900" bIns="121900" rtlCol="0" anchor="t" anchorCtr="0">
            <a:noAutofit/>
          </a:bodyPr>
          <a:lstStyle/>
          <a:p>
            <a:pPr marL="0" indent="0">
              <a:lnSpc>
                <a:spcPct val="115000"/>
              </a:lnSpc>
              <a:spcBef>
                <a:spcPts val="0"/>
              </a:spcBef>
              <a:spcAft>
                <a:spcPts val="2133"/>
              </a:spcAft>
              <a:buNone/>
            </a:pPr>
            <a:r>
              <a:rPr lang="en-US" sz="2400" dirty="0">
                <a:solidFill>
                  <a:srgbClr val="000000"/>
                </a:solidFill>
                <a:latin typeface="Michroma" panose="020B0604020202020204" charset="0"/>
              </a:rPr>
              <a:t>Multiclass Classification Modeling – Random Forest Classifier</a:t>
            </a:r>
            <a:endParaRPr sz="2400" dirty="0">
              <a:solidFill>
                <a:srgbClr val="000000"/>
              </a:solidFill>
              <a:latin typeface="Michroma" panose="020B0604020202020204" charset="0"/>
            </a:endParaRPr>
          </a:p>
        </p:txBody>
      </p:sp>
      <p:sp>
        <p:nvSpPr>
          <p:cNvPr id="114" name="Google Shape;114;p25"/>
          <p:cNvSpPr txBox="1">
            <a:spLocks noGrp="1"/>
          </p:cNvSpPr>
          <p:nvPr>
            <p:ph type="subTitle" idx="4294967295"/>
          </p:nvPr>
        </p:nvSpPr>
        <p:spPr>
          <a:xfrm>
            <a:off x="5627077" y="2287533"/>
            <a:ext cx="6413790" cy="3210590"/>
          </a:xfrm>
          <a:prstGeom prst="rect">
            <a:avLst/>
          </a:prstGeom>
        </p:spPr>
        <p:txBody>
          <a:bodyPr spcFirstLastPara="1" vert="horz" wrap="square" lIns="121900" tIns="121900" rIns="121900" bIns="121900" rtlCol="0" anchor="t" anchorCtr="0">
            <a:noAutofit/>
          </a:bodyPr>
          <a:lstStyle/>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Each cross validated accuracy: [0.9440678 0.84576271 0.92699491 0.89303905 0.93548387]</a:t>
            </a:r>
          </a:p>
          <a:p>
            <a:pPr marL="609585" indent="-457189">
              <a:spcBef>
                <a:spcPts val="0"/>
              </a:spcBef>
              <a:buClr>
                <a:schemeClr val="dk1"/>
              </a:buClr>
              <a:buSzPts val="1800"/>
              <a:buFont typeface="Open Sans"/>
              <a:buChar char="●"/>
            </a:pPr>
            <a:endParaRPr lang="en-US" sz="2000" b="0" i="0" dirty="0">
              <a:solidFill>
                <a:srgbClr val="212121"/>
              </a:solidFill>
              <a:effectLst/>
              <a:latin typeface="Arial" panose="020B0604020202020204" pitchFamily="34" charset="0"/>
              <a:cs typeface="Arial" panose="020B0604020202020204" pitchFamily="34" charset="0"/>
            </a:endParaRPr>
          </a:p>
          <a:p>
            <a:pPr marL="609585" indent="-457189">
              <a:spcBef>
                <a:spcPts val="0"/>
              </a:spcBef>
              <a:buClr>
                <a:schemeClr val="dk1"/>
              </a:buClr>
              <a:buSzPts val="1800"/>
              <a:buFont typeface="Open Sans"/>
              <a:buChar char="●"/>
            </a:pPr>
            <a:r>
              <a:rPr lang="en-US" sz="2000" b="0" i="0" dirty="0">
                <a:solidFill>
                  <a:srgbClr val="212121"/>
                </a:solidFill>
                <a:effectLst/>
                <a:latin typeface="Arial" panose="020B0604020202020204" pitchFamily="34" charset="0"/>
                <a:cs typeface="Arial" panose="020B0604020202020204" pitchFamily="34" charset="0"/>
              </a:rPr>
              <a:t>Overall RF classifier Accuracy: 0.91 (+/- 0.07)</a:t>
            </a:r>
            <a:endParaRPr lang="en-US" sz="2000" dirty="0">
              <a:solidFill>
                <a:schemeClr val="dk1"/>
              </a:solidFill>
              <a:latin typeface="Arial" panose="020B0604020202020204" pitchFamily="34" charset="0"/>
              <a:ea typeface="Open Sans"/>
              <a:cs typeface="Arial" panose="020B0604020202020204" pitchFamily="34" charset="0"/>
              <a:sym typeface="Open Sans"/>
            </a:endParaRPr>
          </a:p>
        </p:txBody>
      </p:sp>
      <p:pic>
        <p:nvPicPr>
          <p:cNvPr id="4" name="Picture 3">
            <a:extLst>
              <a:ext uri="{FF2B5EF4-FFF2-40B4-BE49-F238E27FC236}">
                <a16:creationId xmlns:a16="http://schemas.microsoft.com/office/drawing/2014/main" id="{340F2015-7A72-42AB-8F7F-C6340E5CF12E}"/>
              </a:ext>
            </a:extLst>
          </p:cNvPr>
          <p:cNvPicPr>
            <a:picLocks noChangeAspect="1"/>
          </p:cNvPicPr>
          <p:nvPr/>
        </p:nvPicPr>
        <p:blipFill>
          <a:blip r:embed="rId3"/>
          <a:stretch>
            <a:fillRect/>
          </a:stretch>
        </p:blipFill>
        <p:spPr>
          <a:xfrm>
            <a:off x="1127977" y="2100262"/>
            <a:ext cx="3748823" cy="32105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1217</Words>
  <Application>Microsoft Office PowerPoint</Application>
  <PresentationFormat>Widescreen</PresentationFormat>
  <Paragraphs>108</Paragraphs>
  <Slides>14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Avenir</vt:lpstr>
      <vt:lpstr>Calibri</vt:lpstr>
      <vt:lpstr>Calibri Light</vt:lpstr>
      <vt:lpstr>Days One</vt:lpstr>
      <vt:lpstr>Helvetica Neue</vt:lpstr>
      <vt:lpstr>IBM Plex Mono</vt:lpstr>
      <vt:lpstr>Michroma</vt:lpstr>
      <vt:lpstr>Open Sans</vt:lpstr>
      <vt:lpstr>Space Mono</vt:lpstr>
      <vt:lpstr>Office Theme</vt:lpstr>
      <vt:lpstr>Predicting Activity with a Smartphone</vt:lpstr>
      <vt:lpstr>Overview</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Google Play Store Data</dc:title>
  <dc:creator>Subbu Chidambaram</dc:creator>
  <cp:lastModifiedBy>Subbu Chidambaram</cp:lastModifiedBy>
  <cp:revision>24</cp:revision>
  <dcterms:created xsi:type="dcterms:W3CDTF">2020-03-19T18:54:21Z</dcterms:created>
  <dcterms:modified xsi:type="dcterms:W3CDTF">2020-07-19T05:41:53Z</dcterms:modified>
</cp:coreProperties>
</file>