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276" r:id="rId4"/>
    <p:sldId id="259" r:id="rId5"/>
    <p:sldId id="272" r:id="rId6"/>
    <p:sldId id="264" r:id="rId7"/>
    <p:sldId id="273" r:id="rId8"/>
    <p:sldId id="265" r:id="rId9"/>
    <p:sldId id="277" r:id="rId10"/>
    <p:sldId id="260" r:id="rId11"/>
    <p:sldId id="274"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91" d="100"/>
          <a:sy n="91" d="100"/>
        </p:scale>
        <p:origin x="63"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669D6-8CDD-43F3-89B9-B82E029878CB}"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E732A-8077-42B9-B419-F4F0065AF814}" type="slidenum">
              <a:rPr lang="en-US" smtClean="0"/>
              <a:t>‹#›</a:t>
            </a:fld>
            <a:endParaRPr lang="en-US"/>
          </a:p>
        </p:txBody>
      </p:sp>
    </p:spTree>
    <p:extLst>
      <p:ext uri="{BB962C8B-B14F-4D97-AF65-F5344CB8AC3E}">
        <p14:creationId xmlns:p14="http://schemas.microsoft.com/office/powerpoint/2010/main" val="200687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12162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947325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5279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38276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227471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8174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86DF-DE4E-4244-B2AD-0AC8FA442E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D34AD-4548-4052-82F9-9A5A4F34E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B67131-7F92-4E4F-B65A-E2163B29A943}"/>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5" name="Footer Placeholder 4">
            <a:extLst>
              <a:ext uri="{FF2B5EF4-FFF2-40B4-BE49-F238E27FC236}">
                <a16:creationId xmlns:a16="http://schemas.microsoft.com/office/drawing/2014/main" id="{191F6AC3-AD43-4CFA-8A9F-677E5DD20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0A444-5268-4B23-A52D-6BAF8CB99CD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52031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9704-FC99-4242-A44C-45CAAF2C4F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82C4E-6A7B-4AEF-99CC-3443CC664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E5FE4-4E19-43A8-9758-8A8E6BA3CD68}"/>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5" name="Footer Placeholder 4">
            <a:extLst>
              <a:ext uri="{FF2B5EF4-FFF2-40B4-BE49-F238E27FC236}">
                <a16:creationId xmlns:a16="http://schemas.microsoft.com/office/drawing/2014/main" id="{CD609BE2-6FD2-4788-A9BD-13714F38E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55CD3-8CC3-4EC2-B3E9-85216A60BEF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79461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86EE9-B02A-4265-A3D4-58F9BD69D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DCA6E6-9A6C-48FE-BB76-6CA8EE4A2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4778D-0358-441B-92D5-932FEC038971}"/>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5" name="Footer Placeholder 4">
            <a:extLst>
              <a:ext uri="{FF2B5EF4-FFF2-40B4-BE49-F238E27FC236}">
                <a16:creationId xmlns:a16="http://schemas.microsoft.com/office/drawing/2014/main" id="{74D9CBF8-9931-4D56-97F6-D537F3C4B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D9233-745D-44A8-A60B-D529A45938C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1292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 Black">
  <p:cSld name="Cover Slide - Black">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05200" y="2283133"/>
            <a:ext cx="9296400" cy="2262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79733" y="6122075"/>
            <a:ext cx="4508000" cy="373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467">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10945108" y="264333"/>
            <a:ext cx="952000" cy="2984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pic>
        <p:nvPicPr>
          <p:cNvPr id="18" name="Google Shape;18;p3"/>
          <p:cNvPicPr preferRelativeResize="0"/>
          <p:nvPr/>
        </p:nvPicPr>
        <p:blipFill rotWithShape="1">
          <a:blip r:embed="rId2">
            <a:alphaModFix/>
          </a:blip>
          <a:srcRect t="9" b="9"/>
          <a:stretch/>
        </p:blipFill>
        <p:spPr>
          <a:xfrm>
            <a:off x="415601" y="404467"/>
            <a:ext cx="951903" cy="107900"/>
          </a:xfrm>
          <a:prstGeom prst="rect">
            <a:avLst/>
          </a:prstGeom>
          <a:noFill/>
          <a:ln>
            <a:noFill/>
          </a:ln>
        </p:spPr>
      </p:pic>
    </p:spTree>
    <p:extLst>
      <p:ext uri="{BB962C8B-B14F-4D97-AF65-F5344CB8AC3E}">
        <p14:creationId xmlns:p14="http://schemas.microsoft.com/office/powerpoint/2010/main" val="167923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lack Alternate">
  <p:cSld name="Title Black Alternate">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2576131" y="2232424"/>
            <a:ext cx="6919200" cy="2602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6667">
                <a:solidFill>
                  <a:srgbClr val="FFFFFF"/>
                </a:solidFill>
              </a:defRPr>
            </a:lvl1pPr>
            <a:lvl2pPr lvl="1" rtl="0">
              <a:lnSpc>
                <a:spcPct val="80000"/>
              </a:lnSpc>
              <a:spcBef>
                <a:spcPts val="0"/>
              </a:spcBef>
              <a:spcAft>
                <a:spcPts val="0"/>
              </a:spcAft>
              <a:buClr>
                <a:srgbClr val="FFFFFF"/>
              </a:buClr>
              <a:buSzPts val="5000"/>
              <a:buNone/>
              <a:defRPr sz="6667">
                <a:solidFill>
                  <a:srgbClr val="FFFFFF"/>
                </a:solidFill>
              </a:defRPr>
            </a:lvl2pPr>
            <a:lvl3pPr lvl="2" rtl="0">
              <a:lnSpc>
                <a:spcPct val="80000"/>
              </a:lnSpc>
              <a:spcBef>
                <a:spcPts val="0"/>
              </a:spcBef>
              <a:spcAft>
                <a:spcPts val="0"/>
              </a:spcAft>
              <a:buClr>
                <a:srgbClr val="FFFFFF"/>
              </a:buClr>
              <a:buSzPts val="5000"/>
              <a:buNone/>
              <a:defRPr sz="6667">
                <a:solidFill>
                  <a:srgbClr val="FFFFFF"/>
                </a:solidFill>
              </a:defRPr>
            </a:lvl3pPr>
            <a:lvl4pPr lvl="3" rtl="0">
              <a:lnSpc>
                <a:spcPct val="80000"/>
              </a:lnSpc>
              <a:spcBef>
                <a:spcPts val="0"/>
              </a:spcBef>
              <a:spcAft>
                <a:spcPts val="0"/>
              </a:spcAft>
              <a:buClr>
                <a:srgbClr val="FFFFFF"/>
              </a:buClr>
              <a:buSzPts val="5000"/>
              <a:buNone/>
              <a:defRPr sz="6667">
                <a:solidFill>
                  <a:srgbClr val="FFFFFF"/>
                </a:solidFill>
              </a:defRPr>
            </a:lvl4pPr>
            <a:lvl5pPr lvl="4" rtl="0">
              <a:lnSpc>
                <a:spcPct val="80000"/>
              </a:lnSpc>
              <a:spcBef>
                <a:spcPts val="0"/>
              </a:spcBef>
              <a:spcAft>
                <a:spcPts val="0"/>
              </a:spcAft>
              <a:buClr>
                <a:srgbClr val="FFFFFF"/>
              </a:buClr>
              <a:buSzPts val="5000"/>
              <a:buNone/>
              <a:defRPr sz="6667">
                <a:solidFill>
                  <a:srgbClr val="FFFFFF"/>
                </a:solidFill>
              </a:defRPr>
            </a:lvl5pPr>
            <a:lvl6pPr lvl="5" rtl="0">
              <a:lnSpc>
                <a:spcPct val="80000"/>
              </a:lnSpc>
              <a:spcBef>
                <a:spcPts val="0"/>
              </a:spcBef>
              <a:spcAft>
                <a:spcPts val="0"/>
              </a:spcAft>
              <a:buClr>
                <a:srgbClr val="FFFFFF"/>
              </a:buClr>
              <a:buSzPts val="5000"/>
              <a:buNone/>
              <a:defRPr sz="6667">
                <a:solidFill>
                  <a:srgbClr val="FFFFFF"/>
                </a:solidFill>
              </a:defRPr>
            </a:lvl6pPr>
            <a:lvl7pPr lvl="6" rtl="0">
              <a:lnSpc>
                <a:spcPct val="80000"/>
              </a:lnSpc>
              <a:spcBef>
                <a:spcPts val="0"/>
              </a:spcBef>
              <a:spcAft>
                <a:spcPts val="0"/>
              </a:spcAft>
              <a:buClr>
                <a:srgbClr val="FFFFFF"/>
              </a:buClr>
              <a:buSzPts val="5000"/>
              <a:buNone/>
              <a:defRPr sz="6667">
                <a:solidFill>
                  <a:srgbClr val="FFFFFF"/>
                </a:solidFill>
              </a:defRPr>
            </a:lvl7pPr>
            <a:lvl8pPr lvl="7" rtl="0">
              <a:lnSpc>
                <a:spcPct val="80000"/>
              </a:lnSpc>
              <a:spcBef>
                <a:spcPts val="0"/>
              </a:spcBef>
              <a:spcAft>
                <a:spcPts val="0"/>
              </a:spcAft>
              <a:buClr>
                <a:srgbClr val="FFFFFF"/>
              </a:buClr>
              <a:buSzPts val="5000"/>
              <a:buNone/>
              <a:defRPr sz="6667">
                <a:solidFill>
                  <a:srgbClr val="FFFFFF"/>
                </a:solidFill>
              </a:defRPr>
            </a:lvl8pPr>
            <a:lvl9pPr lvl="8" rtl="0">
              <a:lnSpc>
                <a:spcPct val="80000"/>
              </a:lnSpc>
              <a:spcBef>
                <a:spcPts val="0"/>
              </a:spcBef>
              <a:spcAft>
                <a:spcPts val="0"/>
              </a:spcAft>
              <a:buClr>
                <a:srgbClr val="FFFFFF"/>
              </a:buClr>
              <a:buSzPts val="5000"/>
              <a:buNone/>
              <a:defRPr sz="6667">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415601" y="404467"/>
            <a:ext cx="951903" cy="107900"/>
          </a:xfrm>
          <a:prstGeom prst="rect">
            <a:avLst/>
          </a:prstGeom>
          <a:noFill/>
          <a:ln>
            <a:noFill/>
          </a:ln>
        </p:spPr>
      </p:pic>
      <p:sp>
        <p:nvSpPr>
          <p:cNvPr id="41" name="Google Shape;41;p8"/>
          <p:cNvSpPr txBox="1">
            <a:spLocks noGrp="1"/>
          </p:cNvSpPr>
          <p:nvPr>
            <p:ph type="sldNum" idx="12"/>
          </p:nvPr>
        </p:nvSpPr>
        <p:spPr>
          <a:xfrm>
            <a:off x="10945108" y="264333"/>
            <a:ext cx="952000" cy="298400"/>
          </a:xfrm>
          <a:prstGeom prst="rect">
            <a:avLst/>
          </a:prstGeom>
          <a:noFill/>
          <a:ln>
            <a:noFill/>
          </a:ln>
        </p:spPr>
        <p:txBody>
          <a:bodyPr spcFirstLastPara="1" wrap="square" lIns="91425" tIns="91425" rIns="91425" bIns="91425" anchor="t" anchorCtr="0">
            <a:noAutofit/>
          </a:bodyPr>
          <a:lstStyle>
            <a:lvl1pPr lvl="0" algn="r" rtl="0">
              <a:buNone/>
              <a:defRPr sz="1067">
                <a:solidFill>
                  <a:srgbClr val="6D35B3"/>
                </a:solidFill>
                <a:latin typeface="Days One"/>
                <a:ea typeface="Days One"/>
                <a:cs typeface="Days One"/>
                <a:sym typeface="Days One"/>
              </a:defRPr>
            </a:lvl1pPr>
            <a:lvl2pPr lvl="1" algn="r" rtl="0">
              <a:buNone/>
              <a:defRPr sz="1067">
                <a:solidFill>
                  <a:srgbClr val="6D35B3"/>
                </a:solidFill>
                <a:latin typeface="Days One"/>
                <a:ea typeface="Days One"/>
                <a:cs typeface="Days One"/>
                <a:sym typeface="Days One"/>
              </a:defRPr>
            </a:lvl2pPr>
            <a:lvl3pPr lvl="2" algn="r" rtl="0">
              <a:buNone/>
              <a:defRPr sz="1067">
                <a:solidFill>
                  <a:srgbClr val="6D35B3"/>
                </a:solidFill>
                <a:latin typeface="Days One"/>
                <a:ea typeface="Days One"/>
                <a:cs typeface="Days One"/>
                <a:sym typeface="Days One"/>
              </a:defRPr>
            </a:lvl3pPr>
            <a:lvl4pPr lvl="3" algn="r" rtl="0">
              <a:buNone/>
              <a:defRPr sz="1067">
                <a:solidFill>
                  <a:srgbClr val="6D35B3"/>
                </a:solidFill>
                <a:latin typeface="Days One"/>
                <a:ea typeface="Days One"/>
                <a:cs typeface="Days One"/>
                <a:sym typeface="Days One"/>
              </a:defRPr>
            </a:lvl4pPr>
            <a:lvl5pPr lvl="4" algn="r" rtl="0">
              <a:buNone/>
              <a:defRPr sz="1067">
                <a:solidFill>
                  <a:srgbClr val="6D35B3"/>
                </a:solidFill>
                <a:latin typeface="Days One"/>
                <a:ea typeface="Days One"/>
                <a:cs typeface="Days One"/>
                <a:sym typeface="Days One"/>
              </a:defRPr>
            </a:lvl5pPr>
            <a:lvl6pPr lvl="5" algn="r" rtl="0">
              <a:buNone/>
              <a:defRPr sz="1067">
                <a:solidFill>
                  <a:srgbClr val="6D35B3"/>
                </a:solidFill>
                <a:latin typeface="Days One"/>
                <a:ea typeface="Days One"/>
                <a:cs typeface="Days One"/>
                <a:sym typeface="Days One"/>
              </a:defRPr>
            </a:lvl6pPr>
            <a:lvl7pPr lvl="6" algn="r" rtl="0">
              <a:buNone/>
              <a:defRPr sz="1067">
                <a:solidFill>
                  <a:srgbClr val="6D35B3"/>
                </a:solidFill>
                <a:latin typeface="Days One"/>
                <a:ea typeface="Days One"/>
                <a:cs typeface="Days One"/>
                <a:sym typeface="Days One"/>
              </a:defRPr>
            </a:lvl7pPr>
            <a:lvl8pPr lvl="7" algn="r" rtl="0">
              <a:buNone/>
              <a:defRPr sz="1067">
                <a:solidFill>
                  <a:srgbClr val="6D35B3"/>
                </a:solidFill>
                <a:latin typeface="Days One"/>
                <a:ea typeface="Days One"/>
                <a:cs typeface="Days One"/>
                <a:sym typeface="Days One"/>
              </a:defRPr>
            </a:lvl8pPr>
            <a:lvl9pPr lvl="8" algn="r" rtl="0">
              <a:buNone/>
              <a:defRPr sz="1067">
                <a:solidFill>
                  <a:srgbClr val="6D35B3"/>
                </a:solidFill>
                <a:latin typeface="Days One"/>
                <a:ea typeface="Days One"/>
                <a:cs typeface="Days One"/>
                <a:sym typeface="Days 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862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1F2C-0B11-4EAC-94FF-ECC402007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9C051-CB28-4B4E-947C-89EC1B6ED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3F2AF-38E0-4153-A289-16DB42F9938F}"/>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5" name="Footer Placeholder 4">
            <a:extLst>
              <a:ext uri="{FF2B5EF4-FFF2-40B4-BE49-F238E27FC236}">
                <a16:creationId xmlns:a16="http://schemas.microsoft.com/office/drawing/2014/main" id="{62410371-7201-4DE8-9A96-3B6BCDB21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40358-EB69-4AFC-9D4A-1125F411C02C}"/>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213705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5474-6A03-40A7-9E9F-848922393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978A0-C3A5-4F21-BAD1-5C40517AC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951156-5753-497D-B56C-029E7D48A367}"/>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5" name="Footer Placeholder 4">
            <a:extLst>
              <a:ext uri="{FF2B5EF4-FFF2-40B4-BE49-F238E27FC236}">
                <a16:creationId xmlns:a16="http://schemas.microsoft.com/office/drawing/2014/main" id="{F1DA79E1-6285-4A41-88C8-2B40631C2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0CCA4-B2B2-4C2E-91CD-D788A044E983}"/>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28658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CE2D-9820-46A2-A2C7-D680821D9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79CA21-AE84-45BE-AE66-1299320C82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6FEDE-5C64-4844-B2BC-8E9789B44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CB04D-ED40-4FED-BF92-A3B5ED9C5BC1}"/>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6" name="Footer Placeholder 5">
            <a:extLst>
              <a:ext uri="{FF2B5EF4-FFF2-40B4-BE49-F238E27FC236}">
                <a16:creationId xmlns:a16="http://schemas.microsoft.com/office/drawing/2014/main" id="{4E90A26D-10AB-457D-ADC4-9D6C91589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A86A2-3515-4024-AAD2-63A107375C75}"/>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1877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C0D-3764-476B-9BDA-E3565F51C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EB20F-78AE-4180-851D-7342FED0E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8A9C9-FF2B-4A71-AF6C-6E763D55A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8123F-B8A4-4970-BAFF-D7AA43348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FB0E7-5FD2-4450-A3A7-EF6D151190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9267D-E671-4D73-9FC2-2E8233761F07}"/>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8" name="Footer Placeholder 7">
            <a:extLst>
              <a:ext uri="{FF2B5EF4-FFF2-40B4-BE49-F238E27FC236}">
                <a16:creationId xmlns:a16="http://schemas.microsoft.com/office/drawing/2014/main" id="{489DDD67-FEC5-4A4A-A9D4-345014EA37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9F94C-5113-4E88-9053-84C36FF871A4}"/>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6293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E941-3295-4284-948F-2BFB5D4941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BED27-DEC7-4FB7-A7C6-34B4D27F0128}"/>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4" name="Footer Placeholder 3">
            <a:extLst>
              <a:ext uri="{FF2B5EF4-FFF2-40B4-BE49-F238E27FC236}">
                <a16:creationId xmlns:a16="http://schemas.microsoft.com/office/drawing/2014/main" id="{BB3DFEDD-F197-43BB-B104-B772E5C4CB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7A52B1-D302-4A98-8093-8DC2D98101C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59442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79D92-A979-4209-8567-F389ABDBD3D6}"/>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3" name="Footer Placeholder 2">
            <a:extLst>
              <a:ext uri="{FF2B5EF4-FFF2-40B4-BE49-F238E27FC236}">
                <a16:creationId xmlns:a16="http://schemas.microsoft.com/office/drawing/2014/main" id="{90B55096-BAF9-4F39-9091-508DF7610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25557F-3D74-40A2-8F51-2DF11F634BB4}"/>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422753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1E6B-ADB1-4F21-A8FD-C0EC93CA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DA26A8-4590-4C96-B3DB-A1008EBD8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20D8A-BC2A-4439-BB6C-7413A06B8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C8BDC-D7FA-4672-990C-06189B66EF92}"/>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6" name="Footer Placeholder 5">
            <a:extLst>
              <a:ext uri="{FF2B5EF4-FFF2-40B4-BE49-F238E27FC236}">
                <a16:creationId xmlns:a16="http://schemas.microsoft.com/office/drawing/2014/main" id="{12F911C6-48F3-4BB9-B65F-16B492FA2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AE59-3437-4EFB-A223-6171505E5B6A}"/>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65510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3D55-94A8-41AC-BFA3-8A679BA61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9EC14B-AFBD-4C55-B7E3-AA7F71CC8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F8181E-2996-4134-BEB5-ED993D6A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2965D-0D7E-4372-9D7B-411B0D0911CD}"/>
              </a:ext>
            </a:extLst>
          </p:cNvPr>
          <p:cNvSpPr>
            <a:spLocks noGrp="1"/>
          </p:cNvSpPr>
          <p:nvPr>
            <p:ph type="dt" sz="half" idx="10"/>
          </p:nvPr>
        </p:nvSpPr>
        <p:spPr/>
        <p:txBody>
          <a:bodyPr/>
          <a:lstStyle/>
          <a:p>
            <a:fld id="{F30697C1-E762-4E17-8412-9627F6FB32DB}" type="datetimeFigureOut">
              <a:rPr lang="en-US" smtClean="0"/>
              <a:t>7/23/2020</a:t>
            </a:fld>
            <a:endParaRPr lang="en-US"/>
          </a:p>
        </p:txBody>
      </p:sp>
      <p:sp>
        <p:nvSpPr>
          <p:cNvPr id="6" name="Footer Placeholder 5">
            <a:extLst>
              <a:ext uri="{FF2B5EF4-FFF2-40B4-BE49-F238E27FC236}">
                <a16:creationId xmlns:a16="http://schemas.microsoft.com/office/drawing/2014/main" id="{74776819-A286-404B-8CA1-DBB6F6A00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813A2-99B0-49E9-9DFA-D6288E326CE1}"/>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5036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A0B56D-B79F-4AAD-A7D3-74944B7F7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1E812A-73AE-41CE-AFE5-62A57125B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980D8-16CF-4B07-A56E-DD33132FE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697C1-E762-4E17-8412-9627F6FB32DB}" type="datetimeFigureOut">
              <a:rPr lang="en-US" smtClean="0"/>
              <a:t>7/23/2020</a:t>
            </a:fld>
            <a:endParaRPr lang="en-US"/>
          </a:p>
        </p:txBody>
      </p:sp>
      <p:sp>
        <p:nvSpPr>
          <p:cNvPr id="5" name="Footer Placeholder 4">
            <a:extLst>
              <a:ext uri="{FF2B5EF4-FFF2-40B4-BE49-F238E27FC236}">
                <a16:creationId xmlns:a16="http://schemas.microsoft.com/office/drawing/2014/main" id="{F7967CE7-D805-4807-BA32-681E09F8C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D644E3-B23E-4035-A811-6F0BB6968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4048-4AFC-4303-B0E4-F7E3C73697D0}" type="slidenum">
              <a:rPr lang="en-US" smtClean="0"/>
              <a:t>‹#›</a:t>
            </a:fld>
            <a:endParaRPr lang="en-US"/>
          </a:p>
        </p:txBody>
      </p:sp>
    </p:spTree>
    <p:extLst>
      <p:ext uri="{BB962C8B-B14F-4D97-AF65-F5344CB8AC3E}">
        <p14:creationId xmlns:p14="http://schemas.microsoft.com/office/powerpoint/2010/main" val="98427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205200" y="2087467"/>
            <a:ext cx="10597200" cy="2262400"/>
          </a:xfrm>
          <a:prstGeom prst="rect">
            <a:avLst/>
          </a:prstGeom>
        </p:spPr>
        <p:txBody>
          <a:bodyPr spcFirstLastPara="1" vert="horz" wrap="square" lIns="121900" tIns="121900" rIns="121900" bIns="121900" rtlCol="0" anchor="t" anchorCtr="0">
            <a:noAutofit/>
          </a:bodyPr>
          <a:lstStyle/>
          <a:p>
            <a:r>
              <a:rPr lang="en-US" dirty="0"/>
              <a:t>Credit Card Customers – Predict Future Campaign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723292" y="765932"/>
            <a:ext cx="8018585" cy="547053"/>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Visualize Clusters with PCA – Isotropic Shape</a:t>
            </a:r>
            <a:endParaRPr sz="24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774570" y="5291948"/>
            <a:ext cx="8018585" cy="1355841"/>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2000" b="0" i="0" dirty="0">
                <a:solidFill>
                  <a:srgbClr val="212121"/>
                </a:solidFill>
                <a:effectLst/>
                <a:latin typeface="Arial" panose="020B0604020202020204" pitchFamily="34" charset="0"/>
                <a:cs typeface="Arial" panose="020B0604020202020204" pitchFamily="34" charset="0"/>
              </a:rPr>
              <a:t>Higher up we go in the y-axis, the more credit these clusters are availing</a:t>
            </a:r>
            <a:endParaRPr lang="en-US" sz="2000" dirty="0">
              <a:solidFill>
                <a:schemeClr val="dk1"/>
              </a:solidFill>
              <a:latin typeface="Arial" panose="020B0604020202020204" pitchFamily="34" charset="0"/>
              <a:ea typeface="Open Sans"/>
              <a:cs typeface="Arial" panose="020B0604020202020204" pitchFamily="34" charset="0"/>
              <a:sym typeface="Open Sans"/>
            </a:endParaRPr>
          </a:p>
        </p:txBody>
      </p:sp>
      <p:pic>
        <p:nvPicPr>
          <p:cNvPr id="3" name="Picture 2">
            <a:extLst>
              <a:ext uri="{FF2B5EF4-FFF2-40B4-BE49-F238E27FC236}">
                <a16:creationId xmlns:a16="http://schemas.microsoft.com/office/drawing/2014/main" id="{36285A6A-DC2B-498A-A20C-8BB1405A8246}"/>
              </a:ext>
            </a:extLst>
          </p:cNvPr>
          <p:cNvPicPr>
            <a:picLocks noChangeAspect="1"/>
          </p:cNvPicPr>
          <p:nvPr/>
        </p:nvPicPr>
        <p:blipFill>
          <a:blip r:embed="rId3"/>
          <a:stretch>
            <a:fillRect/>
          </a:stretch>
        </p:blipFill>
        <p:spPr>
          <a:xfrm>
            <a:off x="2176462" y="1395412"/>
            <a:ext cx="7839075" cy="4067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723292" y="765932"/>
            <a:ext cx="8464062" cy="547053"/>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Mean Shift and Affinity </a:t>
            </a:r>
            <a:r>
              <a:rPr lang="en-US" sz="2400" dirty="0" err="1">
                <a:solidFill>
                  <a:srgbClr val="000000"/>
                </a:solidFill>
                <a:latin typeface="Michroma" panose="020B0604020202020204" charset="0"/>
              </a:rPr>
              <a:t>Propogation</a:t>
            </a:r>
            <a:endParaRPr sz="24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1224456" y="2287533"/>
            <a:ext cx="10816412" cy="3210590"/>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2000" b="0" i="0" dirty="0">
                <a:solidFill>
                  <a:srgbClr val="212121"/>
                </a:solidFill>
                <a:effectLst/>
                <a:latin typeface="Arial" panose="020B0604020202020204" pitchFamily="34" charset="0"/>
                <a:cs typeface="Arial" panose="020B0604020202020204" pitchFamily="34" charset="0"/>
              </a:rPr>
              <a:t>Mean Shift – Number of estimated clusters </a:t>
            </a:r>
            <a:r>
              <a:rPr lang="en-US" sz="2000" b="0" i="0" dirty="0">
                <a:solidFill>
                  <a:srgbClr val="212121"/>
                </a:solidFill>
                <a:effectLst/>
                <a:latin typeface="Arial" panose="020B0604020202020204" pitchFamily="34" charset="0"/>
                <a:cs typeface="Arial" panose="020B0604020202020204" pitchFamily="34" charset="0"/>
                <a:sym typeface="Wingdings" panose="05000000000000000000" pitchFamily="2" charset="2"/>
              </a:rPr>
              <a:t> 1</a:t>
            </a:r>
          </a:p>
          <a:p>
            <a:pPr marL="152396" indent="0">
              <a:spcBef>
                <a:spcPts val="0"/>
              </a:spcBef>
              <a:buClr>
                <a:schemeClr val="dk1"/>
              </a:buClr>
              <a:buSzPts val="1800"/>
              <a:buNone/>
            </a:pPr>
            <a:endParaRPr lang="en-US" sz="2000" dirty="0">
              <a:solidFill>
                <a:srgbClr val="212121"/>
              </a:solidFill>
              <a:latin typeface="Arial" panose="020B0604020202020204" pitchFamily="34" charset="0"/>
              <a:cs typeface="Arial" panose="020B0604020202020204" pitchFamily="34" charset="0"/>
              <a:sym typeface="Wingdings" panose="05000000000000000000" pitchFamily="2" charset="2"/>
            </a:endParaRPr>
          </a:p>
          <a:p>
            <a:pPr marL="152396" indent="0">
              <a:spcBef>
                <a:spcPts val="0"/>
              </a:spcBef>
              <a:buClr>
                <a:schemeClr val="dk1"/>
              </a:buClr>
              <a:buSzPts val="1800"/>
              <a:buNone/>
            </a:pPr>
            <a:r>
              <a:rPr lang="en-US" sz="2000" b="0" i="0" dirty="0">
                <a:solidFill>
                  <a:srgbClr val="212121"/>
                </a:solidFill>
                <a:effectLst/>
                <a:latin typeface="Arial" panose="020B0604020202020204" pitchFamily="34" charset="0"/>
                <a:cs typeface="Arial" panose="020B0604020202020204" pitchFamily="34" charset="0"/>
                <a:sym typeface="Wingdings" panose="05000000000000000000" pitchFamily="2" charset="2"/>
              </a:rPr>
              <a:t>        - Number of estimated clusters is certainly not 1. Furthermore, logically we can’t expect customers to have uniform behavior given almost any community regardless of the size. </a:t>
            </a:r>
            <a:endParaRPr lang="en-US" sz="2000" b="0" i="0" dirty="0">
              <a:solidFill>
                <a:srgbClr val="212121"/>
              </a:solidFill>
              <a:effectLst/>
              <a:latin typeface="Arial" panose="020B0604020202020204" pitchFamily="34" charset="0"/>
              <a:cs typeface="Arial" panose="020B0604020202020204" pitchFamily="34" charset="0"/>
            </a:endParaRPr>
          </a:p>
          <a:p>
            <a:pPr marL="609585" indent="-457189">
              <a:spcBef>
                <a:spcPts val="0"/>
              </a:spcBef>
              <a:buClr>
                <a:schemeClr val="dk1"/>
              </a:buClr>
              <a:buSzPts val="1800"/>
              <a:buFont typeface="Open Sans"/>
              <a:buChar char="●"/>
            </a:pPr>
            <a:endParaRPr lang="en-US" sz="2000" dirty="0">
              <a:solidFill>
                <a:srgbClr val="212121"/>
              </a:solidFill>
              <a:latin typeface="Arial" panose="020B0604020202020204" pitchFamily="34" charset="0"/>
              <a:cs typeface="Arial" panose="020B0604020202020204" pitchFamily="34" charset="0"/>
            </a:endParaRPr>
          </a:p>
          <a:p>
            <a:pPr marL="609585" indent="-457189">
              <a:spcBef>
                <a:spcPts val="0"/>
              </a:spcBef>
              <a:buClr>
                <a:schemeClr val="dk1"/>
              </a:buClr>
              <a:buSzPts val="1800"/>
              <a:buFont typeface="Open Sans"/>
              <a:buChar char="●"/>
            </a:pPr>
            <a:r>
              <a:rPr lang="en-US" sz="2000" b="0" i="0" dirty="0">
                <a:solidFill>
                  <a:srgbClr val="212121"/>
                </a:solidFill>
                <a:effectLst/>
                <a:latin typeface="Arial" panose="020B0604020202020204" pitchFamily="34" charset="0"/>
                <a:cs typeface="Arial" panose="020B0604020202020204" pitchFamily="34" charset="0"/>
              </a:rPr>
              <a:t>Affinity Propagation – Number of estimated clusters </a:t>
            </a:r>
            <a:r>
              <a:rPr lang="en-US" sz="2000" b="0" i="0" dirty="0">
                <a:solidFill>
                  <a:srgbClr val="212121"/>
                </a:solidFill>
                <a:effectLst/>
                <a:latin typeface="Arial" panose="020B0604020202020204" pitchFamily="34" charset="0"/>
                <a:cs typeface="Arial" panose="020B0604020202020204" pitchFamily="34" charset="0"/>
                <a:sym typeface="Wingdings" panose="05000000000000000000" pitchFamily="2" charset="2"/>
              </a:rPr>
              <a:t> 44</a:t>
            </a:r>
          </a:p>
          <a:p>
            <a:pPr marL="609585" indent="-457189">
              <a:spcBef>
                <a:spcPts val="0"/>
              </a:spcBef>
              <a:buClr>
                <a:schemeClr val="dk1"/>
              </a:buClr>
              <a:buSzPts val="1800"/>
              <a:buFont typeface="Open Sans"/>
              <a:buChar char="●"/>
            </a:pPr>
            <a:endParaRPr lang="en-US" sz="2000" dirty="0">
              <a:solidFill>
                <a:srgbClr val="212121"/>
              </a:solidFill>
              <a:latin typeface="Arial" panose="020B0604020202020204" pitchFamily="34" charset="0"/>
              <a:ea typeface="Open Sans"/>
              <a:cs typeface="Arial" panose="020B0604020202020204" pitchFamily="34" charset="0"/>
              <a:sym typeface="Wingdings" panose="05000000000000000000" pitchFamily="2" charset="2"/>
            </a:endParaRPr>
          </a:p>
          <a:p>
            <a:pPr marL="152396" indent="0">
              <a:spcBef>
                <a:spcPts val="0"/>
              </a:spcBef>
              <a:buClr>
                <a:schemeClr val="dk1"/>
              </a:buClr>
              <a:buSzPts val="1800"/>
              <a:buNone/>
            </a:pPr>
            <a:r>
              <a:rPr lang="en-US" sz="2000" dirty="0">
                <a:solidFill>
                  <a:srgbClr val="212121"/>
                </a:solidFill>
                <a:latin typeface="Arial" panose="020B0604020202020204" pitchFamily="34" charset="0"/>
                <a:ea typeface="Open Sans"/>
                <a:cs typeface="Arial" panose="020B0604020202020204" pitchFamily="34" charset="0"/>
                <a:sym typeface="Wingdings" panose="05000000000000000000" pitchFamily="2" charset="2"/>
              </a:rPr>
              <a:t>         - It is common for Affinity Propagation to overestimate the number of clusters, which is the case in our data. </a:t>
            </a:r>
            <a:endParaRPr lang="en-US" sz="2000" dirty="0">
              <a:solidFill>
                <a:schemeClr val="dk1"/>
              </a:solidFill>
              <a:latin typeface="Arial" panose="020B0604020202020204" pitchFamily="34" charset="0"/>
              <a:ea typeface="Open Sans"/>
              <a:cs typeface="Arial" panose="020B0604020202020204" pitchFamily="34" charset="0"/>
              <a:sym typeface="Open Sans"/>
            </a:endParaRPr>
          </a:p>
        </p:txBody>
      </p:sp>
    </p:spTree>
    <p:extLst>
      <p:ext uri="{BB962C8B-B14F-4D97-AF65-F5344CB8AC3E}">
        <p14:creationId xmlns:p14="http://schemas.microsoft.com/office/powerpoint/2010/main" val="147335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800" y="583324"/>
            <a:ext cx="2948234" cy="87060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Conclusion</a:t>
            </a:r>
            <a:endParaRPr sz="40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309229"/>
            <a:ext cx="10378101" cy="6076309"/>
          </a:xfrm>
          <a:prstGeom prst="rect">
            <a:avLst/>
          </a:prstGeom>
        </p:spPr>
        <p:txBody>
          <a:bodyPr spcFirstLastPara="1" vert="horz" wrap="square" lIns="121900" tIns="121900" rIns="121900" bIns="121900" rtlCol="0" anchor="t" anchorCtr="0">
            <a:noAutofit/>
          </a:bodyPr>
          <a:lstStyle/>
          <a:p>
            <a:r>
              <a:rPr lang="en-US" sz="1800" dirty="0" err="1">
                <a:latin typeface="Arial" panose="020B0604020202020204" pitchFamily="34" charset="0"/>
                <a:cs typeface="Arial" panose="020B0604020202020204" pitchFamily="34" charset="0"/>
              </a:rPr>
              <a:t>Kmeans</a:t>
            </a:r>
            <a:r>
              <a:rPr lang="en-US" sz="1800" dirty="0">
                <a:latin typeface="Arial" panose="020B0604020202020204" pitchFamily="34" charset="0"/>
                <a:cs typeface="Arial" panose="020B0604020202020204" pitchFamily="34" charset="0"/>
              </a:rPr>
              <a:t> is most widely used in Clustering may not be because it works every time, but probably due to its logical handling of data and logical output of clusters. </a:t>
            </a:r>
          </a:p>
          <a:p>
            <a:r>
              <a:rPr lang="en-US" sz="1800" dirty="0">
                <a:latin typeface="Arial" panose="020B0604020202020204" pitchFamily="34" charset="0"/>
                <a:cs typeface="Arial" panose="020B0604020202020204" pitchFamily="34" charset="0"/>
              </a:rPr>
              <a:t>No need to evaluate </a:t>
            </a:r>
            <a:r>
              <a:rPr lang="en-US" sz="1800" dirty="0" err="1">
                <a:latin typeface="Arial" panose="020B0604020202020204" pitchFamily="34" charset="0"/>
                <a:cs typeface="Arial" panose="020B0604020202020204" pitchFamily="34" charset="0"/>
              </a:rPr>
              <a:t>MeanShift</a:t>
            </a:r>
            <a:r>
              <a:rPr lang="en-US" sz="1800" dirty="0">
                <a:latin typeface="Arial" panose="020B0604020202020204" pitchFamily="34" charset="0"/>
                <a:cs typeface="Arial" panose="020B0604020202020204" pitchFamily="34" charset="0"/>
              </a:rPr>
              <a:t> and Affinity Propagation model clusters due to the cluster output being absurd and illogical. </a:t>
            </a:r>
          </a:p>
          <a:p>
            <a:r>
              <a:rPr lang="en-US" sz="1800" dirty="0" err="1">
                <a:latin typeface="Arial" panose="020B0604020202020204" pitchFamily="34" charset="0"/>
                <a:cs typeface="Arial" panose="020B0604020202020204" pitchFamily="34" charset="0"/>
              </a:rPr>
              <a:t>Kmeans</a:t>
            </a:r>
            <a:r>
              <a:rPr lang="en-US" sz="1800" dirty="0">
                <a:latin typeface="Arial" panose="020B0604020202020204" pitchFamily="34" charset="0"/>
                <a:cs typeface="Arial" panose="020B0604020202020204" pitchFamily="34" charset="0"/>
              </a:rPr>
              <a:t> performed much better and gave output that could be interpreted easily by businesses, human, and this generate value for a Marketing manager trying to look at a high-level segmentation of their company’s customers. </a:t>
            </a:r>
          </a:p>
          <a:p>
            <a:r>
              <a:rPr lang="en-US" sz="1800" dirty="0">
                <a:latin typeface="Arial" panose="020B0604020202020204" pitchFamily="34" charset="0"/>
                <a:cs typeface="Arial" panose="020B0604020202020204" pitchFamily="34" charset="0"/>
              </a:rPr>
              <a:t>If I need a model with accurate predictions, then I would choose SVM because it was able to achieve the highest average accuracy of 0.96</a:t>
            </a:r>
          </a:p>
          <a:p>
            <a:r>
              <a:rPr lang="en-US" sz="1800" dirty="0">
                <a:latin typeface="Arial" panose="020B0604020202020204" pitchFamily="34" charset="0"/>
                <a:cs typeface="Arial" panose="020B0604020202020204" pitchFamily="34" charset="0"/>
              </a:rPr>
              <a:t>Furthermore, I want to create more explanatory models because it would help data scientist and engineers design better machines and models that focus on these important distinctions between activities</a:t>
            </a:r>
          </a:p>
          <a:p>
            <a:pPr marL="0" indent="0">
              <a:spcBef>
                <a:spcPts val="0"/>
              </a:spcBef>
              <a:buNone/>
            </a:pPr>
            <a:endParaRPr sz="2400" dirty="0">
              <a:solidFill>
                <a:schemeClr val="dk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88167" y="4937552"/>
            <a:ext cx="12833600" cy="1204400"/>
          </a:xfrm>
          <a:prstGeom prst="rect">
            <a:avLst/>
          </a:prstGeom>
        </p:spPr>
        <p:txBody>
          <a:bodyPr spcFirstLastPara="1" vert="horz" wrap="square" lIns="121900" tIns="121900" rIns="121900" bIns="121900" rtlCol="0" anchor="t" anchorCtr="0">
            <a:noAutofit/>
          </a:bodyPr>
          <a:lstStyle/>
          <a:p>
            <a:r>
              <a:rPr lang="en" sz="12000"/>
              <a:t>Questions?</a:t>
            </a:r>
            <a:endParaRPr sz="1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88167" y="4937552"/>
            <a:ext cx="12833600" cy="1204400"/>
          </a:xfrm>
          <a:prstGeom prst="rect">
            <a:avLst/>
          </a:prstGeom>
        </p:spPr>
        <p:txBody>
          <a:bodyPr spcFirstLastPara="1" vert="horz" wrap="square" lIns="121900" tIns="121900" rIns="121900" bIns="121900" rtlCol="0" anchor="t" anchorCtr="0">
            <a:noAutofit/>
          </a:bodyPr>
          <a:lstStyle/>
          <a:p>
            <a:r>
              <a:rPr lang="en" sz="13800"/>
              <a:t>Thank You</a:t>
            </a:r>
            <a:endParaRPr sz="1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A696-99E7-40F6-BB40-6C89B2EAF6CF}"/>
              </a:ext>
            </a:extLst>
          </p:cNvPr>
          <p:cNvSpPr>
            <a:spLocks noGrp="1"/>
          </p:cNvSpPr>
          <p:nvPr>
            <p:ph type="ctrTitle"/>
          </p:nvPr>
        </p:nvSpPr>
        <p:spPr>
          <a:xfrm>
            <a:off x="1734207" y="289034"/>
            <a:ext cx="7882760" cy="730469"/>
          </a:xfrm>
        </p:spPr>
        <p:txBody>
          <a:bodyPr>
            <a:normAutofit/>
          </a:bodyPr>
          <a:lstStyle/>
          <a:p>
            <a:r>
              <a:rPr lang="en" sz="4000" dirty="0">
                <a:latin typeface="Michroma" panose="020B0604020202020204" charset="0"/>
              </a:rPr>
              <a:t>Overview</a:t>
            </a:r>
            <a:endParaRPr lang="en-US" sz="4000" dirty="0">
              <a:latin typeface="Michroma" panose="020B0604020202020204" charset="0"/>
            </a:endParaRPr>
          </a:p>
        </p:txBody>
      </p:sp>
      <p:sp>
        <p:nvSpPr>
          <p:cNvPr id="3" name="Subtitle 2">
            <a:extLst>
              <a:ext uri="{FF2B5EF4-FFF2-40B4-BE49-F238E27FC236}">
                <a16:creationId xmlns:a16="http://schemas.microsoft.com/office/drawing/2014/main" id="{4E90F92A-961F-4BFD-A448-40E1D0AE832C}"/>
              </a:ext>
            </a:extLst>
          </p:cNvPr>
          <p:cNvSpPr>
            <a:spLocks noGrp="1"/>
          </p:cNvSpPr>
          <p:nvPr>
            <p:ph type="subTitle" idx="1"/>
          </p:nvPr>
        </p:nvSpPr>
        <p:spPr>
          <a:xfrm>
            <a:off x="1460938" y="1702676"/>
            <a:ext cx="9144000" cy="4080642"/>
          </a:xfrm>
        </p:spPr>
        <p:txBody>
          <a:bodyPr>
            <a:normAutofit/>
          </a:bodyPr>
          <a:lstStyle/>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The dataset for this project was obtained from an anonymous Financial institute that provides loans for individuals.</a:t>
            </a:r>
          </a:p>
          <a:p>
            <a:pPr marL="457200" lvl="0" indent="-342900" algn="l">
              <a:spcBef>
                <a:spcPts val="0"/>
              </a:spcBef>
              <a:buClr>
                <a:schemeClr val="dk1"/>
              </a:buClr>
              <a:buSzPts val="1800"/>
              <a:buFont typeface="Open Sans"/>
              <a:buChar char="●"/>
            </a:pPr>
            <a:endParaRPr lang="en-US" sz="2000"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Objective is to develop customer segmentation as a means to defining marketing strategy for the next campaign. </a:t>
            </a:r>
          </a:p>
          <a:p>
            <a:pPr marL="457200" lvl="0" indent="-342900" algn="l">
              <a:spcBef>
                <a:spcPts val="0"/>
              </a:spcBef>
              <a:buClr>
                <a:schemeClr val="dk1"/>
              </a:buClr>
              <a:buSzPts val="1800"/>
              <a:buFont typeface="Open Sans"/>
              <a:buChar char="●"/>
            </a:pPr>
            <a:endParaRPr lang="en-US" sz="2000"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endParaRPr lang="en-US" dirty="0">
              <a:solidFill>
                <a:schemeClr val="dk1"/>
              </a:solidFill>
              <a:latin typeface="Arial" panose="020B0604020202020204" pitchFamily="34" charset="0"/>
              <a:ea typeface="Open Sans"/>
              <a:cs typeface="Arial" panose="020B0604020202020204" pitchFamily="34" charset="0"/>
              <a:sym typeface="Open Sans"/>
            </a:endParaRPr>
          </a:p>
          <a:p>
            <a:endParaRPr lang="en-US" dirty="0"/>
          </a:p>
        </p:txBody>
      </p:sp>
    </p:spTree>
    <p:extLst>
      <p:ext uri="{BB962C8B-B14F-4D97-AF65-F5344CB8AC3E}">
        <p14:creationId xmlns:p14="http://schemas.microsoft.com/office/powerpoint/2010/main" val="301058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A696-99E7-40F6-BB40-6C89B2EAF6CF}"/>
              </a:ext>
            </a:extLst>
          </p:cNvPr>
          <p:cNvSpPr>
            <a:spLocks noGrp="1"/>
          </p:cNvSpPr>
          <p:nvPr>
            <p:ph type="ctrTitle"/>
          </p:nvPr>
        </p:nvSpPr>
        <p:spPr>
          <a:xfrm>
            <a:off x="1734207" y="289034"/>
            <a:ext cx="7882760" cy="730469"/>
          </a:xfrm>
        </p:spPr>
        <p:txBody>
          <a:bodyPr>
            <a:normAutofit/>
          </a:bodyPr>
          <a:lstStyle/>
          <a:p>
            <a:r>
              <a:rPr lang="en-US" sz="4000" dirty="0">
                <a:latin typeface="Michroma" panose="020B0604020202020204" charset="0"/>
              </a:rPr>
              <a:t>P</a:t>
            </a:r>
            <a:r>
              <a:rPr lang="en" sz="4000" dirty="0">
                <a:latin typeface="Michroma" panose="020B0604020202020204" charset="0"/>
              </a:rPr>
              <a:t>roblem </a:t>
            </a:r>
            <a:r>
              <a:rPr lang="en-US" sz="4000" dirty="0">
                <a:latin typeface="Michroma" panose="020B0604020202020204" charset="0"/>
              </a:rPr>
              <a:t>S</a:t>
            </a:r>
            <a:r>
              <a:rPr lang="en" sz="4000" dirty="0">
                <a:latin typeface="Michroma" panose="020B0604020202020204" charset="0"/>
              </a:rPr>
              <a:t>tatement</a:t>
            </a:r>
            <a:endParaRPr lang="en-US" sz="4000" dirty="0">
              <a:latin typeface="Michroma" panose="020B0604020202020204" charset="0"/>
            </a:endParaRPr>
          </a:p>
        </p:txBody>
      </p:sp>
      <p:sp>
        <p:nvSpPr>
          <p:cNvPr id="3" name="Subtitle 2">
            <a:extLst>
              <a:ext uri="{FF2B5EF4-FFF2-40B4-BE49-F238E27FC236}">
                <a16:creationId xmlns:a16="http://schemas.microsoft.com/office/drawing/2014/main" id="{4E90F92A-961F-4BFD-A448-40E1D0AE832C}"/>
              </a:ext>
            </a:extLst>
          </p:cNvPr>
          <p:cNvSpPr>
            <a:spLocks noGrp="1"/>
          </p:cNvSpPr>
          <p:nvPr>
            <p:ph type="subTitle" idx="1"/>
          </p:nvPr>
        </p:nvSpPr>
        <p:spPr>
          <a:xfrm>
            <a:off x="1460938" y="1702676"/>
            <a:ext cx="9144000" cy="4080642"/>
          </a:xfrm>
        </p:spPr>
        <p:txBody>
          <a:bodyPr>
            <a:normAutofit/>
          </a:bodyPr>
          <a:lstStyle/>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Can the bank’s next campaign be based on Customer segmentation?</a:t>
            </a:r>
          </a:p>
          <a:p>
            <a:pPr marL="114300" lvl="0" algn="l">
              <a:spcBef>
                <a:spcPts val="0"/>
              </a:spcBef>
              <a:buClr>
                <a:schemeClr val="dk1"/>
              </a:buClr>
              <a:buSzPts val="1800"/>
            </a:pPr>
            <a:endParaRPr lang="en-US" sz="2000"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What Clustering model would best predict based on Customer segmentation?</a:t>
            </a:r>
          </a:p>
          <a:p>
            <a:pPr marL="457200" lvl="0" indent="-342900" algn="l">
              <a:spcBef>
                <a:spcPts val="0"/>
              </a:spcBef>
              <a:buClr>
                <a:schemeClr val="dk1"/>
              </a:buClr>
              <a:buSzPts val="1800"/>
              <a:buFont typeface="Open Sans"/>
              <a:buChar char="●"/>
            </a:pPr>
            <a:endParaRPr lang="en-US" sz="2000"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Which model most accurately predicts the segmentation? </a:t>
            </a:r>
            <a:r>
              <a:rPr lang="en-US" sz="2000" dirty="0">
                <a:latin typeface="Arial" panose="020B0604020202020204" pitchFamily="34" charset="0"/>
                <a:cs typeface="Arial" panose="020B0604020202020204" pitchFamily="34" charset="0"/>
              </a:rPr>
              <a:t> </a:t>
            </a:r>
            <a:endParaRPr lang="en-US" sz="2000" dirty="0">
              <a:solidFill>
                <a:srgbClr val="000000"/>
              </a:solidFill>
              <a:latin typeface="Arial" panose="020B0604020202020204" pitchFamily="34" charset="0"/>
              <a:ea typeface="Open Sans"/>
              <a:cs typeface="Arial" panose="020B0604020202020204" pitchFamily="34" charset="0"/>
              <a:sym typeface="Open Sans"/>
            </a:endParaRPr>
          </a:p>
          <a:p>
            <a:endParaRPr lang="en-US" dirty="0"/>
          </a:p>
        </p:txBody>
      </p:sp>
    </p:spTree>
    <p:extLst>
      <p:ext uri="{BB962C8B-B14F-4D97-AF65-F5344CB8AC3E}">
        <p14:creationId xmlns:p14="http://schemas.microsoft.com/office/powerpoint/2010/main" val="361524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221348" y="252248"/>
            <a:ext cx="3384404" cy="726967"/>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Background</a:t>
            </a:r>
            <a:endParaRPr sz="4000" dirty="0">
              <a:solidFill>
                <a:srgbClr val="000000"/>
              </a:solidFill>
              <a:latin typeface="Michroma" panose="020B0604020202020204" charset="0"/>
            </a:endParaRPr>
          </a:p>
        </p:txBody>
      </p:sp>
      <p:sp>
        <p:nvSpPr>
          <p:cNvPr id="6" name="TextBox 5">
            <a:extLst>
              <a:ext uri="{FF2B5EF4-FFF2-40B4-BE49-F238E27FC236}">
                <a16:creationId xmlns:a16="http://schemas.microsoft.com/office/drawing/2014/main" id="{909558F6-44E3-418A-8FC8-07838D9DFE4E}"/>
              </a:ext>
            </a:extLst>
          </p:cNvPr>
          <p:cNvSpPr txBox="1"/>
          <p:nvPr/>
        </p:nvSpPr>
        <p:spPr>
          <a:xfrm>
            <a:off x="837593" y="1725011"/>
            <a:ext cx="10379947" cy="2800767"/>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Found on Kaggle: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https://www.kaggle.com/ainslie/credit-card-data-clustering-analysis</a:t>
            </a:r>
            <a:endParaRPr lang="en-US" sz="2000" b="0" i="0" u="sng"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u="sng"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Data was collected from 9000 active credit card holders</a:t>
            </a:r>
          </a:p>
          <a:p>
            <a:pPr marL="342900" indent="-342900">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file is customer level with 18 behavioral variables</a:t>
            </a:r>
          </a:p>
          <a:p>
            <a:endParaRPr lang="en-US" sz="2000" b="0" i="0" dirty="0">
              <a:effectLst/>
              <a:latin typeface="Arial" panose="020B0604020202020204" pitchFamily="34" charset="0"/>
              <a:cs typeface="Arial" panose="020B0604020202020204" pitchFamily="34" charset="0"/>
            </a:endParaRPr>
          </a:p>
          <a:p>
            <a:endParaRPr lang="en-US" u="sng" dirty="0">
              <a:solidFill>
                <a:srgbClr val="005580"/>
              </a:solidFill>
              <a:latin typeface="Helvetica Neue"/>
            </a:endParaRPr>
          </a:p>
          <a:p>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334987" y="252248"/>
            <a:ext cx="8637814" cy="726967"/>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Why care about Smartphone Sensor?</a:t>
            </a:r>
            <a:endParaRPr sz="4000" dirty="0">
              <a:solidFill>
                <a:srgbClr val="000000"/>
              </a:solidFill>
              <a:latin typeface="Michroma" panose="020B0604020202020204" charset="0"/>
            </a:endParaRPr>
          </a:p>
        </p:txBody>
      </p:sp>
      <p:sp>
        <p:nvSpPr>
          <p:cNvPr id="6" name="TextBox 5">
            <a:extLst>
              <a:ext uri="{FF2B5EF4-FFF2-40B4-BE49-F238E27FC236}">
                <a16:creationId xmlns:a16="http://schemas.microsoft.com/office/drawing/2014/main" id="{909558F6-44E3-418A-8FC8-07838D9DFE4E}"/>
              </a:ext>
            </a:extLst>
          </p:cNvPr>
          <p:cNvSpPr txBox="1"/>
          <p:nvPr/>
        </p:nvSpPr>
        <p:spPr>
          <a:xfrm>
            <a:off x="1616528" y="1714500"/>
            <a:ext cx="9748157" cy="2862322"/>
          </a:xfrm>
          <a:prstGeom prst="rect">
            <a:avLst/>
          </a:prstGeom>
          <a:noFill/>
        </p:spPr>
        <p:txBody>
          <a:bodyPr wrap="square" rtlCol="0">
            <a:spAutoFit/>
          </a:bodyPr>
          <a:lstStyle/>
          <a:p>
            <a:pPr marL="342900" indent="-342900">
              <a:buFont typeface="Arial" panose="020B0604020202020204" pitchFamily="34" charset="0"/>
              <a:buChar char="•"/>
            </a:pPr>
            <a:endParaRPr lang="en-US" sz="2000" u="sng" dirty="0">
              <a:solidFill>
                <a:srgbClr val="00558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Given the rising healthcare costs,  and the current pandemic situation, makes things tougher for the patients with chronic conditions. </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Smartphones are increasingly common around the world and are incorporating more inertial sensors such as accelerometers, gyroscopes, and magnetometer.</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This makes smart phones an ideal tool to reach a large section of the population and is not as restricted by location or battery life.</a:t>
            </a:r>
          </a:p>
        </p:txBody>
      </p:sp>
    </p:spTree>
    <p:extLst>
      <p:ext uri="{BB962C8B-B14F-4D97-AF65-F5344CB8AC3E}">
        <p14:creationId xmlns:p14="http://schemas.microsoft.com/office/powerpoint/2010/main" val="221439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207096" y="420414"/>
            <a:ext cx="5418159" cy="705946"/>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From Data to Modeling</a:t>
            </a:r>
            <a:endParaRPr sz="4000" dirty="0">
              <a:solidFill>
                <a:srgbClr val="000000"/>
              </a:solidFill>
              <a:latin typeface="Michroma" panose="020B0604020202020204" charset="0"/>
            </a:endParaRPr>
          </a:p>
        </p:txBody>
      </p:sp>
      <p:sp>
        <p:nvSpPr>
          <p:cNvPr id="4" name="TextBox 3">
            <a:extLst>
              <a:ext uri="{FF2B5EF4-FFF2-40B4-BE49-F238E27FC236}">
                <a16:creationId xmlns:a16="http://schemas.microsoft.com/office/drawing/2014/main" id="{E381829F-2ED2-446B-8A90-E07B0092A637}"/>
              </a:ext>
            </a:extLst>
          </p:cNvPr>
          <p:cNvSpPr txBox="1"/>
          <p:nvPr/>
        </p:nvSpPr>
        <p:spPr>
          <a:xfrm>
            <a:off x="1616528" y="1714500"/>
            <a:ext cx="9748157" cy="2554545"/>
          </a:xfrm>
          <a:prstGeom prst="rect">
            <a:avLst/>
          </a:prstGeom>
          <a:noFill/>
        </p:spPr>
        <p:txBody>
          <a:bodyPr wrap="square" rtlCol="0">
            <a:spAutoFit/>
          </a:bodyPr>
          <a:lstStyle/>
          <a:p>
            <a:pPr marL="342900" indent="-342900">
              <a:buFont typeface="Arial" panose="020B0604020202020204" pitchFamily="34" charset="0"/>
              <a:buChar char="•"/>
            </a:pPr>
            <a:endParaRPr lang="en-US" sz="2000" u="sng" dirty="0">
              <a:solidFill>
                <a:srgbClr val="00558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All data is of numerical data type</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 few columns have outliers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Missing fields to be filled with the mean of each column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8153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156661" y="420414"/>
            <a:ext cx="5418159" cy="705946"/>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Feature Engineering</a:t>
            </a:r>
            <a:endParaRPr sz="4000" dirty="0">
              <a:solidFill>
                <a:srgbClr val="000000"/>
              </a:solidFill>
              <a:latin typeface="Michroma" panose="020B0604020202020204" charset="0"/>
            </a:endParaRPr>
          </a:p>
        </p:txBody>
      </p:sp>
      <p:sp>
        <p:nvSpPr>
          <p:cNvPr id="4" name="TextBox 3">
            <a:extLst>
              <a:ext uri="{FF2B5EF4-FFF2-40B4-BE49-F238E27FC236}">
                <a16:creationId xmlns:a16="http://schemas.microsoft.com/office/drawing/2014/main" id="{E381829F-2ED2-446B-8A90-E07B0092A637}"/>
              </a:ext>
            </a:extLst>
          </p:cNvPr>
          <p:cNvSpPr txBox="1"/>
          <p:nvPr/>
        </p:nvSpPr>
        <p:spPr>
          <a:xfrm>
            <a:off x="1430216" y="1104904"/>
            <a:ext cx="9934470" cy="2862322"/>
          </a:xfrm>
          <a:prstGeom prst="rect">
            <a:avLst/>
          </a:prstGeom>
          <a:noFill/>
        </p:spPr>
        <p:txBody>
          <a:bodyPr wrap="square" rtlCol="0">
            <a:spAutoFit/>
          </a:bodyPr>
          <a:lstStyle/>
          <a:p>
            <a:pPr marL="342900" indent="-342900">
              <a:buFont typeface="Arial" panose="020B0604020202020204" pitchFamily="34" charset="0"/>
              <a:buChar char="•"/>
            </a:pPr>
            <a:endParaRPr lang="en-US" sz="2000" u="sng" dirty="0">
              <a:solidFill>
                <a:srgbClr val="00558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Focus on outliers since many of the columns in our dataset have outliers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Have different groups of columns with similar data types and even ranges, and binning these columns will help us cluster the data</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Setting the bin ranges will help prevent the loss of data points since binning emphasize the difference that we have in mind to the algorithm</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655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580290" y="-11720"/>
            <a:ext cx="6973613" cy="726834"/>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Clustering - </a:t>
            </a:r>
            <a:r>
              <a:rPr lang="en-US" sz="4000" dirty="0" err="1">
                <a:solidFill>
                  <a:srgbClr val="000000"/>
                </a:solidFill>
                <a:latin typeface="Michroma" panose="020B0604020202020204" charset="0"/>
              </a:rPr>
              <a:t>KMeans</a:t>
            </a:r>
            <a:r>
              <a:rPr lang="en-US" sz="4000" dirty="0">
                <a:solidFill>
                  <a:srgbClr val="000000"/>
                </a:solidFill>
                <a:latin typeface="Michroma" panose="020B0604020202020204" charset="0"/>
              </a:rPr>
              <a:t> Balance </a:t>
            </a:r>
            <a:endParaRPr sz="4000" dirty="0">
              <a:solidFill>
                <a:srgbClr val="000000"/>
              </a:solidFill>
              <a:latin typeface="Michroma" panose="020B0604020202020204" charset="0"/>
            </a:endParaRPr>
          </a:p>
        </p:txBody>
      </p:sp>
      <p:sp>
        <p:nvSpPr>
          <p:cNvPr id="5" name="TextBox 4">
            <a:extLst>
              <a:ext uri="{FF2B5EF4-FFF2-40B4-BE49-F238E27FC236}">
                <a16:creationId xmlns:a16="http://schemas.microsoft.com/office/drawing/2014/main" id="{22F43CF5-5F2D-40C9-9084-C1F29AC80A43}"/>
              </a:ext>
            </a:extLst>
          </p:cNvPr>
          <p:cNvSpPr txBox="1"/>
          <p:nvPr/>
        </p:nvSpPr>
        <p:spPr>
          <a:xfrm>
            <a:off x="1252348" y="6053137"/>
            <a:ext cx="8213969" cy="400110"/>
          </a:xfrm>
          <a:prstGeom prst="rect">
            <a:avLst/>
          </a:prstGeom>
          <a:noFill/>
        </p:spPr>
        <p:txBody>
          <a:bodyPr wrap="square" rtlCol="0">
            <a:spAutoFit/>
          </a:bodyPr>
          <a:lstStyle/>
          <a:p>
            <a:r>
              <a:rPr lang="en-US" sz="2000" b="1" dirty="0">
                <a:solidFill>
                  <a:srgbClr val="00B050"/>
                </a:solidFill>
              </a:rPr>
              <a:t>Six </a:t>
            </a:r>
            <a:r>
              <a:rPr lang="en-US" sz="2000" b="1" dirty="0" err="1">
                <a:solidFill>
                  <a:srgbClr val="00B050"/>
                </a:solidFill>
              </a:rPr>
              <a:t>clustsers</a:t>
            </a:r>
            <a:r>
              <a:rPr lang="en-US" sz="2000" b="1" dirty="0">
                <a:solidFill>
                  <a:srgbClr val="00B050"/>
                </a:solidFill>
              </a:rPr>
              <a:t> seems to have the most coherent distribution of data points</a:t>
            </a:r>
          </a:p>
        </p:txBody>
      </p:sp>
      <p:pic>
        <p:nvPicPr>
          <p:cNvPr id="7" name="Picture 6">
            <a:extLst>
              <a:ext uri="{FF2B5EF4-FFF2-40B4-BE49-F238E27FC236}">
                <a16:creationId xmlns:a16="http://schemas.microsoft.com/office/drawing/2014/main" id="{546F83A6-94C1-4D72-AA79-91B360BDCADC}"/>
              </a:ext>
            </a:extLst>
          </p:cNvPr>
          <p:cNvPicPr>
            <a:picLocks noChangeAspect="1"/>
          </p:cNvPicPr>
          <p:nvPr/>
        </p:nvPicPr>
        <p:blipFill>
          <a:blip r:embed="rId3"/>
          <a:stretch>
            <a:fillRect/>
          </a:stretch>
        </p:blipFill>
        <p:spPr>
          <a:xfrm>
            <a:off x="1891862" y="1019503"/>
            <a:ext cx="8350469" cy="4761187"/>
          </a:xfrm>
          <a:prstGeom prst="rect">
            <a:avLst/>
          </a:prstGeom>
        </p:spPr>
      </p:pic>
    </p:spTree>
    <p:extLst>
      <p:ext uri="{BB962C8B-B14F-4D97-AF65-F5344CB8AC3E}">
        <p14:creationId xmlns:p14="http://schemas.microsoft.com/office/powerpoint/2010/main" val="341414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580290" y="-11720"/>
            <a:ext cx="6973613" cy="726834"/>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Visualization of Cluster Features</a:t>
            </a:r>
            <a:endParaRPr sz="4000" dirty="0">
              <a:solidFill>
                <a:srgbClr val="000000"/>
              </a:solidFill>
              <a:latin typeface="Michroma" panose="020B0604020202020204" charset="0"/>
            </a:endParaRPr>
          </a:p>
        </p:txBody>
      </p:sp>
      <p:pic>
        <p:nvPicPr>
          <p:cNvPr id="3" name="Picture 2">
            <a:extLst>
              <a:ext uri="{FF2B5EF4-FFF2-40B4-BE49-F238E27FC236}">
                <a16:creationId xmlns:a16="http://schemas.microsoft.com/office/drawing/2014/main" id="{057227DB-C3FB-4FD1-BA57-6B9A4FA3D742}"/>
              </a:ext>
            </a:extLst>
          </p:cNvPr>
          <p:cNvPicPr>
            <a:picLocks noChangeAspect="1"/>
          </p:cNvPicPr>
          <p:nvPr/>
        </p:nvPicPr>
        <p:blipFill>
          <a:blip r:embed="rId3"/>
          <a:stretch>
            <a:fillRect/>
          </a:stretch>
        </p:blipFill>
        <p:spPr>
          <a:xfrm>
            <a:off x="767256" y="1214790"/>
            <a:ext cx="8582593" cy="4271612"/>
          </a:xfrm>
          <a:prstGeom prst="rect">
            <a:avLst/>
          </a:prstGeom>
        </p:spPr>
      </p:pic>
    </p:spTree>
    <p:extLst>
      <p:ext uri="{BB962C8B-B14F-4D97-AF65-F5344CB8AC3E}">
        <p14:creationId xmlns:p14="http://schemas.microsoft.com/office/powerpoint/2010/main" val="1038363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1040</Words>
  <Application>Microsoft Office PowerPoint</Application>
  <PresentationFormat>Widescreen</PresentationFormat>
  <Paragraphs>78</Paragraphs>
  <Slides>14</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Avenir</vt:lpstr>
      <vt:lpstr>Calibri</vt:lpstr>
      <vt:lpstr>Calibri Light</vt:lpstr>
      <vt:lpstr>Days One</vt:lpstr>
      <vt:lpstr>Helvetica Neue</vt:lpstr>
      <vt:lpstr>IBM Plex Mono</vt:lpstr>
      <vt:lpstr>Michroma</vt:lpstr>
      <vt:lpstr>Open Sans</vt:lpstr>
      <vt:lpstr>Space Mono</vt:lpstr>
      <vt:lpstr>Office Theme</vt:lpstr>
      <vt:lpstr>Credit Card Customers – Predict Future Campaign</vt:lpstr>
      <vt:lpstr>Overview</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Google Play Store Data</dc:title>
  <dc:creator>Subbu Chidambaram</dc:creator>
  <cp:lastModifiedBy>Subbu Chidambaram</cp:lastModifiedBy>
  <cp:revision>28</cp:revision>
  <dcterms:created xsi:type="dcterms:W3CDTF">2020-03-19T18:54:21Z</dcterms:created>
  <dcterms:modified xsi:type="dcterms:W3CDTF">2020-07-24T05:45:35Z</dcterms:modified>
</cp:coreProperties>
</file>