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5"/>
  </p:notesMasterIdLst>
  <p:sldIdLst>
    <p:sldId id="256" r:id="rId2"/>
    <p:sldId id="257" r:id="rId3"/>
    <p:sldId id="258" r:id="rId4"/>
    <p:sldId id="259" r:id="rId5"/>
    <p:sldId id="264" r:id="rId6"/>
    <p:sldId id="265" r:id="rId7"/>
    <p:sldId id="260" r:id="rId8"/>
    <p:sldId id="266" r:id="rId9"/>
    <p:sldId id="267" r:id="rId10"/>
    <p:sldId id="268" r:id="rId11"/>
    <p:sldId id="261" r:id="rId12"/>
    <p:sldId id="262" r:id="rId13"/>
    <p:sldId id="263" r:id="rId14"/>
  </p:sldIdLst>
  <p:sldSz cx="9144000" cy="5143500" type="screen16x9"/>
  <p:notesSz cx="6858000" cy="9144000"/>
  <p:embeddedFontLst>
    <p:embeddedFont>
      <p:font typeface="Days One" panose="020B0604020202020204" charset="0"/>
      <p:regular r:id="rId16"/>
    </p:embeddedFont>
    <p:embeddedFont>
      <p:font typeface="IBM Plex Mono" panose="020B0604020202020204" charset="0"/>
      <p:regular r:id="rId17"/>
      <p:bold r:id="rId18"/>
      <p:italic r:id="rId19"/>
      <p:boldItalic r:id="rId20"/>
    </p:embeddedFont>
    <p:embeddedFont>
      <p:font typeface="IBM Plex Mono Medium" panose="020B0604020202020204" charset="0"/>
      <p:regular r:id="rId21"/>
      <p:bold r:id="rId22"/>
      <p:italic r:id="rId23"/>
      <p:boldItalic r:id="rId24"/>
    </p:embeddedFont>
    <p:embeddedFont>
      <p:font typeface="Michroma" panose="020B0604020202020204" charset="0"/>
      <p:regular r:id="rId25"/>
    </p:embeddedFont>
    <p:embeddedFont>
      <p:font typeface="Montserrat Medium" panose="020B0604020202020204" charset="0"/>
      <p:regular r:id="rId26"/>
      <p:bold r:id="rId27"/>
      <p:italic r:id="rId28"/>
      <p:boldItalic r:id="rId29"/>
    </p:embeddedFont>
    <p:embeddedFont>
      <p:font typeface="Open Sans"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
      <p:font typeface="Space Mon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63" y="4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4148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732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38276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24280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5230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Space Mono"/>
                <a:ea typeface="Space Mono"/>
                <a:cs typeface="Space Mono"/>
                <a:sym typeface="Space Mono"/>
              </a:rPr>
              <a:t>PRESENTATION TITLE</a:t>
            </a:r>
            <a:endParaRPr sz="90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53900" y="1565600"/>
            <a:ext cx="7947900" cy="16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of </a:t>
            </a:r>
            <a:r>
              <a:rPr lang="en-US" dirty="0"/>
              <a:t>Google Play Store Data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800" dirty="0">
                <a:solidFill>
                  <a:srgbClr val="000000"/>
                </a:solidFill>
              </a:rPr>
              <a:t>People reviews – Free Vs. Paid Apps</a:t>
            </a:r>
            <a:endParaRPr sz="1800" dirty="0">
              <a:solidFill>
                <a:srgbClr val="000000"/>
              </a:solidFill>
            </a:endParaRPr>
          </a:p>
        </p:txBody>
      </p:sp>
      <p:sp>
        <p:nvSpPr>
          <p:cNvPr id="114" name="Google Shape;114;p25"/>
          <p:cNvSpPr txBox="1">
            <a:spLocks noGrp="1"/>
          </p:cNvSpPr>
          <p:nvPr>
            <p:ph type="subTitle" idx="4294967295"/>
          </p:nvPr>
        </p:nvSpPr>
        <p:spPr>
          <a:xfrm>
            <a:off x="4710050" y="1114766"/>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After we have taken a sample free apps of equal size to  paid apps, the plots shows difference in positive sentiments is distributed.</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Free apps have more negative and neutral reviews, indicating higher variance of sentiments for free apps.</a:t>
            </a:r>
            <a:endParaRPr sz="1800" dirty="0">
              <a:solidFill>
                <a:schemeClr val="dk1"/>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2459CCF6-BA8F-4EFD-B407-3E7EBC8692B8}"/>
              </a:ext>
            </a:extLst>
          </p:cNvPr>
          <p:cNvPicPr>
            <a:picLocks noChangeAspect="1"/>
          </p:cNvPicPr>
          <p:nvPr/>
        </p:nvPicPr>
        <p:blipFill>
          <a:blip r:embed="rId3"/>
          <a:stretch>
            <a:fillRect/>
          </a:stretch>
        </p:blipFill>
        <p:spPr>
          <a:xfrm>
            <a:off x="357380" y="1317482"/>
            <a:ext cx="4419893" cy="3251568"/>
          </a:xfrm>
          <a:prstGeom prst="rect">
            <a:avLst/>
          </a:prstGeom>
        </p:spPr>
      </p:pic>
    </p:spTree>
    <p:extLst>
      <p:ext uri="{BB962C8B-B14F-4D97-AF65-F5344CB8AC3E}">
        <p14:creationId xmlns:p14="http://schemas.microsoft.com/office/powerpoint/2010/main" val="1220761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800" dirty="0">
                <a:solidFill>
                  <a:srgbClr val="000000"/>
                </a:solidFill>
              </a:rPr>
              <a:t>Conclusion</a:t>
            </a:r>
            <a:endParaRPr sz="1800" dirty="0">
              <a:solidFill>
                <a:srgbClr val="000000"/>
              </a:solidFill>
            </a:endParaRPr>
          </a:p>
        </p:txBody>
      </p:sp>
      <p:sp>
        <p:nvSpPr>
          <p:cNvPr id="121" name="Google Shape;121;p26"/>
          <p:cNvSpPr txBox="1">
            <a:spLocks noGrp="1"/>
          </p:cNvSpPr>
          <p:nvPr>
            <p:ph type="subTitle" idx="4294967295"/>
          </p:nvPr>
        </p:nvSpPr>
        <p:spPr>
          <a:xfrm>
            <a:off x="72800" y="1594350"/>
            <a:ext cx="7783576" cy="1966212"/>
          </a:xfrm>
          <a:prstGeom prst="rect">
            <a:avLst/>
          </a:prstGeom>
        </p:spPr>
        <p:txBody>
          <a:bodyPr spcFirstLastPara="1" wrap="square" lIns="91425" tIns="91425" rIns="91425" bIns="91425" anchor="t" anchorCtr="0">
            <a:noAutofit/>
          </a:bodyPr>
          <a:lstStyle/>
          <a:p>
            <a:r>
              <a:rPr lang="en-US" dirty="0"/>
              <a:t>For a broader analysis, the dataset could've contained some of key information like user behaviors, and their browsing / buying habits , fav. contents etc.,</a:t>
            </a:r>
          </a:p>
          <a:p>
            <a:pPr marL="158750" indent="0">
              <a:buNone/>
            </a:pPr>
            <a:endParaRPr lang="en-US" dirty="0"/>
          </a:p>
          <a:p>
            <a:pPr marL="158750" indent="0">
              <a:buNone/>
            </a:pPr>
            <a:endParaRPr lang="en-US" dirty="0"/>
          </a:p>
          <a:p>
            <a:r>
              <a:rPr lang="en-US" dirty="0"/>
              <a:t>Sample could have from various geographical locations and this would have helped us to understand what's popular where and why.</a:t>
            </a:r>
          </a:p>
          <a:p>
            <a:pPr marL="0" lvl="0" indent="0" algn="l" rtl="0">
              <a:spcBef>
                <a:spcPts val="0"/>
              </a:spcBef>
              <a:spcAft>
                <a:spcPts val="0"/>
              </a:spcAft>
              <a:buNone/>
            </a:pPr>
            <a:endParaRPr sz="1800" dirty="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and problem statement</a:t>
            </a:r>
            <a:endParaRPr/>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Which apps are most reviewed? Out of those, which three have the highest ratings?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How do the apps vary by rating, pricing etc.,?</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Do people review paid apps in the same way they review free apps?</a:t>
            </a:r>
            <a:endParaRPr sz="1800" dirty="0">
              <a:solidFill>
                <a:srgbClr val="000000"/>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analyzed</a:t>
            </a:r>
            <a:endParaRPr/>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Almost 2.9 million applications as of today</a:t>
            </a:r>
            <a:endParaRPr lang="en"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Details of 10,000 apps for analysis purposes</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Data includes </a:t>
            </a:r>
            <a:r>
              <a:rPr lang="en-US" sz="1800" dirty="0">
                <a:solidFill>
                  <a:schemeClr val="dk1"/>
                </a:solidFill>
                <a:latin typeface="Open Sans"/>
                <a:ea typeface="Open Sans"/>
                <a:cs typeface="Open Sans"/>
                <a:sym typeface="Open Sans"/>
              </a:rPr>
              <a:t>app category, rating, number of installs, price, free vs. paid app etc., </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91600" y="498250"/>
            <a:ext cx="45123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2700" dirty="0">
                <a:solidFill>
                  <a:srgbClr val="000000"/>
                </a:solidFill>
              </a:rPr>
              <a:t>Popular Apps </a:t>
            </a:r>
            <a:endParaRPr sz="2700" dirty="0">
              <a:solidFill>
                <a:srgbClr val="000000"/>
              </a:solidFill>
            </a:endParaRPr>
          </a:p>
        </p:txBody>
      </p:sp>
      <p:pic>
        <p:nvPicPr>
          <p:cNvPr id="2" name="Picture 1">
            <a:extLst>
              <a:ext uri="{FF2B5EF4-FFF2-40B4-BE49-F238E27FC236}">
                <a16:creationId xmlns:a16="http://schemas.microsoft.com/office/drawing/2014/main" id="{383099BF-BD05-4E5B-BDF0-4F8856594E91}"/>
              </a:ext>
            </a:extLst>
          </p:cNvPr>
          <p:cNvPicPr>
            <a:picLocks noChangeAspect="1"/>
          </p:cNvPicPr>
          <p:nvPr/>
        </p:nvPicPr>
        <p:blipFill>
          <a:blip r:embed="rId3"/>
          <a:stretch>
            <a:fillRect/>
          </a:stretch>
        </p:blipFill>
        <p:spPr>
          <a:xfrm>
            <a:off x="1008484" y="1045029"/>
            <a:ext cx="7127031" cy="3982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91600" y="498250"/>
            <a:ext cx="516121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2700" dirty="0">
                <a:solidFill>
                  <a:srgbClr val="000000"/>
                </a:solidFill>
              </a:rPr>
              <a:t>Most Reviewed Apps </a:t>
            </a:r>
            <a:endParaRPr sz="2700" dirty="0">
              <a:solidFill>
                <a:srgbClr val="000000"/>
              </a:solidFill>
            </a:endParaRPr>
          </a:p>
        </p:txBody>
      </p:sp>
      <p:pic>
        <p:nvPicPr>
          <p:cNvPr id="3" name="Picture 2">
            <a:extLst>
              <a:ext uri="{FF2B5EF4-FFF2-40B4-BE49-F238E27FC236}">
                <a16:creationId xmlns:a16="http://schemas.microsoft.com/office/drawing/2014/main" id="{31136D2B-5D7A-4E52-8360-48957D969BAC}"/>
              </a:ext>
            </a:extLst>
          </p:cNvPr>
          <p:cNvPicPr>
            <a:picLocks noChangeAspect="1"/>
          </p:cNvPicPr>
          <p:nvPr/>
        </p:nvPicPr>
        <p:blipFill>
          <a:blip r:embed="rId3"/>
          <a:stretch>
            <a:fillRect/>
          </a:stretch>
        </p:blipFill>
        <p:spPr>
          <a:xfrm>
            <a:off x="0" y="1101011"/>
            <a:ext cx="8263190" cy="3659247"/>
          </a:xfrm>
          <a:prstGeom prst="rect">
            <a:avLst/>
          </a:prstGeom>
        </p:spPr>
      </p:pic>
    </p:spTree>
    <p:extLst>
      <p:ext uri="{BB962C8B-B14F-4D97-AF65-F5344CB8AC3E}">
        <p14:creationId xmlns:p14="http://schemas.microsoft.com/office/powerpoint/2010/main" val="178153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91600" y="498250"/>
            <a:ext cx="516121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2700" dirty="0">
                <a:solidFill>
                  <a:srgbClr val="000000"/>
                </a:solidFill>
              </a:rPr>
              <a:t>Highest Rated Apps </a:t>
            </a:r>
            <a:endParaRPr sz="2700" dirty="0">
              <a:solidFill>
                <a:srgbClr val="000000"/>
              </a:solidFill>
            </a:endParaRPr>
          </a:p>
        </p:txBody>
      </p:sp>
      <p:pic>
        <p:nvPicPr>
          <p:cNvPr id="2" name="Picture 1">
            <a:extLst>
              <a:ext uri="{FF2B5EF4-FFF2-40B4-BE49-F238E27FC236}">
                <a16:creationId xmlns:a16="http://schemas.microsoft.com/office/drawing/2014/main" id="{ED1C5F19-CDDB-4167-9C14-5D8B4071DE70}"/>
              </a:ext>
            </a:extLst>
          </p:cNvPr>
          <p:cNvPicPr>
            <a:picLocks noChangeAspect="1"/>
          </p:cNvPicPr>
          <p:nvPr/>
        </p:nvPicPr>
        <p:blipFill>
          <a:blip r:embed="rId3"/>
          <a:stretch>
            <a:fillRect/>
          </a:stretch>
        </p:blipFill>
        <p:spPr>
          <a:xfrm>
            <a:off x="0" y="1670019"/>
            <a:ext cx="9144000" cy="1803462"/>
          </a:xfrm>
          <a:prstGeom prst="rect">
            <a:avLst/>
          </a:prstGeom>
        </p:spPr>
      </p:pic>
    </p:spTree>
    <p:extLst>
      <p:ext uri="{BB962C8B-B14F-4D97-AF65-F5344CB8AC3E}">
        <p14:creationId xmlns:p14="http://schemas.microsoft.com/office/powerpoint/2010/main" val="341414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800" dirty="0">
                <a:solidFill>
                  <a:srgbClr val="000000"/>
                </a:solidFill>
              </a:rPr>
              <a:t>Apps vary by rating</a:t>
            </a:r>
            <a:r>
              <a:rPr lang="en" sz="1800" dirty="0">
                <a:solidFill>
                  <a:srgbClr val="000000"/>
                </a:solidFill>
              </a:rPr>
              <a:t>:</a:t>
            </a:r>
            <a:endParaRPr sz="1800" dirty="0">
              <a:solidFill>
                <a:srgbClr val="000000"/>
              </a:solidFill>
            </a:endParaRPr>
          </a:p>
        </p:txBody>
      </p:sp>
      <p:sp>
        <p:nvSpPr>
          <p:cNvPr id="114" name="Google Shape;114;p25"/>
          <p:cNvSpPr txBox="1">
            <a:spLocks noGrp="1"/>
          </p:cNvSpPr>
          <p:nvPr>
            <p:ph type="subTitle" idx="4294967295"/>
          </p:nvPr>
        </p:nvSpPr>
        <p:spPr>
          <a:xfrm>
            <a:off x="4710050" y="1715650"/>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Over 2,500 of the apps in the top 10 bins have a rating of over 4.2 to a nudge over 4.5, maybe 4.6.</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And almost 1000 apps have been rated higher than that. </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Most reviewed apps, have ratings of 4.7</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Further analysis, we have 129 apps with ratings higher than 4.7</a:t>
            </a:r>
            <a:endParaRPr sz="1800" dirty="0">
              <a:solidFill>
                <a:schemeClr val="dk1"/>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108CE961-322E-4117-B47F-DFB5F98AE4EA}"/>
              </a:ext>
            </a:extLst>
          </p:cNvPr>
          <p:cNvPicPr>
            <a:picLocks noChangeAspect="1"/>
          </p:cNvPicPr>
          <p:nvPr/>
        </p:nvPicPr>
        <p:blipFill>
          <a:blip r:embed="rId3"/>
          <a:stretch>
            <a:fillRect/>
          </a:stretch>
        </p:blipFill>
        <p:spPr>
          <a:xfrm>
            <a:off x="829563" y="1715650"/>
            <a:ext cx="3126617" cy="22927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800" dirty="0">
                <a:solidFill>
                  <a:srgbClr val="000000"/>
                </a:solidFill>
              </a:rPr>
              <a:t>Top 5 apps by rating</a:t>
            </a:r>
            <a:r>
              <a:rPr lang="en" sz="1800" dirty="0">
                <a:solidFill>
                  <a:srgbClr val="000000"/>
                </a:solidFill>
              </a:rPr>
              <a:t>:</a:t>
            </a:r>
            <a:endParaRPr sz="1800" dirty="0">
              <a:solidFill>
                <a:srgbClr val="000000"/>
              </a:solidFill>
            </a:endParaRPr>
          </a:p>
        </p:txBody>
      </p:sp>
      <p:pic>
        <p:nvPicPr>
          <p:cNvPr id="3" name="Picture 2">
            <a:extLst>
              <a:ext uri="{FF2B5EF4-FFF2-40B4-BE49-F238E27FC236}">
                <a16:creationId xmlns:a16="http://schemas.microsoft.com/office/drawing/2014/main" id="{B0FFB815-121F-4110-9C7C-441B55FDAA32}"/>
              </a:ext>
            </a:extLst>
          </p:cNvPr>
          <p:cNvPicPr>
            <a:picLocks noChangeAspect="1"/>
          </p:cNvPicPr>
          <p:nvPr/>
        </p:nvPicPr>
        <p:blipFill>
          <a:blip r:embed="rId3"/>
          <a:stretch>
            <a:fillRect/>
          </a:stretch>
        </p:blipFill>
        <p:spPr>
          <a:xfrm>
            <a:off x="0" y="1090450"/>
            <a:ext cx="8438606" cy="3992868"/>
          </a:xfrm>
          <a:prstGeom prst="rect">
            <a:avLst/>
          </a:prstGeom>
        </p:spPr>
      </p:pic>
    </p:spTree>
    <p:extLst>
      <p:ext uri="{BB962C8B-B14F-4D97-AF65-F5344CB8AC3E}">
        <p14:creationId xmlns:p14="http://schemas.microsoft.com/office/powerpoint/2010/main" val="279943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800" dirty="0">
                <a:solidFill>
                  <a:srgbClr val="000000"/>
                </a:solidFill>
              </a:rPr>
              <a:t>Apps vary by pricing</a:t>
            </a:r>
            <a:r>
              <a:rPr lang="en" sz="1800" dirty="0">
                <a:solidFill>
                  <a:srgbClr val="000000"/>
                </a:solidFill>
              </a:rPr>
              <a:t>:</a:t>
            </a:r>
            <a:endParaRPr sz="1800" dirty="0">
              <a:solidFill>
                <a:srgbClr val="000000"/>
              </a:solidFill>
            </a:endParaRPr>
          </a:p>
        </p:txBody>
      </p:sp>
      <p:sp>
        <p:nvSpPr>
          <p:cNvPr id="114" name="Google Shape;114;p25"/>
          <p:cNvSpPr txBox="1">
            <a:spLocks noGrp="1"/>
          </p:cNvSpPr>
          <p:nvPr>
            <p:ph type="subTitle" idx="4294967295"/>
          </p:nvPr>
        </p:nvSpPr>
        <p:spPr>
          <a:xfrm>
            <a:off x="4710050" y="1114766"/>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Most apps cost less than $5 or even $3. </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Amount of apps that cost more than that significantly decrease as we go up through the pricing. </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Human creativity, ability to code will lower the entry barriers for more competition. </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Pricing an app significantly higher than the market will certainly require significant, sustainable competitive advantage. </a:t>
            </a:r>
            <a:endParaRPr sz="1800" dirty="0">
              <a:solidFill>
                <a:schemeClr val="dk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EF90D93-E5B1-4C70-A15B-884626072D9C}"/>
              </a:ext>
            </a:extLst>
          </p:cNvPr>
          <p:cNvPicPr>
            <a:picLocks noChangeAspect="1"/>
          </p:cNvPicPr>
          <p:nvPr/>
        </p:nvPicPr>
        <p:blipFill>
          <a:blip r:embed="rId3"/>
          <a:stretch>
            <a:fillRect/>
          </a:stretch>
        </p:blipFill>
        <p:spPr>
          <a:xfrm>
            <a:off x="157480" y="1261499"/>
            <a:ext cx="4000247" cy="2317724"/>
          </a:xfrm>
          <a:prstGeom prst="rect">
            <a:avLst/>
          </a:prstGeom>
        </p:spPr>
      </p:pic>
    </p:spTree>
    <p:extLst>
      <p:ext uri="{BB962C8B-B14F-4D97-AF65-F5344CB8AC3E}">
        <p14:creationId xmlns:p14="http://schemas.microsoft.com/office/powerpoint/2010/main" val="2503260171"/>
      </p:ext>
    </p:extLst>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1008</Words>
  <Application>Microsoft Office PowerPoint</Application>
  <PresentationFormat>On-screen Show (16:9)</PresentationFormat>
  <Paragraphs>52</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Open Sans</vt:lpstr>
      <vt:lpstr>Montserrat Medium</vt:lpstr>
      <vt:lpstr>Arial</vt:lpstr>
      <vt:lpstr>IBM Plex Mono</vt:lpstr>
      <vt:lpstr>Avenir</vt:lpstr>
      <vt:lpstr>Michroma</vt:lpstr>
      <vt:lpstr>Raleway</vt:lpstr>
      <vt:lpstr>Days One</vt:lpstr>
      <vt:lpstr>Space Mono</vt:lpstr>
      <vt:lpstr>IBM Plex Mono Medium</vt:lpstr>
      <vt:lpstr>Thinkful Master Slide</vt:lpstr>
      <vt:lpstr>Analysis of Google Play Store Data</vt:lpstr>
      <vt:lpstr>Overview and problem statement</vt:lpstr>
      <vt:lpstr>Data analyzed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Google Playstore Data</dc:title>
  <dc:creator>Subbu Chidambaram</dc:creator>
  <cp:lastModifiedBy>Subbu Chidambaram</cp:lastModifiedBy>
  <cp:revision>4</cp:revision>
  <dcterms:modified xsi:type="dcterms:W3CDTF">2020-03-19T15:54:27Z</dcterms:modified>
</cp:coreProperties>
</file>