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6" r:id="rId3"/>
    <p:sldId id="259" r:id="rId4"/>
    <p:sldId id="264" r:id="rId5"/>
    <p:sldId id="265" r:id="rId6"/>
    <p:sldId id="260" r:id="rId7"/>
    <p:sldId id="266" r:id="rId8"/>
    <p:sldId id="267" r:id="rId9"/>
    <p:sldId id="268" r:id="rId10"/>
    <p:sldId id="270" r:id="rId11"/>
    <p:sldId id="271" r:id="rId12"/>
    <p:sldId id="261"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91" d="100"/>
          <a:sy n="91" d="100"/>
        </p:scale>
        <p:origin x="63"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669D6-8CDD-43F3-89B9-B82E029878CB}" type="datetimeFigureOut">
              <a:rPr lang="en-US" smtClean="0"/>
              <a:t>3/19/2020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8E732A-8077-42B9-B419-F4F0065AF814}" type="slidenum">
              <a:rPr lang="en-US" smtClean="0"/>
              <a:t>‹#›</a:t>
            </a:fld>
            <a:endParaRPr lang="en-US"/>
          </a:p>
        </p:txBody>
      </p:sp>
    </p:spTree>
    <p:extLst>
      <p:ext uri="{BB962C8B-B14F-4D97-AF65-F5344CB8AC3E}">
        <p14:creationId xmlns:p14="http://schemas.microsoft.com/office/powerpoint/2010/main" val="2006877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unsplash.com/photos/OX_en7CXMj4"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unsplash.com/photos/OX_en7CXMj4"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unsplash.com/photos/OX_en7CXMj4"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669f6d51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669f6d51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6b3b5cf9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6b3b5cf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accent5"/>
                </a:solidFill>
                <a:hlinkClick r:id="rId3"/>
              </a:rPr>
              <a:t>https://unsplash.com/photos/OX_en7CXMj4</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we want to move to recommendations, what is the call to action? What should your audience do now that they know what you have told them?</a:t>
            </a:r>
            <a:endParaRPr>
              <a:solidFill>
                <a:schemeClr val="dk1"/>
              </a:solidFill>
            </a:endParaRPr>
          </a:p>
        </p:txBody>
      </p:sp>
    </p:spTree>
    <p:extLst>
      <p:ext uri="{BB962C8B-B14F-4D97-AF65-F5344CB8AC3E}">
        <p14:creationId xmlns:p14="http://schemas.microsoft.com/office/powerpoint/2010/main" val="1436278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6b3b5cf9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6b3b5cf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accent5"/>
                </a:solidFill>
                <a:hlinkClick r:id="rId3"/>
              </a:rPr>
              <a:t>https://unsplash.com/photos/OX_en7CXMj4</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we want to move to recommendations, what is the call to action? What should your audience do now that they know what you have told them?</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6b3b5cf9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6b3b5cf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c3e2eca67_2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c3e2eca67_2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947325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382762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024280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052306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641486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6b3b5cf9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6b3b5cf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accent5"/>
                </a:solidFill>
                <a:hlinkClick r:id="rId3"/>
              </a:rPr>
              <a:t>https://unsplash.com/photos/OX_en7CXMj4</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we want to move to recommendations, what is the call to action? What should your audience do now that they know what you have told them?</a:t>
            </a:r>
            <a:endParaRPr>
              <a:solidFill>
                <a:schemeClr val="dk1"/>
              </a:solidFill>
            </a:endParaRPr>
          </a:p>
        </p:txBody>
      </p:sp>
    </p:spTree>
    <p:extLst>
      <p:ext uri="{BB962C8B-B14F-4D97-AF65-F5344CB8AC3E}">
        <p14:creationId xmlns:p14="http://schemas.microsoft.com/office/powerpoint/2010/main" val="3979720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86DF-DE4E-4244-B2AD-0AC8FA442E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5D34AD-4548-4052-82F9-9A5A4F34EC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B67131-7F92-4E4F-B65A-E2163B29A943}"/>
              </a:ext>
            </a:extLst>
          </p:cNvPr>
          <p:cNvSpPr>
            <a:spLocks noGrp="1"/>
          </p:cNvSpPr>
          <p:nvPr>
            <p:ph type="dt" sz="half" idx="10"/>
          </p:nvPr>
        </p:nvSpPr>
        <p:spPr/>
        <p:txBody>
          <a:bodyPr/>
          <a:lstStyle/>
          <a:p>
            <a:fld id="{F30697C1-E762-4E17-8412-9627F6FB32DB}" type="datetimeFigureOut">
              <a:rPr lang="en-US" smtClean="0"/>
              <a:t>3/19/2020</a:t>
            </a:fld>
            <a:endParaRPr lang="en-US"/>
          </a:p>
        </p:txBody>
      </p:sp>
      <p:sp>
        <p:nvSpPr>
          <p:cNvPr id="5" name="Footer Placeholder 4">
            <a:extLst>
              <a:ext uri="{FF2B5EF4-FFF2-40B4-BE49-F238E27FC236}">
                <a16:creationId xmlns:a16="http://schemas.microsoft.com/office/drawing/2014/main" id="{191F6AC3-AD43-4CFA-8A9F-677E5DD20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0A444-5268-4B23-A52D-6BAF8CB99CDD}"/>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3520316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9704-FC99-4242-A44C-45CAAF2C4F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E82C4E-6A7B-4AEF-99CC-3443CC6644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1E5FE4-4E19-43A8-9758-8A8E6BA3CD68}"/>
              </a:ext>
            </a:extLst>
          </p:cNvPr>
          <p:cNvSpPr>
            <a:spLocks noGrp="1"/>
          </p:cNvSpPr>
          <p:nvPr>
            <p:ph type="dt" sz="half" idx="10"/>
          </p:nvPr>
        </p:nvSpPr>
        <p:spPr/>
        <p:txBody>
          <a:bodyPr/>
          <a:lstStyle/>
          <a:p>
            <a:fld id="{F30697C1-E762-4E17-8412-9627F6FB32DB}" type="datetimeFigureOut">
              <a:rPr lang="en-US" smtClean="0"/>
              <a:t>3/19/2020</a:t>
            </a:fld>
            <a:endParaRPr lang="en-US"/>
          </a:p>
        </p:txBody>
      </p:sp>
      <p:sp>
        <p:nvSpPr>
          <p:cNvPr id="5" name="Footer Placeholder 4">
            <a:extLst>
              <a:ext uri="{FF2B5EF4-FFF2-40B4-BE49-F238E27FC236}">
                <a16:creationId xmlns:a16="http://schemas.microsoft.com/office/drawing/2014/main" id="{CD609BE2-6FD2-4788-A9BD-13714F38E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55CD3-8CC3-4EC2-B3E9-85216A60BEFD}"/>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79461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E86EE9-B02A-4265-A3D4-58F9BD69D9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DCA6E6-9A6C-48FE-BB76-6CA8EE4A2C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4778D-0358-441B-92D5-932FEC038971}"/>
              </a:ext>
            </a:extLst>
          </p:cNvPr>
          <p:cNvSpPr>
            <a:spLocks noGrp="1"/>
          </p:cNvSpPr>
          <p:nvPr>
            <p:ph type="dt" sz="half" idx="10"/>
          </p:nvPr>
        </p:nvSpPr>
        <p:spPr/>
        <p:txBody>
          <a:bodyPr/>
          <a:lstStyle/>
          <a:p>
            <a:fld id="{F30697C1-E762-4E17-8412-9627F6FB32DB}" type="datetimeFigureOut">
              <a:rPr lang="en-US" smtClean="0"/>
              <a:t>3/19/2020</a:t>
            </a:fld>
            <a:endParaRPr lang="en-US"/>
          </a:p>
        </p:txBody>
      </p:sp>
      <p:sp>
        <p:nvSpPr>
          <p:cNvPr id="5" name="Footer Placeholder 4">
            <a:extLst>
              <a:ext uri="{FF2B5EF4-FFF2-40B4-BE49-F238E27FC236}">
                <a16:creationId xmlns:a16="http://schemas.microsoft.com/office/drawing/2014/main" id="{74D9CBF8-9931-4D56-97F6-D537F3C4B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D9233-745D-44A8-A60B-D529A45938CD}"/>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112929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 Slide - Black">
  <p:cSld name="Cover Slide - Black">
    <p:bg>
      <p:bgPr>
        <a:solidFill>
          <a:srgbClr val="000000"/>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05200" y="2283133"/>
            <a:ext cx="9296400" cy="2262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1pPr>
            <a:lvl2pPr lvl="1"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2pPr>
            <a:lvl3pPr lvl="2"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3pPr>
            <a:lvl4pPr lvl="3"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4pPr>
            <a:lvl5pPr lvl="4"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5pPr>
            <a:lvl6pPr lvl="5"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6pPr>
            <a:lvl7pPr lvl="6"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7pPr>
            <a:lvl8pPr lvl="7"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8pPr>
            <a:lvl9pPr lvl="8"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9pPr>
          </a:lstStyle>
          <a:p>
            <a:endParaRPr/>
          </a:p>
        </p:txBody>
      </p:sp>
      <p:sp>
        <p:nvSpPr>
          <p:cNvPr id="16" name="Google Shape;16;p3"/>
          <p:cNvSpPr txBox="1">
            <a:spLocks noGrp="1"/>
          </p:cNvSpPr>
          <p:nvPr>
            <p:ph type="title" idx="2"/>
          </p:nvPr>
        </p:nvSpPr>
        <p:spPr>
          <a:xfrm>
            <a:off x="279733" y="6122075"/>
            <a:ext cx="4508000" cy="3732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1100"/>
              <a:buFont typeface="Space Mono"/>
              <a:buNone/>
              <a:defRPr sz="1467">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9pPr>
          </a:lstStyle>
          <a:p>
            <a:endParaRPr/>
          </a:p>
        </p:txBody>
      </p:sp>
      <p:sp>
        <p:nvSpPr>
          <p:cNvPr id="17" name="Google Shape;17;p3"/>
          <p:cNvSpPr txBox="1">
            <a:spLocks noGrp="1"/>
          </p:cNvSpPr>
          <p:nvPr>
            <p:ph type="sldNum" idx="12"/>
          </p:nvPr>
        </p:nvSpPr>
        <p:spPr>
          <a:xfrm>
            <a:off x="10945108" y="264333"/>
            <a:ext cx="952000" cy="2984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pic>
        <p:nvPicPr>
          <p:cNvPr id="18" name="Google Shape;18;p3"/>
          <p:cNvPicPr preferRelativeResize="0"/>
          <p:nvPr/>
        </p:nvPicPr>
        <p:blipFill rotWithShape="1">
          <a:blip r:embed="rId2">
            <a:alphaModFix/>
          </a:blip>
          <a:srcRect t="9" b="9"/>
          <a:stretch/>
        </p:blipFill>
        <p:spPr>
          <a:xfrm>
            <a:off x="415601" y="404467"/>
            <a:ext cx="951903" cy="107900"/>
          </a:xfrm>
          <a:prstGeom prst="rect">
            <a:avLst/>
          </a:prstGeom>
          <a:noFill/>
          <a:ln>
            <a:noFill/>
          </a:ln>
        </p:spPr>
      </p:pic>
    </p:spTree>
    <p:extLst>
      <p:ext uri="{BB962C8B-B14F-4D97-AF65-F5344CB8AC3E}">
        <p14:creationId xmlns:p14="http://schemas.microsoft.com/office/powerpoint/2010/main" val="1679231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Black Alternate">
  <p:cSld name="Title Black Alternate">
    <p:bg>
      <p:bgPr>
        <a:solidFill>
          <a:srgbClr val="000000"/>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ctrTitle"/>
          </p:nvPr>
        </p:nvSpPr>
        <p:spPr>
          <a:xfrm>
            <a:off x="2576131" y="2232424"/>
            <a:ext cx="6919200" cy="26020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FFFFFF"/>
              </a:buClr>
              <a:buSzPts val="5000"/>
              <a:buNone/>
              <a:defRPr sz="6667">
                <a:solidFill>
                  <a:srgbClr val="FFFFFF"/>
                </a:solidFill>
              </a:defRPr>
            </a:lvl1pPr>
            <a:lvl2pPr lvl="1" rtl="0">
              <a:lnSpc>
                <a:spcPct val="80000"/>
              </a:lnSpc>
              <a:spcBef>
                <a:spcPts val="0"/>
              </a:spcBef>
              <a:spcAft>
                <a:spcPts val="0"/>
              </a:spcAft>
              <a:buClr>
                <a:srgbClr val="FFFFFF"/>
              </a:buClr>
              <a:buSzPts val="5000"/>
              <a:buNone/>
              <a:defRPr sz="6667">
                <a:solidFill>
                  <a:srgbClr val="FFFFFF"/>
                </a:solidFill>
              </a:defRPr>
            </a:lvl2pPr>
            <a:lvl3pPr lvl="2" rtl="0">
              <a:lnSpc>
                <a:spcPct val="80000"/>
              </a:lnSpc>
              <a:spcBef>
                <a:spcPts val="0"/>
              </a:spcBef>
              <a:spcAft>
                <a:spcPts val="0"/>
              </a:spcAft>
              <a:buClr>
                <a:srgbClr val="FFFFFF"/>
              </a:buClr>
              <a:buSzPts val="5000"/>
              <a:buNone/>
              <a:defRPr sz="6667">
                <a:solidFill>
                  <a:srgbClr val="FFFFFF"/>
                </a:solidFill>
              </a:defRPr>
            </a:lvl3pPr>
            <a:lvl4pPr lvl="3" rtl="0">
              <a:lnSpc>
                <a:spcPct val="80000"/>
              </a:lnSpc>
              <a:spcBef>
                <a:spcPts val="0"/>
              </a:spcBef>
              <a:spcAft>
                <a:spcPts val="0"/>
              </a:spcAft>
              <a:buClr>
                <a:srgbClr val="FFFFFF"/>
              </a:buClr>
              <a:buSzPts val="5000"/>
              <a:buNone/>
              <a:defRPr sz="6667">
                <a:solidFill>
                  <a:srgbClr val="FFFFFF"/>
                </a:solidFill>
              </a:defRPr>
            </a:lvl4pPr>
            <a:lvl5pPr lvl="4" rtl="0">
              <a:lnSpc>
                <a:spcPct val="80000"/>
              </a:lnSpc>
              <a:spcBef>
                <a:spcPts val="0"/>
              </a:spcBef>
              <a:spcAft>
                <a:spcPts val="0"/>
              </a:spcAft>
              <a:buClr>
                <a:srgbClr val="FFFFFF"/>
              </a:buClr>
              <a:buSzPts val="5000"/>
              <a:buNone/>
              <a:defRPr sz="6667">
                <a:solidFill>
                  <a:srgbClr val="FFFFFF"/>
                </a:solidFill>
              </a:defRPr>
            </a:lvl5pPr>
            <a:lvl6pPr lvl="5" rtl="0">
              <a:lnSpc>
                <a:spcPct val="80000"/>
              </a:lnSpc>
              <a:spcBef>
                <a:spcPts val="0"/>
              </a:spcBef>
              <a:spcAft>
                <a:spcPts val="0"/>
              </a:spcAft>
              <a:buClr>
                <a:srgbClr val="FFFFFF"/>
              </a:buClr>
              <a:buSzPts val="5000"/>
              <a:buNone/>
              <a:defRPr sz="6667">
                <a:solidFill>
                  <a:srgbClr val="FFFFFF"/>
                </a:solidFill>
              </a:defRPr>
            </a:lvl6pPr>
            <a:lvl7pPr lvl="6" rtl="0">
              <a:lnSpc>
                <a:spcPct val="80000"/>
              </a:lnSpc>
              <a:spcBef>
                <a:spcPts val="0"/>
              </a:spcBef>
              <a:spcAft>
                <a:spcPts val="0"/>
              </a:spcAft>
              <a:buClr>
                <a:srgbClr val="FFFFFF"/>
              </a:buClr>
              <a:buSzPts val="5000"/>
              <a:buNone/>
              <a:defRPr sz="6667">
                <a:solidFill>
                  <a:srgbClr val="FFFFFF"/>
                </a:solidFill>
              </a:defRPr>
            </a:lvl7pPr>
            <a:lvl8pPr lvl="7" rtl="0">
              <a:lnSpc>
                <a:spcPct val="80000"/>
              </a:lnSpc>
              <a:spcBef>
                <a:spcPts val="0"/>
              </a:spcBef>
              <a:spcAft>
                <a:spcPts val="0"/>
              </a:spcAft>
              <a:buClr>
                <a:srgbClr val="FFFFFF"/>
              </a:buClr>
              <a:buSzPts val="5000"/>
              <a:buNone/>
              <a:defRPr sz="6667">
                <a:solidFill>
                  <a:srgbClr val="FFFFFF"/>
                </a:solidFill>
              </a:defRPr>
            </a:lvl8pPr>
            <a:lvl9pPr lvl="8" rtl="0">
              <a:lnSpc>
                <a:spcPct val="80000"/>
              </a:lnSpc>
              <a:spcBef>
                <a:spcPts val="0"/>
              </a:spcBef>
              <a:spcAft>
                <a:spcPts val="0"/>
              </a:spcAft>
              <a:buClr>
                <a:srgbClr val="FFFFFF"/>
              </a:buClr>
              <a:buSzPts val="5000"/>
              <a:buNone/>
              <a:defRPr sz="6667">
                <a:solidFill>
                  <a:srgbClr val="FFFFFF"/>
                </a:solidFill>
              </a:defRPr>
            </a:lvl9pPr>
          </a:lstStyle>
          <a:p>
            <a:endParaRPr/>
          </a:p>
        </p:txBody>
      </p:sp>
      <p:pic>
        <p:nvPicPr>
          <p:cNvPr id="40" name="Google Shape;40;p8"/>
          <p:cNvPicPr preferRelativeResize="0"/>
          <p:nvPr/>
        </p:nvPicPr>
        <p:blipFill rotWithShape="1">
          <a:blip r:embed="rId2">
            <a:alphaModFix/>
          </a:blip>
          <a:srcRect t="9" b="9"/>
          <a:stretch/>
        </p:blipFill>
        <p:spPr>
          <a:xfrm>
            <a:off x="415601" y="404467"/>
            <a:ext cx="951903" cy="107900"/>
          </a:xfrm>
          <a:prstGeom prst="rect">
            <a:avLst/>
          </a:prstGeom>
          <a:noFill/>
          <a:ln>
            <a:noFill/>
          </a:ln>
        </p:spPr>
      </p:pic>
      <p:sp>
        <p:nvSpPr>
          <p:cNvPr id="41" name="Google Shape;41;p8"/>
          <p:cNvSpPr txBox="1">
            <a:spLocks noGrp="1"/>
          </p:cNvSpPr>
          <p:nvPr>
            <p:ph type="sldNum" idx="12"/>
          </p:nvPr>
        </p:nvSpPr>
        <p:spPr>
          <a:xfrm>
            <a:off x="10945108" y="264333"/>
            <a:ext cx="952000" cy="298400"/>
          </a:xfrm>
          <a:prstGeom prst="rect">
            <a:avLst/>
          </a:prstGeom>
          <a:noFill/>
          <a:ln>
            <a:noFill/>
          </a:ln>
        </p:spPr>
        <p:txBody>
          <a:bodyPr spcFirstLastPara="1" wrap="square" lIns="91425" tIns="91425" rIns="91425" bIns="91425" anchor="t" anchorCtr="0">
            <a:noAutofit/>
          </a:bodyPr>
          <a:lstStyle>
            <a:lvl1pPr lvl="0" algn="r" rtl="0">
              <a:buNone/>
              <a:defRPr sz="1067">
                <a:solidFill>
                  <a:srgbClr val="6D35B3"/>
                </a:solidFill>
                <a:latin typeface="Days One"/>
                <a:ea typeface="Days One"/>
                <a:cs typeface="Days One"/>
                <a:sym typeface="Days One"/>
              </a:defRPr>
            </a:lvl1pPr>
            <a:lvl2pPr lvl="1" algn="r" rtl="0">
              <a:buNone/>
              <a:defRPr sz="1067">
                <a:solidFill>
                  <a:srgbClr val="6D35B3"/>
                </a:solidFill>
                <a:latin typeface="Days One"/>
                <a:ea typeface="Days One"/>
                <a:cs typeface="Days One"/>
                <a:sym typeface="Days One"/>
              </a:defRPr>
            </a:lvl2pPr>
            <a:lvl3pPr lvl="2" algn="r" rtl="0">
              <a:buNone/>
              <a:defRPr sz="1067">
                <a:solidFill>
                  <a:srgbClr val="6D35B3"/>
                </a:solidFill>
                <a:latin typeface="Days One"/>
                <a:ea typeface="Days One"/>
                <a:cs typeface="Days One"/>
                <a:sym typeface="Days One"/>
              </a:defRPr>
            </a:lvl3pPr>
            <a:lvl4pPr lvl="3" algn="r" rtl="0">
              <a:buNone/>
              <a:defRPr sz="1067">
                <a:solidFill>
                  <a:srgbClr val="6D35B3"/>
                </a:solidFill>
                <a:latin typeface="Days One"/>
                <a:ea typeface="Days One"/>
                <a:cs typeface="Days One"/>
                <a:sym typeface="Days One"/>
              </a:defRPr>
            </a:lvl4pPr>
            <a:lvl5pPr lvl="4" algn="r" rtl="0">
              <a:buNone/>
              <a:defRPr sz="1067">
                <a:solidFill>
                  <a:srgbClr val="6D35B3"/>
                </a:solidFill>
                <a:latin typeface="Days One"/>
                <a:ea typeface="Days One"/>
                <a:cs typeface="Days One"/>
                <a:sym typeface="Days One"/>
              </a:defRPr>
            </a:lvl5pPr>
            <a:lvl6pPr lvl="5" algn="r" rtl="0">
              <a:buNone/>
              <a:defRPr sz="1067">
                <a:solidFill>
                  <a:srgbClr val="6D35B3"/>
                </a:solidFill>
                <a:latin typeface="Days One"/>
                <a:ea typeface="Days One"/>
                <a:cs typeface="Days One"/>
                <a:sym typeface="Days One"/>
              </a:defRPr>
            </a:lvl6pPr>
            <a:lvl7pPr lvl="6" algn="r" rtl="0">
              <a:buNone/>
              <a:defRPr sz="1067">
                <a:solidFill>
                  <a:srgbClr val="6D35B3"/>
                </a:solidFill>
                <a:latin typeface="Days One"/>
                <a:ea typeface="Days One"/>
                <a:cs typeface="Days One"/>
                <a:sym typeface="Days One"/>
              </a:defRPr>
            </a:lvl7pPr>
            <a:lvl8pPr lvl="7" algn="r" rtl="0">
              <a:buNone/>
              <a:defRPr sz="1067">
                <a:solidFill>
                  <a:srgbClr val="6D35B3"/>
                </a:solidFill>
                <a:latin typeface="Days One"/>
                <a:ea typeface="Days One"/>
                <a:cs typeface="Days One"/>
                <a:sym typeface="Days One"/>
              </a:defRPr>
            </a:lvl8pPr>
            <a:lvl9pPr lvl="8" algn="r" rtl="0">
              <a:buNone/>
              <a:defRPr sz="1067">
                <a:solidFill>
                  <a:srgbClr val="6D35B3"/>
                </a:solidFill>
                <a:latin typeface="Days One"/>
                <a:ea typeface="Days One"/>
                <a:cs typeface="Days One"/>
                <a:sym typeface="Days 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38626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1F2C-0B11-4EAC-94FF-ECC402007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79C051-CB28-4B4E-947C-89EC1B6ED7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3F2AF-38E0-4153-A289-16DB42F9938F}"/>
              </a:ext>
            </a:extLst>
          </p:cNvPr>
          <p:cNvSpPr>
            <a:spLocks noGrp="1"/>
          </p:cNvSpPr>
          <p:nvPr>
            <p:ph type="dt" sz="half" idx="10"/>
          </p:nvPr>
        </p:nvSpPr>
        <p:spPr/>
        <p:txBody>
          <a:bodyPr/>
          <a:lstStyle/>
          <a:p>
            <a:fld id="{F30697C1-E762-4E17-8412-9627F6FB32DB}" type="datetimeFigureOut">
              <a:rPr lang="en-US" smtClean="0"/>
              <a:t>3/19/2020</a:t>
            </a:fld>
            <a:endParaRPr lang="en-US"/>
          </a:p>
        </p:txBody>
      </p:sp>
      <p:sp>
        <p:nvSpPr>
          <p:cNvPr id="5" name="Footer Placeholder 4">
            <a:extLst>
              <a:ext uri="{FF2B5EF4-FFF2-40B4-BE49-F238E27FC236}">
                <a16:creationId xmlns:a16="http://schemas.microsoft.com/office/drawing/2014/main" id="{62410371-7201-4DE8-9A96-3B6BCDB21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40358-EB69-4AFC-9D4A-1125F411C02C}"/>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213705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5474-6A03-40A7-9E9F-848922393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4978A0-C3A5-4F21-BAD1-5C40517AC8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951156-5753-497D-B56C-029E7D48A367}"/>
              </a:ext>
            </a:extLst>
          </p:cNvPr>
          <p:cNvSpPr>
            <a:spLocks noGrp="1"/>
          </p:cNvSpPr>
          <p:nvPr>
            <p:ph type="dt" sz="half" idx="10"/>
          </p:nvPr>
        </p:nvSpPr>
        <p:spPr/>
        <p:txBody>
          <a:bodyPr/>
          <a:lstStyle/>
          <a:p>
            <a:fld id="{F30697C1-E762-4E17-8412-9627F6FB32DB}" type="datetimeFigureOut">
              <a:rPr lang="en-US" smtClean="0"/>
              <a:t>3/19/2020</a:t>
            </a:fld>
            <a:endParaRPr lang="en-US"/>
          </a:p>
        </p:txBody>
      </p:sp>
      <p:sp>
        <p:nvSpPr>
          <p:cNvPr id="5" name="Footer Placeholder 4">
            <a:extLst>
              <a:ext uri="{FF2B5EF4-FFF2-40B4-BE49-F238E27FC236}">
                <a16:creationId xmlns:a16="http://schemas.microsoft.com/office/drawing/2014/main" id="{F1DA79E1-6285-4A41-88C8-2B40631C26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0CCA4-B2B2-4C2E-91CD-D788A044E983}"/>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3286583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CE2D-9820-46A2-A2C7-D680821D92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79CA21-AE84-45BE-AE66-1299320C82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B6FEDE-5C64-4844-B2BC-8E9789B44E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ACB04D-ED40-4FED-BF92-A3B5ED9C5BC1}"/>
              </a:ext>
            </a:extLst>
          </p:cNvPr>
          <p:cNvSpPr>
            <a:spLocks noGrp="1"/>
          </p:cNvSpPr>
          <p:nvPr>
            <p:ph type="dt" sz="half" idx="10"/>
          </p:nvPr>
        </p:nvSpPr>
        <p:spPr/>
        <p:txBody>
          <a:bodyPr/>
          <a:lstStyle/>
          <a:p>
            <a:fld id="{F30697C1-E762-4E17-8412-9627F6FB32DB}" type="datetimeFigureOut">
              <a:rPr lang="en-US" smtClean="0"/>
              <a:t>3/19/2020</a:t>
            </a:fld>
            <a:endParaRPr lang="en-US"/>
          </a:p>
        </p:txBody>
      </p:sp>
      <p:sp>
        <p:nvSpPr>
          <p:cNvPr id="6" name="Footer Placeholder 5">
            <a:extLst>
              <a:ext uri="{FF2B5EF4-FFF2-40B4-BE49-F238E27FC236}">
                <a16:creationId xmlns:a16="http://schemas.microsoft.com/office/drawing/2014/main" id="{4E90A26D-10AB-457D-ADC4-9D6C91589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7A86A2-3515-4024-AAD2-63A107375C75}"/>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318778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CC0D-3764-476B-9BDA-E3565F51C3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0EB20F-78AE-4180-851D-7342FED0E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D8A9C9-FF2B-4A71-AF6C-6E763D55A8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58123F-B8A4-4970-BAFF-D7AA433482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BFB0E7-5FD2-4450-A3A7-EF6D151190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19267D-E671-4D73-9FC2-2E8233761F07}"/>
              </a:ext>
            </a:extLst>
          </p:cNvPr>
          <p:cNvSpPr>
            <a:spLocks noGrp="1"/>
          </p:cNvSpPr>
          <p:nvPr>
            <p:ph type="dt" sz="half" idx="10"/>
          </p:nvPr>
        </p:nvSpPr>
        <p:spPr/>
        <p:txBody>
          <a:bodyPr/>
          <a:lstStyle/>
          <a:p>
            <a:fld id="{F30697C1-E762-4E17-8412-9627F6FB32DB}" type="datetimeFigureOut">
              <a:rPr lang="en-US" smtClean="0"/>
              <a:t>3/19/2020</a:t>
            </a:fld>
            <a:endParaRPr lang="en-US"/>
          </a:p>
        </p:txBody>
      </p:sp>
      <p:sp>
        <p:nvSpPr>
          <p:cNvPr id="8" name="Footer Placeholder 7">
            <a:extLst>
              <a:ext uri="{FF2B5EF4-FFF2-40B4-BE49-F238E27FC236}">
                <a16:creationId xmlns:a16="http://schemas.microsoft.com/office/drawing/2014/main" id="{489DDD67-FEC5-4A4A-A9D4-345014EA37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E9F94C-5113-4E88-9053-84C36FF871A4}"/>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362931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0E941-3295-4284-948F-2BFB5D4941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EBED27-DEC7-4FB7-A7C6-34B4D27F0128}"/>
              </a:ext>
            </a:extLst>
          </p:cNvPr>
          <p:cNvSpPr>
            <a:spLocks noGrp="1"/>
          </p:cNvSpPr>
          <p:nvPr>
            <p:ph type="dt" sz="half" idx="10"/>
          </p:nvPr>
        </p:nvSpPr>
        <p:spPr/>
        <p:txBody>
          <a:bodyPr/>
          <a:lstStyle/>
          <a:p>
            <a:fld id="{F30697C1-E762-4E17-8412-9627F6FB32DB}" type="datetimeFigureOut">
              <a:rPr lang="en-US" smtClean="0"/>
              <a:t>3/19/2020</a:t>
            </a:fld>
            <a:endParaRPr lang="en-US"/>
          </a:p>
        </p:txBody>
      </p:sp>
      <p:sp>
        <p:nvSpPr>
          <p:cNvPr id="4" name="Footer Placeholder 3">
            <a:extLst>
              <a:ext uri="{FF2B5EF4-FFF2-40B4-BE49-F238E27FC236}">
                <a16:creationId xmlns:a16="http://schemas.microsoft.com/office/drawing/2014/main" id="{BB3DFEDD-F197-43BB-B104-B772E5C4CB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7A52B1-D302-4A98-8093-8DC2D98101CD}"/>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159442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479D92-A979-4209-8567-F389ABDBD3D6}"/>
              </a:ext>
            </a:extLst>
          </p:cNvPr>
          <p:cNvSpPr>
            <a:spLocks noGrp="1"/>
          </p:cNvSpPr>
          <p:nvPr>
            <p:ph type="dt" sz="half" idx="10"/>
          </p:nvPr>
        </p:nvSpPr>
        <p:spPr/>
        <p:txBody>
          <a:bodyPr/>
          <a:lstStyle/>
          <a:p>
            <a:fld id="{F30697C1-E762-4E17-8412-9627F6FB32DB}" type="datetimeFigureOut">
              <a:rPr lang="en-US" smtClean="0"/>
              <a:t>3/19/2020</a:t>
            </a:fld>
            <a:endParaRPr lang="en-US"/>
          </a:p>
        </p:txBody>
      </p:sp>
      <p:sp>
        <p:nvSpPr>
          <p:cNvPr id="3" name="Footer Placeholder 2">
            <a:extLst>
              <a:ext uri="{FF2B5EF4-FFF2-40B4-BE49-F238E27FC236}">
                <a16:creationId xmlns:a16="http://schemas.microsoft.com/office/drawing/2014/main" id="{90B55096-BAF9-4F39-9091-508DF76105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25557F-3D74-40A2-8F51-2DF11F634BB4}"/>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4227533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1E6B-ADB1-4F21-A8FD-C0EC93CA0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DA26A8-4590-4C96-B3DB-A1008EBD8F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A20D8A-BC2A-4439-BB6C-7413A06B8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3C8BDC-D7FA-4672-990C-06189B66EF92}"/>
              </a:ext>
            </a:extLst>
          </p:cNvPr>
          <p:cNvSpPr>
            <a:spLocks noGrp="1"/>
          </p:cNvSpPr>
          <p:nvPr>
            <p:ph type="dt" sz="half" idx="10"/>
          </p:nvPr>
        </p:nvSpPr>
        <p:spPr/>
        <p:txBody>
          <a:bodyPr/>
          <a:lstStyle/>
          <a:p>
            <a:fld id="{F30697C1-E762-4E17-8412-9627F6FB32DB}" type="datetimeFigureOut">
              <a:rPr lang="en-US" smtClean="0"/>
              <a:t>3/19/2020</a:t>
            </a:fld>
            <a:endParaRPr lang="en-US"/>
          </a:p>
        </p:txBody>
      </p:sp>
      <p:sp>
        <p:nvSpPr>
          <p:cNvPr id="6" name="Footer Placeholder 5">
            <a:extLst>
              <a:ext uri="{FF2B5EF4-FFF2-40B4-BE49-F238E27FC236}">
                <a16:creationId xmlns:a16="http://schemas.microsoft.com/office/drawing/2014/main" id="{12F911C6-48F3-4BB9-B65F-16B492FA21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68AE59-3437-4EFB-A223-6171505E5B6A}"/>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365510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3D55-94A8-41AC-BFA3-8A679BA61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9EC14B-AFBD-4C55-B7E3-AA7F71CC8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F8181E-2996-4134-BEB5-ED993D6A7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52965D-0D7E-4372-9D7B-411B0D0911CD}"/>
              </a:ext>
            </a:extLst>
          </p:cNvPr>
          <p:cNvSpPr>
            <a:spLocks noGrp="1"/>
          </p:cNvSpPr>
          <p:nvPr>
            <p:ph type="dt" sz="half" idx="10"/>
          </p:nvPr>
        </p:nvSpPr>
        <p:spPr/>
        <p:txBody>
          <a:bodyPr/>
          <a:lstStyle/>
          <a:p>
            <a:fld id="{F30697C1-E762-4E17-8412-9627F6FB32DB}" type="datetimeFigureOut">
              <a:rPr lang="en-US" smtClean="0"/>
              <a:t>3/19/2020</a:t>
            </a:fld>
            <a:endParaRPr lang="en-US"/>
          </a:p>
        </p:txBody>
      </p:sp>
      <p:sp>
        <p:nvSpPr>
          <p:cNvPr id="6" name="Footer Placeholder 5">
            <a:extLst>
              <a:ext uri="{FF2B5EF4-FFF2-40B4-BE49-F238E27FC236}">
                <a16:creationId xmlns:a16="http://schemas.microsoft.com/office/drawing/2014/main" id="{74776819-A286-404B-8CA1-DBB6F6A00D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8813A2-99B0-49E9-9DFA-D6288E326CE1}"/>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15036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A0B56D-B79F-4AAD-A7D3-74944B7F7D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1E812A-73AE-41CE-AFE5-62A57125B4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980D8-16CF-4B07-A56E-DD33132FEF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0697C1-E762-4E17-8412-9627F6FB32DB}" type="datetimeFigureOut">
              <a:rPr lang="en-US" smtClean="0"/>
              <a:t>3/19/2020</a:t>
            </a:fld>
            <a:endParaRPr lang="en-US"/>
          </a:p>
        </p:txBody>
      </p:sp>
      <p:sp>
        <p:nvSpPr>
          <p:cNvPr id="5" name="Footer Placeholder 4">
            <a:extLst>
              <a:ext uri="{FF2B5EF4-FFF2-40B4-BE49-F238E27FC236}">
                <a16:creationId xmlns:a16="http://schemas.microsoft.com/office/drawing/2014/main" id="{F7967CE7-D805-4807-BA32-681E09F8C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D644E3-B23E-4035-A811-6F0BB6968A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54048-4AFC-4303-B0E4-F7E3C73697D0}" type="slidenum">
              <a:rPr lang="en-US" smtClean="0"/>
              <a:t>‹#›</a:t>
            </a:fld>
            <a:endParaRPr lang="en-US"/>
          </a:p>
        </p:txBody>
      </p:sp>
    </p:spTree>
    <p:extLst>
      <p:ext uri="{BB962C8B-B14F-4D97-AF65-F5344CB8AC3E}">
        <p14:creationId xmlns:p14="http://schemas.microsoft.com/office/powerpoint/2010/main" val="984273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205200" y="2087467"/>
            <a:ext cx="10597200" cy="2262400"/>
          </a:xfrm>
          <a:prstGeom prst="rect">
            <a:avLst/>
          </a:prstGeom>
        </p:spPr>
        <p:txBody>
          <a:bodyPr spcFirstLastPara="1" vert="horz" wrap="square" lIns="121900" tIns="121900" rIns="121900" bIns="121900" rtlCol="0" anchor="t" anchorCtr="0">
            <a:noAutofit/>
          </a:bodyPr>
          <a:lstStyle/>
          <a:p>
            <a:r>
              <a:rPr lang="en" dirty="0"/>
              <a:t>Analysis of </a:t>
            </a:r>
            <a:r>
              <a:rPr lang="en-US" dirty="0"/>
              <a:t>Google Play Store Data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subTitle" idx="4294967295"/>
          </p:nvPr>
        </p:nvSpPr>
        <p:spPr>
          <a:xfrm>
            <a:off x="388800" y="476898"/>
            <a:ext cx="4488000" cy="688000"/>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4000" dirty="0">
                <a:solidFill>
                  <a:srgbClr val="000000"/>
                </a:solidFill>
                <a:latin typeface="Michroma" panose="020B0604020202020204" charset="0"/>
              </a:rPr>
              <a:t>Key Observations</a:t>
            </a:r>
            <a:endParaRPr sz="4000" dirty="0">
              <a:solidFill>
                <a:srgbClr val="000000"/>
              </a:solidFill>
              <a:latin typeface="Michroma" panose="020B0604020202020204" charset="0"/>
            </a:endParaRPr>
          </a:p>
        </p:txBody>
      </p:sp>
      <p:sp>
        <p:nvSpPr>
          <p:cNvPr id="121" name="Google Shape;121;p26"/>
          <p:cNvSpPr txBox="1">
            <a:spLocks noGrp="1"/>
          </p:cNvSpPr>
          <p:nvPr>
            <p:ph type="subTitle" idx="4294967295"/>
          </p:nvPr>
        </p:nvSpPr>
        <p:spPr>
          <a:xfrm>
            <a:off x="97067" y="1552987"/>
            <a:ext cx="10378101" cy="2621616"/>
          </a:xfrm>
          <a:prstGeom prst="rect">
            <a:avLst/>
          </a:prstGeom>
        </p:spPr>
        <p:txBody>
          <a:bodyPr spcFirstLastPara="1" vert="horz" wrap="square" lIns="121900" tIns="121900" rIns="121900" bIns="121900" rtlCol="0" anchor="t" anchorCtr="0">
            <a:noAutofit/>
          </a:bodyPr>
          <a:lstStyle/>
          <a:p>
            <a:pPr lvl="1"/>
            <a:r>
              <a:rPr lang="en-US" sz="2800" dirty="0"/>
              <a:t>Based on the review ratio, a positive correlation of about 0.64 confirms that reviews do increase with the amount of installs, but not concurrently.  </a:t>
            </a:r>
          </a:p>
          <a:p>
            <a:pPr lvl="1"/>
            <a:r>
              <a:rPr lang="en-US" sz="2800" dirty="0"/>
              <a:t>After we have taken a sample of free apps of equal size to paid apps, it’s clear that free apps have more negative and neutral reviews, indicating higher variance of sentiments for free apps. </a:t>
            </a:r>
          </a:p>
          <a:p>
            <a:pPr lvl="1"/>
            <a:endParaRPr lang="en-US" sz="2800" dirty="0"/>
          </a:p>
          <a:p>
            <a:pPr marL="0" indent="0">
              <a:spcBef>
                <a:spcPts val="0"/>
              </a:spcBef>
              <a:buNone/>
            </a:pPr>
            <a:endParaRPr sz="2400" dirty="0">
              <a:solidFill>
                <a:schemeClr val="dk1"/>
              </a:solidFill>
              <a:latin typeface="Avenir"/>
              <a:ea typeface="Avenir"/>
              <a:cs typeface="Avenir"/>
              <a:sym typeface="Avenir"/>
            </a:endParaRPr>
          </a:p>
        </p:txBody>
      </p:sp>
    </p:spTree>
    <p:extLst>
      <p:ext uri="{BB962C8B-B14F-4D97-AF65-F5344CB8AC3E}">
        <p14:creationId xmlns:p14="http://schemas.microsoft.com/office/powerpoint/2010/main" val="723116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subTitle" idx="4294967295"/>
          </p:nvPr>
        </p:nvSpPr>
        <p:spPr>
          <a:xfrm>
            <a:off x="546456" y="440112"/>
            <a:ext cx="4708716" cy="688000"/>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4000" dirty="0">
                <a:solidFill>
                  <a:srgbClr val="000000"/>
                </a:solidFill>
                <a:latin typeface="Michroma" panose="020B0604020202020204" charset="0"/>
              </a:rPr>
              <a:t>Recommendations</a:t>
            </a:r>
            <a:endParaRPr sz="4000" dirty="0">
              <a:solidFill>
                <a:srgbClr val="000000"/>
              </a:solidFill>
              <a:latin typeface="Michroma" panose="020B0604020202020204" charset="0"/>
            </a:endParaRPr>
          </a:p>
        </p:txBody>
      </p:sp>
      <p:sp>
        <p:nvSpPr>
          <p:cNvPr id="121" name="Google Shape;121;p26"/>
          <p:cNvSpPr txBox="1">
            <a:spLocks noGrp="1"/>
          </p:cNvSpPr>
          <p:nvPr>
            <p:ph type="subTitle" idx="4294967295"/>
          </p:nvPr>
        </p:nvSpPr>
        <p:spPr>
          <a:xfrm>
            <a:off x="97067" y="1474159"/>
            <a:ext cx="10378101" cy="4963427"/>
          </a:xfrm>
          <a:prstGeom prst="rect">
            <a:avLst/>
          </a:prstGeom>
        </p:spPr>
        <p:txBody>
          <a:bodyPr spcFirstLastPara="1" vert="horz" wrap="square" lIns="121900" tIns="121900" rIns="121900" bIns="121900" rtlCol="0" anchor="t" anchorCtr="0">
            <a:noAutofit/>
          </a:bodyPr>
          <a:lstStyle/>
          <a:p>
            <a:r>
              <a:rPr lang="en-US" dirty="0"/>
              <a:t>Reviewing this analysis will help developers to categorize their development based on ratings, price, target audience, geography, age etc., </a:t>
            </a:r>
          </a:p>
          <a:p>
            <a:r>
              <a:rPr lang="en-US" dirty="0"/>
              <a:t>It will also help the product management/marketing team within a company to take users inputs and make it more user friendly, content driven etc.,  And this in turn will help find the right audience and improve the bottom line. </a:t>
            </a:r>
          </a:p>
          <a:p>
            <a:r>
              <a:rPr lang="en-US" dirty="0"/>
              <a:t>Actionable insights can be drawn for developers to work on and capture the Android market!</a:t>
            </a:r>
          </a:p>
          <a:p>
            <a:endParaRPr lang="en-US" dirty="0"/>
          </a:p>
          <a:p>
            <a:pPr marL="0" indent="0">
              <a:spcBef>
                <a:spcPts val="0"/>
              </a:spcBef>
              <a:buNone/>
            </a:pPr>
            <a:endParaRPr sz="2400" dirty="0">
              <a:solidFill>
                <a:schemeClr val="dk1"/>
              </a:solidFill>
              <a:latin typeface="Avenir"/>
              <a:ea typeface="Avenir"/>
              <a:cs typeface="Avenir"/>
              <a:sym typeface="Avenir"/>
            </a:endParaRPr>
          </a:p>
        </p:txBody>
      </p:sp>
    </p:spTree>
    <p:extLst>
      <p:ext uri="{BB962C8B-B14F-4D97-AF65-F5344CB8AC3E}">
        <p14:creationId xmlns:p14="http://schemas.microsoft.com/office/powerpoint/2010/main" val="2739199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subTitle" idx="4294967295"/>
          </p:nvPr>
        </p:nvSpPr>
        <p:spPr>
          <a:xfrm>
            <a:off x="388800" y="583324"/>
            <a:ext cx="2948234" cy="870609"/>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4000" dirty="0">
                <a:solidFill>
                  <a:srgbClr val="000000"/>
                </a:solidFill>
                <a:latin typeface="Michroma" panose="020B0604020202020204" charset="0"/>
              </a:rPr>
              <a:t>Conclusion</a:t>
            </a:r>
            <a:endParaRPr sz="4000" dirty="0">
              <a:solidFill>
                <a:srgbClr val="000000"/>
              </a:solidFill>
              <a:latin typeface="Michroma" panose="020B0604020202020204" charset="0"/>
            </a:endParaRPr>
          </a:p>
        </p:txBody>
      </p:sp>
      <p:sp>
        <p:nvSpPr>
          <p:cNvPr id="121" name="Google Shape;121;p26"/>
          <p:cNvSpPr txBox="1">
            <a:spLocks noGrp="1"/>
          </p:cNvSpPr>
          <p:nvPr>
            <p:ph type="subTitle" idx="4294967295"/>
          </p:nvPr>
        </p:nvSpPr>
        <p:spPr>
          <a:xfrm>
            <a:off x="97067" y="1684365"/>
            <a:ext cx="10378101" cy="3707441"/>
          </a:xfrm>
          <a:prstGeom prst="rect">
            <a:avLst/>
          </a:prstGeom>
        </p:spPr>
        <p:txBody>
          <a:bodyPr spcFirstLastPara="1" vert="horz" wrap="square" lIns="121900" tIns="121900" rIns="121900" bIns="121900" rtlCol="0" anchor="t" anchorCtr="0">
            <a:noAutofit/>
          </a:bodyPr>
          <a:lstStyle/>
          <a:p>
            <a:r>
              <a:rPr lang="en-US" dirty="0"/>
              <a:t>For a broader analysis, the dataset could've contained some of key information like user behaviors, and their browsing / buying habits , fav. contents etc.,</a:t>
            </a:r>
          </a:p>
          <a:p>
            <a:r>
              <a:rPr lang="en-US" dirty="0"/>
              <a:t>Sample could have from various geographical locations and this would have helped us to understand what's popular where and why?</a:t>
            </a:r>
          </a:p>
          <a:p>
            <a:r>
              <a:rPr lang="en-US" dirty="0"/>
              <a:t>Play store apps data has enormous potential to drive app making businesses to success. </a:t>
            </a:r>
          </a:p>
          <a:p>
            <a:endParaRPr lang="en-US" dirty="0"/>
          </a:p>
          <a:p>
            <a:pPr marL="0" indent="0">
              <a:spcBef>
                <a:spcPts val="0"/>
              </a:spcBef>
              <a:buNone/>
            </a:pPr>
            <a:endParaRPr sz="2400" dirty="0">
              <a:solidFill>
                <a:schemeClr val="dk1"/>
              </a:solidFill>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ctrTitle"/>
          </p:nvPr>
        </p:nvSpPr>
        <p:spPr>
          <a:xfrm>
            <a:off x="188167" y="4937552"/>
            <a:ext cx="12833600" cy="1204400"/>
          </a:xfrm>
          <a:prstGeom prst="rect">
            <a:avLst/>
          </a:prstGeom>
        </p:spPr>
        <p:txBody>
          <a:bodyPr spcFirstLastPara="1" vert="horz" wrap="square" lIns="121900" tIns="121900" rIns="121900" bIns="121900" rtlCol="0" anchor="t" anchorCtr="0">
            <a:noAutofit/>
          </a:bodyPr>
          <a:lstStyle/>
          <a:p>
            <a:r>
              <a:rPr lang="en" sz="12000"/>
              <a:t>Questions?</a:t>
            </a:r>
            <a:endParaRPr sz="1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8"/>
          <p:cNvSpPr txBox="1">
            <a:spLocks noGrp="1"/>
          </p:cNvSpPr>
          <p:nvPr>
            <p:ph type="ctrTitle"/>
          </p:nvPr>
        </p:nvSpPr>
        <p:spPr>
          <a:xfrm>
            <a:off x="188167" y="4937552"/>
            <a:ext cx="12833600" cy="1204400"/>
          </a:xfrm>
          <a:prstGeom prst="rect">
            <a:avLst/>
          </a:prstGeom>
        </p:spPr>
        <p:txBody>
          <a:bodyPr spcFirstLastPara="1" vert="horz" wrap="square" lIns="121900" tIns="121900" rIns="121900" bIns="121900" rtlCol="0" anchor="t" anchorCtr="0">
            <a:noAutofit/>
          </a:bodyPr>
          <a:lstStyle/>
          <a:p>
            <a:r>
              <a:rPr lang="en" sz="13800"/>
              <a:t>Thank You</a:t>
            </a:r>
            <a:endParaRPr sz="13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9A696-99E7-40F6-BB40-6C89B2EAF6CF}"/>
              </a:ext>
            </a:extLst>
          </p:cNvPr>
          <p:cNvSpPr>
            <a:spLocks noGrp="1"/>
          </p:cNvSpPr>
          <p:nvPr>
            <p:ph type="ctrTitle"/>
          </p:nvPr>
        </p:nvSpPr>
        <p:spPr>
          <a:xfrm>
            <a:off x="1734207" y="289034"/>
            <a:ext cx="7882760" cy="730469"/>
          </a:xfrm>
        </p:spPr>
        <p:txBody>
          <a:bodyPr>
            <a:normAutofit/>
          </a:bodyPr>
          <a:lstStyle/>
          <a:p>
            <a:r>
              <a:rPr lang="en" sz="4000" dirty="0">
                <a:latin typeface="Michroma" panose="020B0604020202020204" charset="0"/>
              </a:rPr>
              <a:t>Overview </a:t>
            </a:r>
            <a:r>
              <a:rPr lang="en-US" sz="4000" dirty="0">
                <a:latin typeface="Michroma" panose="020B0604020202020204" charset="0"/>
              </a:rPr>
              <a:t>and </a:t>
            </a:r>
            <a:r>
              <a:rPr lang="en" sz="4000" dirty="0">
                <a:latin typeface="Michroma" panose="020B0604020202020204" charset="0"/>
              </a:rPr>
              <a:t>problem statement</a:t>
            </a:r>
            <a:endParaRPr lang="en-US" sz="4000" dirty="0">
              <a:latin typeface="Michroma" panose="020B0604020202020204" charset="0"/>
            </a:endParaRPr>
          </a:p>
        </p:txBody>
      </p:sp>
      <p:sp>
        <p:nvSpPr>
          <p:cNvPr id="3" name="Subtitle 2">
            <a:extLst>
              <a:ext uri="{FF2B5EF4-FFF2-40B4-BE49-F238E27FC236}">
                <a16:creationId xmlns:a16="http://schemas.microsoft.com/office/drawing/2014/main" id="{4E90F92A-961F-4BFD-A448-40E1D0AE832C}"/>
              </a:ext>
            </a:extLst>
          </p:cNvPr>
          <p:cNvSpPr>
            <a:spLocks noGrp="1"/>
          </p:cNvSpPr>
          <p:nvPr>
            <p:ph type="subTitle" idx="1"/>
          </p:nvPr>
        </p:nvSpPr>
        <p:spPr>
          <a:xfrm>
            <a:off x="1460938" y="1702676"/>
            <a:ext cx="9144000" cy="4080642"/>
          </a:xfrm>
        </p:spPr>
        <p:txBody>
          <a:bodyPr>
            <a:normAutofit lnSpcReduction="10000"/>
          </a:bodyPr>
          <a:lstStyle/>
          <a:p>
            <a:pPr marL="457200" lvl="0" indent="-342900" algn="l">
              <a:spcBef>
                <a:spcPts val="0"/>
              </a:spcBef>
              <a:buClr>
                <a:schemeClr val="dk1"/>
              </a:buClr>
              <a:buSzPts val="1800"/>
              <a:buFont typeface="Open Sans"/>
              <a:buChar char="●"/>
            </a:pPr>
            <a:r>
              <a:rPr lang="en-US" dirty="0">
                <a:solidFill>
                  <a:schemeClr val="dk1"/>
                </a:solidFill>
                <a:latin typeface="Arial" panose="020B0604020202020204" pitchFamily="34" charset="0"/>
                <a:ea typeface="Open Sans"/>
                <a:cs typeface="Arial" panose="020B0604020202020204" pitchFamily="34" charset="0"/>
                <a:sym typeface="Open Sans"/>
              </a:rPr>
              <a:t>Which apps are most reviewed? Out of those, which three have the highest ratings?</a:t>
            </a:r>
          </a:p>
          <a:p>
            <a:pPr marL="114300" lvl="0" algn="l">
              <a:spcBef>
                <a:spcPts val="0"/>
              </a:spcBef>
              <a:buClr>
                <a:schemeClr val="dk1"/>
              </a:buClr>
              <a:buSzPts val="1800"/>
            </a:pPr>
            <a:endParaRPr lang="en-US" dirty="0">
              <a:solidFill>
                <a:schemeClr val="dk1"/>
              </a:solidFill>
              <a:latin typeface="Arial" panose="020B0604020202020204" pitchFamily="34" charset="0"/>
              <a:ea typeface="Open Sans"/>
              <a:cs typeface="Arial" panose="020B0604020202020204" pitchFamily="34" charset="0"/>
              <a:sym typeface="Open Sans"/>
            </a:endParaRPr>
          </a:p>
          <a:p>
            <a:pPr marL="457200" lvl="0" indent="-342900" algn="l">
              <a:spcBef>
                <a:spcPts val="0"/>
              </a:spcBef>
              <a:buClr>
                <a:schemeClr val="dk1"/>
              </a:buClr>
              <a:buSzPts val="1800"/>
              <a:buFont typeface="Open Sans"/>
              <a:buChar char="●"/>
            </a:pPr>
            <a:r>
              <a:rPr lang="en-US" dirty="0">
                <a:solidFill>
                  <a:schemeClr val="dk1"/>
                </a:solidFill>
                <a:latin typeface="Arial" panose="020B0604020202020204" pitchFamily="34" charset="0"/>
                <a:ea typeface="Open Sans"/>
                <a:cs typeface="Arial" panose="020B0604020202020204" pitchFamily="34" charset="0"/>
                <a:sym typeface="Open Sans"/>
              </a:rPr>
              <a:t>How do the apps vary by rating, pricing etc.,?</a:t>
            </a:r>
          </a:p>
          <a:p>
            <a:pPr marL="457200" lvl="0" indent="-342900" algn="l">
              <a:spcBef>
                <a:spcPts val="0"/>
              </a:spcBef>
              <a:buClr>
                <a:schemeClr val="dk1"/>
              </a:buClr>
              <a:buSzPts val="1800"/>
              <a:buFont typeface="Open Sans"/>
              <a:buChar char="●"/>
            </a:pPr>
            <a:endParaRPr lang="en-US" dirty="0">
              <a:solidFill>
                <a:schemeClr val="dk1"/>
              </a:solidFill>
              <a:latin typeface="Arial" panose="020B0604020202020204" pitchFamily="34" charset="0"/>
              <a:ea typeface="Open Sans"/>
              <a:cs typeface="Arial" panose="020B0604020202020204" pitchFamily="34" charset="0"/>
              <a:sym typeface="Open Sans"/>
            </a:endParaRPr>
          </a:p>
          <a:p>
            <a:pPr marL="457200" lvl="0" indent="-342900" algn="l">
              <a:spcBef>
                <a:spcPts val="0"/>
              </a:spcBef>
              <a:buClr>
                <a:schemeClr val="dk1"/>
              </a:buClr>
              <a:buSzPts val="1800"/>
              <a:buFont typeface="Open Sans"/>
              <a:buChar char="●"/>
            </a:pPr>
            <a:r>
              <a:rPr lang="en-US" dirty="0">
                <a:solidFill>
                  <a:schemeClr val="dk1"/>
                </a:solidFill>
                <a:latin typeface="Arial" panose="020B0604020202020204" pitchFamily="34" charset="0"/>
                <a:ea typeface="Open Sans"/>
                <a:cs typeface="Arial" panose="020B0604020202020204" pitchFamily="34" charset="0"/>
                <a:sym typeface="Open Sans"/>
              </a:rPr>
              <a:t>Do people review paid apps in the same way they review free apps?</a:t>
            </a:r>
          </a:p>
          <a:p>
            <a:pPr marL="457200" lvl="0" indent="-342900" algn="l">
              <a:spcBef>
                <a:spcPts val="0"/>
              </a:spcBef>
              <a:buClr>
                <a:schemeClr val="dk1"/>
              </a:buClr>
              <a:buSzPts val="1800"/>
              <a:buFont typeface="Open Sans"/>
              <a:buChar char="●"/>
            </a:pPr>
            <a:endParaRPr lang="en-US" dirty="0">
              <a:solidFill>
                <a:schemeClr val="dk1"/>
              </a:solidFill>
              <a:latin typeface="Arial" panose="020B0604020202020204" pitchFamily="34" charset="0"/>
              <a:ea typeface="Open Sans"/>
              <a:cs typeface="Arial" panose="020B0604020202020204" pitchFamily="34" charset="0"/>
              <a:sym typeface="Open Sans"/>
            </a:endParaRPr>
          </a:p>
          <a:p>
            <a:pPr marL="457200" lvl="0" indent="-342900" algn="l">
              <a:spcBef>
                <a:spcPts val="0"/>
              </a:spcBef>
              <a:buClr>
                <a:schemeClr val="dk1"/>
              </a:buClr>
              <a:buSzPts val="1800"/>
              <a:buFont typeface="Open Sans"/>
              <a:buChar char="●"/>
            </a:pPr>
            <a:r>
              <a:rPr lang="en-US" dirty="0">
                <a:solidFill>
                  <a:schemeClr val="dk1"/>
                </a:solidFill>
                <a:latin typeface="Arial" panose="020B0604020202020204" pitchFamily="34" charset="0"/>
                <a:ea typeface="Open Sans"/>
                <a:cs typeface="Arial" panose="020B0604020202020204" pitchFamily="34" charset="0"/>
                <a:sym typeface="Open Sans"/>
              </a:rPr>
              <a:t>Analysis to understand user reviews and what they convey about opinions of users of these apps</a:t>
            </a:r>
          </a:p>
          <a:p>
            <a:pPr marL="114300" lvl="0" algn="l">
              <a:spcBef>
                <a:spcPts val="0"/>
              </a:spcBef>
              <a:buClr>
                <a:schemeClr val="dk1"/>
              </a:buClr>
              <a:buSzPts val="1800"/>
            </a:pPr>
            <a:endParaRPr lang="en-US" dirty="0">
              <a:solidFill>
                <a:schemeClr val="dk1"/>
              </a:solidFill>
              <a:latin typeface="Arial" panose="020B0604020202020204" pitchFamily="34" charset="0"/>
              <a:ea typeface="Open Sans"/>
              <a:cs typeface="Arial" panose="020B0604020202020204" pitchFamily="34" charset="0"/>
              <a:sym typeface="Open Sans"/>
            </a:endParaRPr>
          </a:p>
          <a:p>
            <a:pPr marL="457200" lvl="0" indent="-342900" algn="l">
              <a:spcBef>
                <a:spcPts val="0"/>
              </a:spcBef>
              <a:buClr>
                <a:schemeClr val="dk1"/>
              </a:buClr>
              <a:buSzPts val="1800"/>
              <a:buFont typeface="Open Sans"/>
              <a:buChar char="●"/>
            </a:pPr>
            <a:r>
              <a:rPr lang="en-US" dirty="0">
                <a:latin typeface="Arial" panose="020B0604020202020204" pitchFamily="34" charset="0"/>
                <a:cs typeface="Arial" panose="020B0604020202020204" pitchFamily="34" charset="0"/>
              </a:rPr>
              <a:t>Intended audience - Developers, product management and marketing teams, investors etc., </a:t>
            </a:r>
            <a:endParaRPr lang="en-US" dirty="0">
              <a:solidFill>
                <a:srgbClr val="000000"/>
              </a:solidFill>
              <a:latin typeface="Arial" panose="020B0604020202020204" pitchFamily="34" charset="0"/>
              <a:ea typeface="Open Sans"/>
              <a:cs typeface="Arial" panose="020B0604020202020204" pitchFamily="34" charset="0"/>
              <a:sym typeface="Open Sans"/>
            </a:endParaRPr>
          </a:p>
          <a:p>
            <a:endParaRPr lang="en-US" dirty="0"/>
          </a:p>
        </p:txBody>
      </p:sp>
    </p:spTree>
    <p:extLst>
      <p:ext uri="{BB962C8B-B14F-4D97-AF65-F5344CB8AC3E}">
        <p14:creationId xmlns:p14="http://schemas.microsoft.com/office/powerpoint/2010/main" val="3010583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3221348" y="252248"/>
            <a:ext cx="3384404" cy="726967"/>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4000" dirty="0">
                <a:solidFill>
                  <a:srgbClr val="000000"/>
                </a:solidFill>
                <a:latin typeface="Michroma" panose="020B0604020202020204" charset="0"/>
              </a:rPr>
              <a:t>Popular Apps </a:t>
            </a:r>
            <a:endParaRPr sz="4000" dirty="0">
              <a:solidFill>
                <a:srgbClr val="000000"/>
              </a:solidFill>
              <a:latin typeface="Michroma" panose="020B0604020202020204" charset="0"/>
            </a:endParaRPr>
          </a:p>
        </p:txBody>
      </p:sp>
      <p:pic>
        <p:nvPicPr>
          <p:cNvPr id="2" name="Picture 1">
            <a:extLst>
              <a:ext uri="{FF2B5EF4-FFF2-40B4-BE49-F238E27FC236}">
                <a16:creationId xmlns:a16="http://schemas.microsoft.com/office/drawing/2014/main" id="{383099BF-BD05-4E5B-BDF0-4F8856594E91}"/>
              </a:ext>
            </a:extLst>
          </p:cNvPr>
          <p:cNvPicPr>
            <a:picLocks noChangeAspect="1"/>
          </p:cNvPicPr>
          <p:nvPr/>
        </p:nvPicPr>
        <p:blipFill>
          <a:blip r:embed="rId3"/>
          <a:stretch>
            <a:fillRect/>
          </a:stretch>
        </p:blipFill>
        <p:spPr>
          <a:xfrm>
            <a:off x="1344646" y="1393373"/>
            <a:ext cx="9502708" cy="53097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2207096" y="420414"/>
            <a:ext cx="5418159" cy="705946"/>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4000" dirty="0">
                <a:solidFill>
                  <a:srgbClr val="000000"/>
                </a:solidFill>
                <a:latin typeface="Michroma" panose="020B0604020202020204" charset="0"/>
              </a:rPr>
              <a:t>Most Reviewed Apps </a:t>
            </a:r>
            <a:endParaRPr sz="4000" dirty="0">
              <a:solidFill>
                <a:srgbClr val="000000"/>
              </a:solidFill>
              <a:latin typeface="Michroma" panose="020B0604020202020204" charset="0"/>
            </a:endParaRPr>
          </a:p>
        </p:txBody>
      </p:sp>
      <p:pic>
        <p:nvPicPr>
          <p:cNvPr id="3" name="Picture 2">
            <a:extLst>
              <a:ext uri="{FF2B5EF4-FFF2-40B4-BE49-F238E27FC236}">
                <a16:creationId xmlns:a16="http://schemas.microsoft.com/office/drawing/2014/main" id="{31136D2B-5D7A-4E52-8360-48957D969BAC}"/>
              </a:ext>
            </a:extLst>
          </p:cNvPr>
          <p:cNvPicPr>
            <a:picLocks noChangeAspect="1"/>
          </p:cNvPicPr>
          <p:nvPr/>
        </p:nvPicPr>
        <p:blipFill>
          <a:blip r:embed="rId3"/>
          <a:stretch>
            <a:fillRect/>
          </a:stretch>
        </p:blipFill>
        <p:spPr>
          <a:xfrm>
            <a:off x="409900" y="1468015"/>
            <a:ext cx="11017587" cy="4878996"/>
          </a:xfrm>
          <a:prstGeom prst="rect">
            <a:avLst/>
          </a:prstGeom>
        </p:spPr>
      </p:pic>
    </p:spTree>
    <p:extLst>
      <p:ext uri="{BB962C8B-B14F-4D97-AF65-F5344CB8AC3E}">
        <p14:creationId xmlns:p14="http://schemas.microsoft.com/office/powerpoint/2010/main" val="1781538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2590726" y="835571"/>
            <a:ext cx="4945200" cy="840829"/>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4000" dirty="0">
                <a:solidFill>
                  <a:srgbClr val="000000"/>
                </a:solidFill>
                <a:latin typeface="Michroma" panose="020B0604020202020204" charset="0"/>
              </a:rPr>
              <a:t>Highest Rated Apps </a:t>
            </a:r>
            <a:endParaRPr sz="4000" dirty="0">
              <a:solidFill>
                <a:srgbClr val="000000"/>
              </a:solidFill>
              <a:latin typeface="Michroma" panose="020B0604020202020204" charset="0"/>
            </a:endParaRPr>
          </a:p>
        </p:txBody>
      </p:sp>
      <p:pic>
        <p:nvPicPr>
          <p:cNvPr id="2" name="Picture 1">
            <a:extLst>
              <a:ext uri="{FF2B5EF4-FFF2-40B4-BE49-F238E27FC236}">
                <a16:creationId xmlns:a16="http://schemas.microsoft.com/office/drawing/2014/main" id="{ED1C5F19-CDDB-4167-9C14-5D8B4071DE70}"/>
              </a:ext>
            </a:extLst>
          </p:cNvPr>
          <p:cNvPicPr>
            <a:picLocks noChangeAspect="1"/>
          </p:cNvPicPr>
          <p:nvPr/>
        </p:nvPicPr>
        <p:blipFill>
          <a:blip r:embed="rId3"/>
          <a:stretch>
            <a:fillRect/>
          </a:stretch>
        </p:blipFill>
        <p:spPr>
          <a:xfrm>
            <a:off x="0" y="2226692"/>
            <a:ext cx="12192000" cy="2404616"/>
          </a:xfrm>
          <a:prstGeom prst="rect">
            <a:avLst/>
          </a:prstGeom>
        </p:spPr>
      </p:pic>
    </p:spTree>
    <p:extLst>
      <p:ext uri="{BB962C8B-B14F-4D97-AF65-F5344CB8AC3E}">
        <p14:creationId xmlns:p14="http://schemas.microsoft.com/office/powerpoint/2010/main" val="3414146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2995377" y="765932"/>
            <a:ext cx="3862624" cy="810619"/>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4000" dirty="0">
                <a:solidFill>
                  <a:srgbClr val="000000"/>
                </a:solidFill>
                <a:latin typeface="Michroma" panose="020B0604020202020204" charset="0"/>
              </a:rPr>
              <a:t>Apps by Rating</a:t>
            </a:r>
            <a:r>
              <a:rPr lang="en" sz="4000" dirty="0">
                <a:solidFill>
                  <a:srgbClr val="000000"/>
                </a:solidFill>
                <a:latin typeface="Michroma" panose="020B0604020202020204" charset="0"/>
              </a:rPr>
              <a:t>:</a:t>
            </a:r>
            <a:endParaRPr sz="4000" dirty="0">
              <a:solidFill>
                <a:srgbClr val="000000"/>
              </a:solidFill>
              <a:latin typeface="Michroma" panose="020B0604020202020204" charset="0"/>
            </a:endParaRPr>
          </a:p>
        </p:txBody>
      </p:sp>
      <p:sp>
        <p:nvSpPr>
          <p:cNvPr id="114" name="Google Shape;114;p25"/>
          <p:cNvSpPr txBox="1">
            <a:spLocks noGrp="1"/>
          </p:cNvSpPr>
          <p:nvPr>
            <p:ph type="subTitle" idx="4294967295"/>
          </p:nvPr>
        </p:nvSpPr>
        <p:spPr>
          <a:xfrm>
            <a:off x="6280067" y="2287533"/>
            <a:ext cx="5760800" cy="1795200"/>
          </a:xfrm>
          <a:prstGeom prst="rect">
            <a:avLst/>
          </a:prstGeom>
        </p:spPr>
        <p:txBody>
          <a:bodyPr spcFirstLastPara="1" vert="horz" wrap="square" lIns="121900" tIns="121900" rIns="121900" bIns="121900" rtlCol="0" anchor="t" anchorCtr="0">
            <a:noAutofit/>
          </a:bodyPr>
          <a:lstStyle/>
          <a:p>
            <a:pPr marL="609585" indent="-457189">
              <a:spcBef>
                <a:spcPts val="0"/>
              </a:spcBef>
              <a:buClr>
                <a:schemeClr val="dk1"/>
              </a:buClr>
              <a:buSzPts val="1800"/>
              <a:buFont typeface="Open Sans"/>
              <a:buChar char="●"/>
            </a:pPr>
            <a:r>
              <a:rPr lang="en-US" sz="2400" dirty="0">
                <a:solidFill>
                  <a:schemeClr val="dk1"/>
                </a:solidFill>
                <a:latin typeface="Open Sans"/>
                <a:ea typeface="Open Sans"/>
                <a:cs typeface="Open Sans"/>
                <a:sym typeface="Open Sans"/>
              </a:rPr>
              <a:t>Over 2,500 of the apps in the top 10 bins have a rating of over 4.2 to a nudge over 4.5, maybe 4.6.</a:t>
            </a:r>
          </a:p>
          <a:p>
            <a:pPr marL="609585" indent="-457189">
              <a:spcBef>
                <a:spcPts val="0"/>
              </a:spcBef>
              <a:buClr>
                <a:schemeClr val="dk1"/>
              </a:buClr>
              <a:buSzPts val="1800"/>
              <a:buFont typeface="Open Sans"/>
              <a:buChar char="●"/>
            </a:pPr>
            <a:r>
              <a:rPr lang="en-US" sz="2400" dirty="0">
                <a:solidFill>
                  <a:schemeClr val="dk1"/>
                </a:solidFill>
                <a:latin typeface="Open Sans"/>
                <a:ea typeface="Open Sans"/>
                <a:cs typeface="Open Sans"/>
                <a:sym typeface="Open Sans"/>
              </a:rPr>
              <a:t>And almost 1000 apps have been rated higher than that. </a:t>
            </a:r>
          </a:p>
          <a:p>
            <a:pPr marL="609585" indent="-457189">
              <a:spcBef>
                <a:spcPts val="0"/>
              </a:spcBef>
              <a:buClr>
                <a:schemeClr val="dk1"/>
              </a:buClr>
              <a:buSzPts val="1800"/>
              <a:buFont typeface="Open Sans"/>
              <a:buChar char="●"/>
            </a:pPr>
            <a:r>
              <a:rPr lang="en-US" sz="2400" dirty="0">
                <a:solidFill>
                  <a:schemeClr val="dk1"/>
                </a:solidFill>
                <a:latin typeface="Open Sans"/>
                <a:ea typeface="Open Sans"/>
                <a:cs typeface="Open Sans"/>
                <a:sym typeface="Open Sans"/>
              </a:rPr>
              <a:t>Most reviewed apps, have ratings of 4.7</a:t>
            </a:r>
          </a:p>
          <a:p>
            <a:pPr marL="609585" indent="-457189">
              <a:spcBef>
                <a:spcPts val="0"/>
              </a:spcBef>
              <a:buClr>
                <a:schemeClr val="dk1"/>
              </a:buClr>
              <a:buSzPts val="1800"/>
              <a:buFont typeface="Open Sans"/>
              <a:buChar char="●"/>
            </a:pPr>
            <a:r>
              <a:rPr lang="en-US" sz="2400" dirty="0">
                <a:solidFill>
                  <a:schemeClr val="dk1"/>
                </a:solidFill>
                <a:latin typeface="Open Sans"/>
                <a:ea typeface="Open Sans"/>
                <a:cs typeface="Open Sans"/>
                <a:sym typeface="Open Sans"/>
              </a:rPr>
              <a:t>Further analysis, we have 129 apps with ratings higher than 4.7</a:t>
            </a:r>
            <a:endParaRPr sz="2400" dirty="0">
              <a:solidFill>
                <a:schemeClr val="dk1"/>
              </a:solidFill>
              <a:latin typeface="Open Sans"/>
              <a:ea typeface="Open Sans"/>
              <a:cs typeface="Open Sans"/>
              <a:sym typeface="Open Sans"/>
            </a:endParaRPr>
          </a:p>
        </p:txBody>
      </p:sp>
      <p:pic>
        <p:nvPicPr>
          <p:cNvPr id="2" name="Picture 1">
            <a:extLst>
              <a:ext uri="{FF2B5EF4-FFF2-40B4-BE49-F238E27FC236}">
                <a16:creationId xmlns:a16="http://schemas.microsoft.com/office/drawing/2014/main" id="{108CE961-322E-4117-B47F-DFB5F98AE4EA}"/>
              </a:ext>
            </a:extLst>
          </p:cNvPr>
          <p:cNvPicPr>
            <a:picLocks noChangeAspect="1"/>
          </p:cNvPicPr>
          <p:nvPr/>
        </p:nvPicPr>
        <p:blipFill>
          <a:blip r:embed="rId3"/>
          <a:stretch>
            <a:fillRect/>
          </a:stretch>
        </p:blipFill>
        <p:spPr>
          <a:xfrm>
            <a:off x="1106085" y="2287534"/>
            <a:ext cx="4168823" cy="30570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2680064" y="329754"/>
            <a:ext cx="4976722" cy="688000"/>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4000" dirty="0">
                <a:solidFill>
                  <a:srgbClr val="000000"/>
                </a:solidFill>
                <a:latin typeface="Michroma" panose="020B0604020202020204" charset="0"/>
              </a:rPr>
              <a:t>Top 5 apps by rating</a:t>
            </a:r>
            <a:endParaRPr sz="4000" dirty="0">
              <a:solidFill>
                <a:srgbClr val="000000"/>
              </a:solidFill>
              <a:latin typeface="Michroma" panose="020B0604020202020204" charset="0"/>
            </a:endParaRPr>
          </a:p>
        </p:txBody>
      </p:sp>
      <p:pic>
        <p:nvPicPr>
          <p:cNvPr id="3" name="Picture 2">
            <a:extLst>
              <a:ext uri="{FF2B5EF4-FFF2-40B4-BE49-F238E27FC236}">
                <a16:creationId xmlns:a16="http://schemas.microsoft.com/office/drawing/2014/main" id="{B0FFB815-121F-4110-9C7C-441B55FDAA32}"/>
              </a:ext>
            </a:extLst>
          </p:cNvPr>
          <p:cNvPicPr>
            <a:picLocks noChangeAspect="1"/>
          </p:cNvPicPr>
          <p:nvPr/>
        </p:nvPicPr>
        <p:blipFill>
          <a:blip r:embed="rId3"/>
          <a:stretch>
            <a:fillRect/>
          </a:stretch>
        </p:blipFill>
        <p:spPr>
          <a:xfrm>
            <a:off x="409904" y="1380363"/>
            <a:ext cx="11251475" cy="5323824"/>
          </a:xfrm>
          <a:prstGeom prst="rect">
            <a:avLst/>
          </a:prstGeom>
        </p:spPr>
      </p:pic>
    </p:spTree>
    <p:extLst>
      <p:ext uri="{BB962C8B-B14F-4D97-AF65-F5344CB8AC3E}">
        <p14:creationId xmlns:p14="http://schemas.microsoft.com/office/powerpoint/2010/main" val="279943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3794162" y="446691"/>
            <a:ext cx="3899414" cy="835572"/>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4000" dirty="0">
                <a:solidFill>
                  <a:srgbClr val="000000"/>
                </a:solidFill>
                <a:latin typeface="Michroma" panose="020B0604020202020204" charset="0"/>
              </a:rPr>
              <a:t>Apps by Pricing</a:t>
            </a:r>
            <a:endParaRPr sz="4000" dirty="0">
              <a:solidFill>
                <a:srgbClr val="000000"/>
              </a:solidFill>
              <a:latin typeface="Michroma" panose="020B0604020202020204" charset="0"/>
            </a:endParaRPr>
          </a:p>
        </p:txBody>
      </p:sp>
      <p:sp>
        <p:nvSpPr>
          <p:cNvPr id="114" name="Google Shape;114;p25"/>
          <p:cNvSpPr txBox="1">
            <a:spLocks noGrp="1"/>
          </p:cNvSpPr>
          <p:nvPr>
            <p:ph type="subTitle" idx="4294967295"/>
          </p:nvPr>
        </p:nvSpPr>
        <p:spPr>
          <a:xfrm>
            <a:off x="6280067" y="1486355"/>
            <a:ext cx="5760800" cy="1795200"/>
          </a:xfrm>
          <a:prstGeom prst="rect">
            <a:avLst/>
          </a:prstGeom>
        </p:spPr>
        <p:txBody>
          <a:bodyPr spcFirstLastPara="1" vert="horz" wrap="square" lIns="121900" tIns="121900" rIns="121900" bIns="121900" rtlCol="0" anchor="t" anchorCtr="0">
            <a:noAutofit/>
          </a:bodyPr>
          <a:lstStyle/>
          <a:p>
            <a:pPr marL="609585" indent="-457189">
              <a:spcBef>
                <a:spcPts val="0"/>
              </a:spcBef>
              <a:buClr>
                <a:schemeClr val="dk1"/>
              </a:buClr>
              <a:buSzPts val="1800"/>
              <a:buFont typeface="Open Sans"/>
              <a:buChar char="●"/>
            </a:pPr>
            <a:r>
              <a:rPr lang="en-US" sz="2400" dirty="0">
                <a:solidFill>
                  <a:schemeClr val="dk1"/>
                </a:solidFill>
                <a:latin typeface="Open Sans"/>
                <a:ea typeface="Open Sans"/>
                <a:cs typeface="Open Sans"/>
                <a:sym typeface="Open Sans"/>
              </a:rPr>
              <a:t>Most apps cost less than $5 or even $3. </a:t>
            </a:r>
          </a:p>
          <a:p>
            <a:pPr marL="609585" indent="-457189">
              <a:spcBef>
                <a:spcPts val="0"/>
              </a:spcBef>
              <a:buClr>
                <a:schemeClr val="dk1"/>
              </a:buClr>
              <a:buSzPts val="1800"/>
              <a:buFont typeface="Open Sans"/>
              <a:buChar char="●"/>
            </a:pPr>
            <a:r>
              <a:rPr lang="en-US" sz="2400" dirty="0">
                <a:solidFill>
                  <a:schemeClr val="dk1"/>
                </a:solidFill>
                <a:latin typeface="Open Sans"/>
                <a:ea typeface="Open Sans"/>
                <a:cs typeface="Open Sans"/>
                <a:sym typeface="Open Sans"/>
              </a:rPr>
              <a:t>Amount of apps that cost more than that significantly decrease as we go up through the pricing. </a:t>
            </a:r>
          </a:p>
          <a:p>
            <a:pPr marL="609585" indent="-457189">
              <a:spcBef>
                <a:spcPts val="0"/>
              </a:spcBef>
              <a:buClr>
                <a:schemeClr val="dk1"/>
              </a:buClr>
              <a:buSzPts val="1800"/>
              <a:buFont typeface="Open Sans"/>
              <a:buChar char="●"/>
            </a:pPr>
            <a:r>
              <a:rPr lang="en-US" sz="2400" dirty="0">
                <a:solidFill>
                  <a:schemeClr val="dk1"/>
                </a:solidFill>
                <a:latin typeface="Open Sans"/>
                <a:ea typeface="Open Sans"/>
                <a:cs typeface="Open Sans"/>
                <a:sym typeface="Open Sans"/>
              </a:rPr>
              <a:t>Human creativity, ability to code will lower the entry barriers for more competition. </a:t>
            </a:r>
          </a:p>
          <a:p>
            <a:pPr marL="609585" indent="-457189">
              <a:spcBef>
                <a:spcPts val="0"/>
              </a:spcBef>
              <a:buClr>
                <a:schemeClr val="dk1"/>
              </a:buClr>
              <a:buSzPts val="1800"/>
              <a:buFont typeface="Open Sans"/>
              <a:buChar char="●"/>
            </a:pPr>
            <a:r>
              <a:rPr lang="en-US" sz="2400" dirty="0">
                <a:solidFill>
                  <a:schemeClr val="dk1"/>
                </a:solidFill>
                <a:latin typeface="Open Sans"/>
                <a:ea typeface="Open Sans"/>
                <a:cs typeface="Open Sans"/>
                <a:sym typeface="Open Sans"/>
              </a:rPr>
              <a:t>Pricing an app significantly higher than the market will certainly require significant, sustainable competitive advantage. </a:t>
            </a:r>
            <a:endParaRPr sz="2400" dirty="0">
              <a:solidFill>
                <a:schemeClr val="dk1"/>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3EF90D93-E5B1-4C70-A15B-884626072D9C}"/>
              </a:ext>
            </a:extLst>
          </p:cNvPr>
          <p:cNvPicPr>
            <a:picLocks noChangeAspect="1"/>
          </p:cNvPicPr>
          <p:nvPr/>
        </p:nvPicPr>
        <p:blipFill>
          <a:blip r:embed="rId3"/>
          <a:stretch>
            <a:fillRect/>
          </a:stretch>
        </p:blipFill>
        <p:spPr>
          <a:xfrm>
            <a:off x="209974" y="1681999"/>
            <a:ext cx="5333663" cy="3090299"/>
          </a:xfrm>
          <a:prstGeom prst="rect">
            <a:avLst/>
          </a:prstGeom>
        </p:spPr>
      </p:pic>
    </p:spTree>
    <p:extLst>
      <p:ext uri="{BB962C8B-B14F-4D97-AF65-F5344CB8AC3E}">
        <p14:creationId xmlns:p14="http://schemas.microsoft.com/office/powerpoint/2010/main" val="2503260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1865507" y="392814"/>
            <a:ext cx="8929200" cy="810619"/>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4000" dirty="0">
                <a:solidFill>
                  <a:srgbClr val="000000"/>
                </a:solidFill>
                <a:latin typeface="Michroma" panose="020B0604020202020204" charset="0"/>
              </a:rPr>
              <a:t>People reviews – Free Vs. Paid Apps</a:t>
            </a:r>
            <a:endParaRPr sz="4000" dirty="0">
              <a:solidFill>
                <a:srgbClr val="000000"/>
              </a:solidFill>
              <a:latin typeface="Michroma" panose="020B0604020202020204" charset="0"/>
            </a:endParaRPr>
          </a:p>
        </p:txBody>
      </p:sp>
      <p:sp>
        <p:nvSpPr>
          <p:cNvPr id="114" name="Google Shape;114;p25"/>
          <p:cNvSpPr txBox="1">
            <a:spLocks noGrp="1"/>
          </p:cNvSpPr>
          <p:nvPr>
            <p:ph type="subTitle" idx="4294967295"/>
          </p:nvPr>
        </p:nvSpPr>
        <p:spPr>
          <a:xfrm>
            <a:off x="6280067" y="2043406"/>
            <a:ext cx="5760800" cy="3069879"/>
          </a:xfrm>
          <a:prstGeom prst="rect">
            <a:avLst/>
          </a:prstGeom>
        </p:spPr>
        <p:txBody>
          <a:bodyPr spcFirstLastPara="1" vert="horz" wrap="square" lIns="121900" tIns="121900" rIns="121900" bIns="121900" rtlCol="0" anchor="t" anchorCtr="0">
            <a:noAutofit/>
          </a:bodyPr>
          <a:lstStyle/>
          <a:p>
            <a:pPr marL="609585" indent="-457189">
              <a:spcBef>
                <a:spcPts val="0"/>
              </a:spcBef>
              <a:buClr>
                <a:schemeClr val="dk1"/>
              </a:buClr>
              <a:buSzPts val="1800"/>
              <a:buFont typeface="Open Sans"/>
              <a:buChar char="●"/>
            </a:pPr>
            <a:r>
              <a:rPr lang="en-US" sz="2400" dirty="0">
                <a:solidFill>
                  <a:schemeClr val="dk1"/>
                </a:solidFill>
                <a:latin typeface="Open Sans"/>
                <a:ea typeface="Open Sans"/>
                <a:cs typeface="Open Sans"/>
                <a:sym typeface="Open Sans"/>
              </a:rPr>
              <a:t>After we have taken a sample free apps of equal size to  paid apps, the plots shows difference in positive sentiments is distributed.</a:t>
            </a:r>
          </a:p>
          <a:p>
            <a:pPr marL="609585" indent="-457189">
              <a:spcBef>
                <a:spcPts val="0"/>
              </a:spcBef>
              <a:buClr>
                <a:schemeClr val="dk1"/>
              </a:buClr>
              <a:buSzPts val="1800"/>
              <a:buFont typeface="Open Sans"/>
              <a:buChar char="●"/>
            </a:pPr>
            <a:r>
              <a:rPr lang="en-US" sz="2400" dirty="0">
                <a:solidFill>
                  <a:schemeClr val="dk1"/>
                </a:solidFill>
                <a:latin typeface="Open Sans"/>
                <a:ea typeface="Open Sans"/>
                <a:cs typeface="Open Sans"/>
                <a:sym typeface="Open Sans"/>
              </a:rPr>
              <a:t>Free apps have more negative and neutral reviews, indicating higher variance of sentiments for free apps.</a:t>
            </a:r>
            <a:endParaRPr sz="2400" dirty="0">
              <a:solidFill>
                <a:schemeClr val="dk1"/>
              </a:solidFill>
              <a:latin typeface="Open Sans"/>
              <a:ea typeface="Open Sans"/>
              <a:cs typeface="Open Sans"/>
              <a:sym typeface="Open Sans"/>
            </a:endParaRPr>
          </a:p>
        </p:txBody>
      </p:sp>
      <p:pic>
        <p:nvPicPr>
          <p:cNvPr id="2" name="Picture 1">
            <a:extLst>
              <a:ext uri="{FF2B5EF4-FFF2-40B4-BE49-F238E27FC236}">
                <a16:creationId xmlns:a16="http://schemas.microsoft.com/office/drawing/2014/main" id="{2459CCF6-BA8F-4EFD-B407-3E7EBC8692B8}"/>
              </a:ext>
            </a:extLst>
          </p:cNvPr>
          <p:cNvPicPr>
            <a:picLocks noChangeAspect="1"/>
          </p:cNvPicPr>
          <p:nvPr/>
        </p:nvPicPr>
        <p:blipFill>
          <a:blip r:embed="rId3"/>
          <a:stretch>
            <a:fillRect/>
          </a:stretch>
        </p:blipFill>
        <p:spPr>
          <a:xfrm>
            <a:off x="476507" y="1756643"/>
            <a:ext cx="5893191" cy="4335424"/>
          </a:xfrm>
          <a:prstGeom prst="rect">
            <a:avLst/>
          </a:prstGeom>
        </p:spPr>
      </p:pic>
    </p:spTree>
    <p:extLst>
      <p:ext uri="{BB962C8B-B14F-4D97-AF65-F5344CB8AC3E}">
        <p14:creationId xmlns:p14="http://schemas.microsoft.com/office/powerpoint/2010/main" val="1220761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1141</Words>
  <Application>Microsoft Office PowerPoint</Application>
  <PresentationFormat>Widescreen</PresentationFormat>
  <Paragraphs>62</Paragraphs>
  <Slides>14</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Avenir</vt:lpstr>
      <vt:lpstr>Calibri</vt:lpstr>
      <vt:lpstr>Calibri Light</vt:lpstr>
      <vt:lpstr>Days One</vt:lpstr>
      <vt:lpstr>IBM Plex Mono</vt:lpstr>
      <vt:lpstr>Michroma</vt:lpstr>
      <vt:lpstr>Open Sans</vt:lpstr>
      <vt:lpstr>Space Mono</vt:lpstr>
      <vt:lpstr>Office Theme</vt:lpstr>
      <vt:lpstr>Analysis of Google Play Store Data</vt:lpstr>
      <vt:lpstr>Overview and 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Google Play Store Data</dc:title>
  <dc:creator>Subbu Chidambaram</dc:creator>
  <cp:lastModifiedBy>Subbu Chidambaram</cp:lastModifiedBy>
  <cp:revision>9</cp:revision>
  <dcterms:created xsi:type="dcterms:W3CDTF">2020-03-19T18:54:21Z</dcterms:created>
  <dcterms:modified xsi:type="dcterms:W3CDTF">2020-03-19T20:48:33Z</dcterms:modified>
</cp:coreProperties>
</file>