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d8ab32722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d8ab32722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5299bbcf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5299bbcf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fc641dea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fc641dea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5299bbc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5299bbc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5299bbcf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5299bbc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5299bbcf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5299bbcf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5299bbc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5299bbc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5299bbcf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5299bbcf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fc641dea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fc641dea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3d369710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3d369710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fc641dea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fc641dea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 - logistics of new slide.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3d3697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3d3697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53628a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53628a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53628a7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53628a7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53628a7e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53628a7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53628a7e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53628a7e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53628a7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53628a7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fc641dea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fc641dea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Alison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2dfeba99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2dfeba99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5299bbcf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5299bbc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dca444f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dca444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Elizabeth: </a:t>
            </a:r>
            <a:r>
              <a:rPr lang="en">
                <a:solidFill>
                  <a:schemeClr val="dk1"/>
                </a:solidFill>
                <a:latin typeface="Proxima Nova"/>
                <a:ea typeface="Proxima Nova"/>
                <a:cs typeface="Proxima Nova"/>
                <a:sym typeface="Proxima Nova"/>
              </a:rPr>
              <a:t>The global pandemic and abrupt shift to online teaching presents new tensions and magnifies old tensions as we reconfigure our classrooms for equitable, active engagement in virtual settings. There are no easy answers to these dilemmas, but let’s troubleshoot together. In this interactive session we will bring the participant community together to share ideas and process new tensions around academic integrity, student engagement, and how to be reasonably accommodating as we strive to provide our students with active equitable virtual classes.</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d8ab3272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d8ab3272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3d369710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3d369710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Elizabeth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3d369710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3d369710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Alison - (Elizabeth put link into chat)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fc641dea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fc641dea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3d369710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3d369710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fc641de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fc641de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 - Show logistics of slide 10 - make sure everyone has access.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upport.google.com/groups/answer/1067205?hl=en" TargetMode="External"/><Relationship Id="rId4" Type="http://schemas.openxmlformats.org/officeDocument/2006/relationships/hyperlink" Target="https://www.comathinquiry.org/" TargetMode="External"/><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rot="-2700454">
            <a:off x="7448385" y="307047"/>
            <a:ext cx="1606052" cy="885439"/>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577">
                <a:solidFill>
                  <a:schemeClr val="dk2"/>
                </a:solidFill>
              </a:rPr>
              <a:t>Welcome</a:t>
            </a:r>
            <a:r>
              <a:rPr b="1" lang="en" sz="3577">
                <a:solidFill>
                  <a:schemeClr val="dk2"/>
                </a:solidFill>
              </a:rPr>
              <a:t>!</a:t>
            </a:r>
            <a:r>
              <a:rPr lang="en" sz="3577"/>
              <a:t> </a:t>
            </a:r>
            <a:r>
              <a:rPr lang="en"/>
              <a:t>A few things before we get started...</a:t>
            </a:r>
            <a:endParaRPr/>
          </a:p>
        </p:txBody>
      </p:sp>
      <p:sp>
        <p:nvSpPr>
          <p:cNvPr id="61" name="Google Shape;61;p13"/>
          <p:cNvSpPr txBox="1"/>
          <p:nvPr>
            <p:ph idx="1" type="body"/>
          </p:nvPr>
        </p:nvSpPr>
        <p:spPr>
          <a:xfrm>
            <a:off x="311700" y="1152475"/>
            <a:ext cx="8520600" cy="3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64D79"/>
                </a:solidFill>
              </a:rPr>
              <a:t>Type in the chat: </a:t>
            </a:r>
            <a:r>
              <a:rPr lang="en">
                <a:solidFill>
                  <a:srgbClr val="000000"/>
                </a:solidFill>
              </a:rPr>
              <a:t>What is the thing you are most excited to do in your classes once we arrive at our post-pandemic normal?</a:t>
            </a:r>
            <a:endParaRPr>
              <a:solidFill>
                <a:srgbClr val="000000"/>
              </a:solidFill>
            </a:endParaRPr>
          </a:p>
          <a:p>
            <a:pPr indent="0" lvl="0" marL="0" rtl="0" algn="l">
              <a:spcBef>
                <a:spcPts val="1200"/>
              </a:spcBef>
              <a:spcAft>
                <a:spcPts val="0"/>
              </a:spcAft>
              <a:buNone/>
            </a:pPr>
            <a:r>
              <a:rPr b="1" lang="en">
                <a:solidFill>
                  <a:srgbClr val="A64D79"/>
                </a:solidFill>
              </a:rPr>
              <a:t>Start thinking</a:t>
            </a:r>
            <a:r>
              <a:rPr lang="en">
                <a:solidFill>
                  <a:srgbClr val="A64D79"/>
                </a:solidFill>
              </a:rPr>
              <a:t> </a:t>
            </a:r>
            <a:r>
              <a:rPr lang="en">
                <a:solidFill>
                  <a:srgbClr val="000000"/>
                </a:solidFill>
              </a:rPr>
              <a:t>about which </a:t>
            </a:r>
            <a:r>
              <a:rPr lang="en">
                <a:solidFill>
                  <a:srgbClr val="000000"/>
                </a:solidFill>
              </a:rPr>
              <a:t>question</a:t>
            </a:r>
            <a:r>
              <a:rPr lang="en">
                <a:solidFill>
                  <a:srgbClr val="000000"/>
                </a:solidFill>
              </a:rPr>
              <a:t> you would like to explore in your breakout rooms:</a:t>
            </a:r>
            <a:endParaRPr>
              <a:solidFill>
                <a:srgbClr val="000000"/>
              </a:solidFill>
            </a:endParaRPr>
          </a:p>
          <a:p>
            <a:pPr indent="-342900" lvl="0" marL="457200" rtl="0" algn="l">
              <a:spcBef>
                <a:spcPts val="1200"/>
              </a:spcBef>
              <a:spcAft>
                <a:spcPts val="0"/>
              </a:spcAft>
              <a:buClr>
                <a:srgbClr val="000000"/>
              </a:buClr>
              <a:buSzPts val="1800"/>
              <a:buAutoNum type="alphaUcPeriod"/>
            </a:pPr>
            <a:r>
              <a:rPr b="1" lang="en">
                <a:solidFill>
                  <a:srgbClr val="A64D79"/>
                </a:solidFill>
              </a:rPr>
              <a:t>Academic Integrity:</a:t>
            </a:r>
            <a:r>
              <a:rPr b="1" lang="en">
                <a:solidFill>
                  <a:srgbClr val="000000"/>
                </a:solidFill>
              </a:rPr>
              <a:t> </a:t>
            </a:r>
            <a:r>
              <a:rPr lang="en">
                <a:solidFill>
                  <a:srgbClr val="000000"/>
                </a:solidFill>
              </a:rPr>
              <a:t>How do we help students to understand which tools support learning and which undermine learning in your active online course?</a:t>
            </a:r>
            <a:endParaRPr>
              <a:solidFill>
                <a:srgbClr val="000000"/>
              </a:solidFill>
            </a:endParaRPr>
          </a:p>
          <a:p>
            <a:pPr indent="-342900" lvl="0" marL="457200" rtl="0" algn="l">
              <a:spcBef>
                <a:spcPts val="0"/>
              </a:spcBef>
              <a:spcAft>
                <a:spcPts val="0"/>
              </a:spcAft>
              <a:buClr>
                <a:srgbClr val="000000"/>
              </a:buClr>
              <a:buSzPts val="1800"/>
              <a:buAutoNum type="alphaUcPeriod"/>
            </a:pPr>
            <a:r>
              <a:rPr b="1" lang="en">
                <a:solidFill>
                  <a:srgbClr val="A64D79"/>
                </a:solidFill>
              </a:rPr>
              <a:t>Student Engagement:</a:t>
            </a:r>
            <a:r>
              <a:rPr lang="en">
                <a:solidFill>
                  <a:srgbClr val="000000"/>
                </a:solidFill>
              </a:rPr>
              <a:t> What is reasonable to expect of students in terms of engagement in your active online course?</a:t>
            </a:r>
            <a:endParaRPr>
              <a:solidFill>
                <a:srgbClr val="000000"/>
              </a:solidFill>
            </a:endParaRPr>
          </a:p>
          <a:p>
            <a:pPr indent="-342900" lvl="0" marL="457200" rtl="0" algn="l">
              <a:spcBef>
                <a:spcPts val="0"/>
              </a:spcBef>
              <a:spcAft>
                <a:spcPts val="0"/>
              </a:spcAft>
              <a:buClr>
                <a:srgbClr val="000000"/>
              </a:buClr>
              <a:buSzPts val="1800"/>
              <a:buAutoNum type="alphaUcPeriod"/>
            </a:pPr>
            <a:r>
              <a:rPr b="1" lang="en">
                <a:solidFill>
                  <a:srgbClr val="A64D79"/>
                </a:solidFill>
              </a:rPr>
              <a:t>Work/Life Balance: </a:t>
            </a:r>
            <a:r>
              <a:rPr lang="en">
                <a:solidFill>
                  <a:srgbClr val="000000"/>
                </a:solidFill>
              </a:rPr>
              <a:t>What is reasonable in terms of making accommodations to meet individual student needs in your active online course?</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
        <p:nvSpPr>
          <p:cNvPr id="62" name="Google Shape;62;p13"/>
          <p:cNvSpPr txBox="1"/>
          <p:nvPr/>
        </p:nvSpPr>
        <p:spPr>
          <a:xfrm rot="-2700000">
            <a:off x="7464500" y="371687"/>
            <a:ext cx="1834942" cy="5231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roxima Nova"/>
                <a:ea typeface="Proxima Nova"/>
                <a:cs typeface="Proxima Nova"/>
                <a:sym typeface="Proxima Nova"/>
              </a:rPr>
              <a:t>Please respond to this question in the chat</a:t>
            </a:r>
            <a:endParaRPr b="1" sz="11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8" name="Shape 128"/>
        <p:cNvGrpSpPr/>
        <p:nvPr/>
      </p:nvGrpSpPr>
      <p:grpSpPr>
        <a:xfrm>
          <a:off x="0" y="0"/>
          <a:ext cx="0" cy="0"/>
          <a:chOff x="0" y="0"/>
          <a:chExt cx="0" cy="0"/>
        </a:xfrm>
      </p:grpSpPr>
      <p:sp>
        <p:nvSpPr>
          <p:cNvPr id="129" name="Google Shape;129;p22"/>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0</a:t>
            </a:r>
            <a:endParaRPr b="1">
              <a:solidFill>
                <a:srgbClr val="0000FF"/>
              </a:solidFill>
            </a:endParaRPr>
          </a:p>
        </p:txBody>
      </p:sp>
      <p:sp>
        <p:nvSpPr>
          <p:cNvPr id="131" name="Google Shape;131;p22"/>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8 here. </a:t>
            </a:r>
            <a:endParaRPr>
              <a:solidFill>
                <a:srgbClr val="000000"/>
              </a:solidFill>
              <a:latin typeface="Arial"/>
              <a:ea typeface="Arial"/>
              <a:cs typeface="Arial"/>
              <a:sym typeface="Arial"/>
            </a:endParaRPr>
          </a:p>
          <a:p>
            <a:pPr indent="0" lvl="0" marL="0" rtl="0" algn="l">
              <a:spcBef>
                <a:spcPts val="0"/>
              </a:spcBef>
              <a:spcAft>
                <a:spcPts val="0"/>
              </a:spcAft>
              <a:buNone/>
            </a:pPr>
            <a:r>
              <a:rPr b="1" lang="en" sz="2700">
                <a:solidFill>
                  <a:srgbClr val="0000FF"/>
                </a:solidFill>
              </a:rPr>
              <a:t>Absent Student:</a:t>
            </a:r>
            <a:r>
              <a:rPr b="1" lang="en" sz="2700">
                <a:solidFill>
                  <a:schemeClr val="dk1"/>
                </a:solidFill>
              </a:rPr>
              <a:t> You have a student who regularly needs to miss class meetings due to family obligations; however, the in-class activities are central to the learning in the class so don’t want students to miss this opportunity.</a:t>
            </a:r>
            <a:endParaRPr b="1" sz="2700">
              <a:solidFill>
                <a:schemeClr val="dk1"/>
              </a:solidFill>
            </a:endParaRPr>
          </a:p>
          <a:p>
            <a:pPr indent="0" lvl="0" marL="0" rtl="0" algn="l">
              <a:lnSpc>
                <a:spcPct val="100000"/>
              </a:lnSpc>
              <a:spcBef>
                <a:spcPts val="1200"/>
              </a:spcBef>
              <a:spcAft>
                <a:spcPts val="0"/>
              </a:spcAft>
              <a:buNone/>
            </a:pPr>
            <a:r>
              <a:rPr i="1" lang="en" sz="2950">
                <a:solidFill>
                  <a:schemeClr val="dk1"/>
                </a:solidFill>
              </a:rPr>
              <a:t>What is reasonable in terms of making accommodations to meet individual student needs in your active online course?</a:t>
            </a:r>
            <a:endParaRPr i="1" sz="29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a:solidFill>
                <a:srgbClr val="FF0000"/>
              </a:solidFill>
              <a:latin typeface="Arial"/>
              <a:ea typeface="Arial"/>
              <a:cs typeface="Arial"/>
              <a:sym typeface="Arial"/>
            </a:endParaRPr>
          </a:p>
        </p:txBody>
      </p:sp>
      <p:sp>
        <p:nvSpPr>
          <p:cNvPr id="132" name="Google Shape;132;p22"/>
          <p:cNvSpPr txBox="1"/>
          <p:nvPr>
            <p:ph idx="1" type="body"/>
          </p:nvPr>
        </p:nvSpPr>
        <p:spPr>
          <a:xfrm>
            <a:off x="4694050" y="76600"/>
            <a:ext cx="4087200" cy="4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133" name="Google Shape;133;p22"/>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Alison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Elizabeth</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Julia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Jeremy</a:t>
            </a:r>
            <a:endParaRPr sz="1600">
              <a:latin typeface="Proxima Nova"/>
              <a:ea typeface="Proxima Nova"/>
              <a:cs typeface="Proxima Nova"/>
              <a:sym typeface="Proxima Nova"/>
            </a:endParaRPr>
          </a:p>
        </p:txBody>
      </p:sp>
      <p:sp>
        <p:nvSpPr>
          <p:cNvPr id="134" name="Google Shape;134;p22"/>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35" name="Google Shape;135;p22"/>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36" name="Google Shape;136;p22"/>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0" name="Shape 140"/>
        <p:cNvGrpSpPr/>
        <p:nvPr/>
      </p:nvGrpSpPr>
      <p:grpSpPr>
        <a:xfrm>
          <a:off x="0" y="0"/>
          <a:ext cx="0" cy="0"/>
          <a:chOff x="0" y="0"/>
          <a:chExt cx="0" cy="0"/>
        </a:xfrm>
      </p:grpSpPr>
      <p:sp>
        <p:nvSpPr>
          <p:cNvPr id="141" name="Google Shape;141;p23"/>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a:t>
            </a:r>
            <a:r>
              <a:rPr b="1" lang="en">
                <a:solidFill>
                  <a:srgbClr val="0000FF"/>
                </a:solidFill>
              </a:rPr>
              <a:t>Group 1</a:t>
            </a:r>
            <a:endParaRPr b="1">
              <a:solidFill>
                <a:srgbClr val="0000FF"/>
              </a:solidFill>
            </a:endParaRPr>
          </a:p>
        </p:txBody>
      </p:sp>
      <p:sp>
        <p:nvSpPr>
          <p:cNvPr id="143" name="Google Shape;143;p23"/>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8 here.</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a:t>
            </a:r>
            <a:r>
              <a:rPr b="1" lang="en" sz="1600">
                <a:solidFill>
                  <a:srgbClr val="0000FF"/>
                </a:solidFill>
              </a:rPr>
              <a:t>Collaboration?</a:t>
            </a:r>
            <a:r>
              <a:rPr b="1" lang="en" sz="1600">
                <a:solidFill>
                  <a:schemeClr val="dk1"/>
                </a:solidFill>
              </a:rPr>
              <a:t> A student asks a question about another student’s homework solution that they saw on shared media (Discord, jamboards, Google slides). You are suddenly made aware that your students have been posting their solutions to homework problems online all semester long. </a:t>
            </a:r>
            <a:endParaRPr b="1" sz="1600">
              <a:solidFill>
                <a:schemeClr val="dk1"/>
              </a:solidFill>
            </a:endParaRPr>
          </a:p>
          <a:p>
            <a:pPr indent="0" lvl="0" marL="0" rtl="0" algn="l">
              <a:lnSpc>
                <a:spcPct val="100000"/>
              </a:lnSpc>
              <a:spcBef>
                <a:spcPts val="0"/>
              </a:spcBef>
              <a:spcAft>
                <a:spcPts val="0"/>
              </a:spcAft>
              <a:buNone/>
            </a:pPr>
            <a:r>
              <a:rPr i="1" lang="en" sz="1824">
                <a:solidFill>
                  <a:schemeClr val="dk1"/>
                </a:solidFill>
              </a:rPr>
              <a:t>How do we help students to understand which tools support learning and which undermine learning in your active online course?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144" name="Google Shape;144;p23"/>
          <p:cNvSpPr txBox="1"/>
          <p:nvPr>
            <p:ph idx="1" type="body"/>
          </p:nvPr>
        </p:nvSpPr>
        <p:spPr>
          <a:xfrm>
            <a:off x="4694050" y="76600"/>
            <a:ext cx="4087200" cy="4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Use discussion boards to hide responses until students post their own response. Respond to at least 2 peers and learn from other’s solutions.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Facilitate asynchronous collaboration using Discord or other platform.</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Have conversation with students that the problems in class have already been solved. In their careers, they’ll be presented with problems that nobody has solved. Employees who can problem-solve and think critically about how to solve a problem will go far in their careers. Looking up answers for points is not going to prepare them for the future. Now is the time for them to train their brains and learn skills that they will take with them. Emphasize problem-solving and critical thinking. Struggling doesn’t mean that you can’t solve the problem.</a:t>
            </a:r>
            <a:endParaRPr sz="1000">
              <a:solidFill>
                <a:srgbClr val="000000"/>
              </a:solidFill>
              <a:latin typeface="Arial"/>
              <a:ea typeface="Arial"/>
              <a:cs typeface="Arial"/>
              <a:sym typeface="Arial"/>
            </a:endParaRPr>
          </a:p>
        </p:txBody>
      </p:sp>
      <p:sp>
        <p:nvSpPr>
          <p:cNvPr id="145" name="Google Shape;145;p23"/>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Kathy</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Kristin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Nadezhda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a:t>
            </a:r>
            <a:endParaRPr sz="1600">
              <a:latin typeface="Proxima Nova"/>
              <a:ea typeface="Proxima Nova"/>
              <a:cs typeface="Proxima Nova"/>
              <a:sym typeface="Proxima Nova"/>
            </a:endParaRPr>
          </a:p>
        </p:txBody>
      </p:sp>
      <p:sp>
        <p:nvSpPr>
          <p:cNvPr id="146" name="Google Shape;146;p23"/>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47" name="Google Shape;147;p23"/>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48" name="Google Shape;148;p23"/>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2" name="Shape 152"/>
        <p:cNvGrpSpPr/>
        <p:nvPr/>
      </p:nvGrpSpPr>
      <p:grpSpPr>
        <a:xfrm>
          <a:off x="0" y="0"/>
          <a:ext cx="0" cy="0"/>
          <a:chOff x="0" y="0"/>
          <a:chExt cx="0" cy="0"/>
        </a:xfrm>
      </p:grpSpPr>
      <p:sp>
        <p:nvSpPr>
          <p:cNvPr id="153" name="Google Shape;153;p24"/>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2</a:t>
            </a:r>
            <a:endParaRPr b="1">
              <a:solidFill>
                <a:srgbClr val="0000FF"/>
              </a:solidFill>
            </a:endParaRPr>
          </a:p>
        </p:txBody>
      </p:sp>
      <p:sp>
        <p:nvSpPr>
          <p:cNvPr id="155" name="Google Shape;155;p24"/>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8 here.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FF0000"/>
              </a:solidFill>
              <a:latin typeface="Arial"/>
              <a:ea typeface="Arial"/>
              <a:cs typeface="Arial"/>
              <a:sym typeface="Arial"/>
            </a:endParaRPr>
          </a:p>
          <a:p>
            <a:pPr indent="0" lvl="0" marL="0" rtl="0" algn="l">
              <a:spcBef>
                <a:spcPts val="0"/>
              </a:spcBef>
              <a:spcAft>
                <a:spcPts val="0"/>
              </a:spcAft>
              <a:buNone/>
            </a:pPr>
            <a:r>
              <a:rPr b="1" lang="en" sz="1500">
                <a:solidFill>
                  <a:srgbClr val="0000FF"/>
                </a:solidFill>
              </a:rPr>
              <a:t>Parallel Isolation:</a:t>
            </a:r>
            <a:r>
              <a:rPr b="1" lang="en" sz="1500">
                <a:solidFill>
                  <a:schemeClr val="dk1"/>
                </a:solidFill>
              </a:rPr>
              <a:t> You pop into a breakout room and all mics are muted, cameras are off and there’s no sign that the students are working together (but there is evidence that students are working in isolation on collaborative document).</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a:solidFill>
                <a:srgbClr val="FF0000"/>
              </a:solidFill>
              <a:latin typeface="Arial"/>
              <a:ea typeface="Arial"/>
              <a:cs typeface="Arial"/>
              <a:sym typeface="Arial"/>
            </a:endParaRPr>
          </a:p>
        </p:txBody>
      </p:sp>
      <p:sp>
        <p:nvSpPr>
          <p:cNvPr id="156" name="Google Shape;156;p24"/>
          <p:cNvSpPr txBox="1"/>
          <p:nvPr>
            <p:ph idx="1" type="body"/>
          </p:nvPr>
        </p:nvSpPr>
        <p:spPr>
          <a:xfrm>
            <a:off x="4855050" y="356850"/>
            <a:ext cx="4087200" cy="4429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This scenario has happened before</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It may depend on the type of class, class size (do certain activities require the camera to be on?)</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Expectations could be different for different tasks (for example, having the camera on for ice breakers)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Reasonable to have them work collaboratively on a shared space (if they do not, it is difficult to gauge learning)</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If the meeting is synchronous, then students should be expected to participate in the activity/lecture/class (participation could vary between cameras on, sending reactions, sharing what they learned from each other)</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157" name="Google Shape;157;p24"/>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Lynda Wynn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Mario Banuelos</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Asuman Oktac</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Chris Rasmussen</a:t>
            </a:r>
            <a:endParaRPr sz="1600">
              <a:latin typeface="Proxima Nova"/>
              <a:ea typeface="Proxima Nova"/>
              <a:cs typeface="Proxima Nova"/>
              <a:sym typeface="Proxima Nova"/>
            </a:endParaRPr>
          </a:p>
        </p:txBody>
      </p:sp>
      <p:sp>
        <p:nvSpPr>
          <p:cNvPr id="158" name="Google Shape;158;p24"/>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59" name="Google Shape;159;p24"/>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60" name="Google Shape;160;p24"/>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4" name="Shape 164"/>
        <p:cNvGrpSpPr/>
        <p:nvPr/>
      </p:nvGrpSpPr>
      <p:grpSpPr>
        <a:xfrm>
          <a:off x="0" y="0"/>
          <a:ext cx="0" cy="0"/>
          <a:chOff x="0" y="0"/>
          <a:chExt cx="0" cy="0"/>
        </a:xfrm>
      </p:grpSpPr>
      <p:sp>
        <p:nvSpPr>
          <p:cNvPr id="165" name="Google Shape;165;p25"/>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3</a:t>
            </a:r>
            <a:endParaRPr b="1">
              <a:solidFill>
                <a:srgbClr val="0000FF"/>
              </a:solidFill>
            </a:endParaRPr>
          </a:p>
        </p:txBody>
      </p:sp>
      <p:sp>
        <p:nvSpPr>
          <p:cNvPr id="167" name="Google Shape;167;p25"/>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8 here.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Student engagement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FF"/>
                </a:solidFill>
              </a:rPr>
              <a:t>Parallel Isolation:</a:t>
            </a:r>
            <a:r>
              <a:rPr b="1" lang="en" sz="1500">
                <a:solidFill>
                  <a:schemeClr val="dk1"/>
                </a:solidFill>
              </a:rPr>
              <a:t> You pop into a breakout room and all mics are muted, cameras are off and there’s no sign that the students are working together (but there is evidence that students are working in isolation on collaborative document).</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2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0"/>
              </a:spcAft>
              <a:buNone/>
            </a:pPr>
            <a:r>
              <a:t/>
            </a:r>
            <a:endParaRPr>
              <a:solidFill>
                <a:srgbClr val="FF0000"/>
              </a:solidFill>
              <a:latin typeface="Arial"/>
              <a:ea typeface="Arial"/>
              <a:cs typeface="Arial"/>
              <a:sym typeface="Arial"/>
            </a:endParaRPr>
          </a:p>
        </p:txBody>
      </p:sp>
      <p:sp>
        <p:nvSpPr>
          <p:cNvPr id="168" name="Google Shape;168;p25"/>
          <p:cNvSpPr txBox="1"/>
          <p:nvPr>
            <p:ph idx="1" type="body"/>
          </p:nvPr>
        </p:nvSpPr>
        <p:spPr>
          <a:xfrm>
            <a:off x="4694050" y="76600"/>
            <a:ext cx="4087200" cy="4429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Use online Smartboard, see the student’s work and choose to share it with class</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Use GeoGebra, </a:t>
            </a:r>
            <a:r>
              <a:rPr lang="en">
                <a:solidFill>
                  <a:srgbClr val="000000"/>
                </a:solidFill>
                <a:latin typeface="Arial"/>
                <a:ea typeface="Arial"/>
                <a:cs typeface="Arial"/>
                <a:sym typeface="Arial"/>
              </a:rPr>
              <a:t>collaborate</a:t>
            </a:r>
            <a:r>
              <a:rPr lang="en">
                <a:solidFill>
                  <a:srgbClr val="000000"/>
                </a:solidFill>
                <a:latin typeface="Arial"/>
                <a:ea typeface="Arial"/>
                <a:cs typeface="Arial"/>
                <a:sym typeface="Arial"/>
              </a:rPr>
              <a:t> with </a:t>
            </a:r>
            <a:r>
              <a:rPr lang="en">
                <a:solidFill>
                  <a:srgbClr val="000000"/>
                </a:solidFill>
                <a:latin typeface="Arial"/>
                <a:ea typeface="Arial"/>
                <a:cs typeface="Arial"/>
                <a:sym typeface="Arial"/>
              </a:rPr>
              <a:t>students</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Randomly pick up students to answer questions, 5% of grade being attendance and discussion</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Get students to share their work on computer programming</a:t>
            </a:r>
            <a:endParaRPr>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AutoNum type="arabicPeriod"/>
            </a:pPr>
            <a:r>
              <a:rPr lang="en">
                <a:solidFill>
                  <a:srgbClr val="000000"/>
                </a:solidFill>
                <a:latin typeface="Arial"/>
                <a:ea typeface="Arial"/>
                <a:cs typeface="Arial"/>
                <a:sym typeface="Arial"/>
              </a:rPr>
              <a:t>Incentive of attendance: Students can add two entries to their resume in one course</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169" name="Google Shape;169;p25"/>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Tuyin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Sam</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Julian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Julian</a:t>
            </a:r>
            <a:endParaRPr sz="1600">
              <a:latin typeface="Proxima Nova"/>
              <a:ea typeface="Proxima Nova"/>
              <a:cs typeface="Proxima Nova"/>
              <a:sym typeface="Proxima Nova"/>
            </a:endParaRPr>
          </a:p>
        </p:txBody>
      </p:sp>
      <p:sp>
        <p:nvSpPr>
          <p:cNvPr id="170" name="Google Shape;170;p25"/>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71" name="Google Shape;171;p25"/>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72" name="Google Shape;172;p25"/>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6" name="Shape 176"/>
        <p:cNvGrpSpPr/>
        <p:nvPr/>
      </p:nvGrpSpPr>
      <p:grpSpPr>
        <a:xfrm>
          <a:off x="0" y="0"/>
          <a:ext cx="0" cy="0"/>
          <a:chOff x="0" y="0"/>
          <a:chExt cx="0" cy="0"/>
        </a:xfrm>
      </p:grpSpPr>
      <p:sp>
        <p:nvSpPr>
          <p:cNvPr id="177" name="Google Shape;177;p26"/>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4</a:t>
            </a:r>
            <a:endParaRPr b="1">
              <a:solidFill>
                <a:srgbClr val="0000FF"/>
              </a:solidFill>
            </a:endParaRPr>
          </a:p>
        </p:txBody>
      </p:sp>
      <p:sp>
        <p:nvSpPr>
          <p:cNvPr id="179" name="Google Shape;179;p26"/>
          <p:cNvSpPr txBox="1"/>
          <p:nvPr>
            <p:ph idx="1" type="body"/>
          </p:nvPr>
        </p:nvSpPr>
        <p:spPr>
          <a:xfrm>
            <a:off x="671100" y="1984200"/>
            <a:ext cx="3803100" cy="29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FF"/>
                </a:solidFill>
              </a:rPr>
              <a:t>Parallel Isolation:</a:t>
            </a:r>
            <a:r>
              <a:rPr b="1" lang="en" sz="1500">
                <a:solidFill>
                  <a:schemeClr val="dk1"/>
                </a:solidFill>
              </a:rPr>
              <a:t> You pop into a breakout room and all mics are muted, cameras are off and there’s no sign that the students are working together (but there is evidence that students are working in isolation on collaborative document).</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250">
              <a:solidFill>
                <a:schemeClr val="dk1"/>
              </a:solidFill>
            </a:endParaRPr>
          </a:p>
          <a:p>
            <a:pPr indent="0" lvl="0" marL="0" rtl="0" algn="l">
              <a:spcBef>
                <a:spcPts val="0"/>
              </a:spcBef>
              <a:spcAft>
                <a:spcPts val="1200"/>
              </a:spcAft>
              <a:buNone/>
            </a:pPr>
            <a:r>
              <a:t/>
            </a:r>
            <a:endParaRPr>
              <a:solidFill>
                <a:srgbClr val="FF0000"/>
              </a:solidFill>
              <a:latin typeface="Arial"/>
              <a:ea typeface="Arial"/>
              <a:cs typeface="Arial"/>
              <a:sym typeface="Arial"/>
            </a:endParaRPr>
          </a:p>
        </p:txBody>
      </p:sp>
      <p:sp>
        <p:nvSpPr>
          <p:cNvPr id="180" name="Google Shape;180;p26"/>
          <p:cNvSpPr txBox="1"/>
          <p:nvPr>
            <p:ph idx="1" type="body"/>
          </p:nvPr>
        </p:nvSpPr>
        <p:spPr>
          <a:xfrm>
            <a:off x="4694050" y="76600"/>
            <a:ext cx="4087200" cy="442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Breakout rooms quiet, not effective, Jam board, external USB mailed to house. Don’t get to know each other. </a:t>
            </a:r>
            <a:r>
              <a:rPr lang="en">
                <a:solidFill>
                  <a:srgbClr val="000000"/>
                </a:solidFill>
                <a:latin typeface="Arial"/>
                <a:ea typeface="Arial"/>
                <a:cs typeface="Arial"/>
                <a:sym typeface="Arial"/>
              </a:rPr>
              <a:t>Smiley</a:t>
            </a:r>
            <a:r>
              <a:rPr lang="en">
                <a:solidFill>
                  <a:srgbClr val="000000"/>
                </a:solidFill>
                <a:latin typeface="Arial"/>
                <a:ea typeface="Arial"/>
                <a:cs typeface="Arial"/>
                <a:sym typeface="Arial"/>
              </a:rPr>
              <a:t> face.</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Desmos Slides </a:t>
            </a:r>
            <a:r>
              <a:rPr lang="en">
                <a:solidFill>
                  <a:srgbClr val="000000"/>
                </a:solidFill>
                <a:latin typeface="Arial"/>
                <a:ea typeface="Arial"/>
                <a:cs typeface="Arial"/>
                <a:sym typeface="Arial"/>
              </a:rPr>
              <a:t>Anonymize</a:t>
            </a:r>
            <a:r>
              <a:rPr lang="en">
                <a:solidFill>
                  <a:srgbClr val="000000"/>
                </a:solidFill>
                <a:latin typeface="Arial"/>
                <a:ea typeface="Arial"/>
                <a:cs typeface="Arial"/>
                <a:sym typeface="Arial"/>
              </a:rPr>
              <a:t>, search in google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Private chat to instructor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Working microphone</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Meet on zoom outside of class for points.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No nonverbal clues to engagement</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Discord</a:t>
            </a:r>
            <a:endParaRPr>
              <a:solidFill>
                <a:srgbClr val="000000"/>
              </a:solidFill>
              <a:latin typeface="Arial"/>
              <a:ea typeface="Arial"/>
              <a:cs typeface="Arial"/>
              <a:sym typeface="Arial"/>
            </a:endParaRPr>
          </a:p>
        </p:txBody>
      </p:sp>
      <p:sp>
        <p:nvSpPr>
          <p:cNvPr id="181" name="Google Shape;181;p26"/>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Simone</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Sara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Su</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Michelle</a:t>
            </a:r>
            <a:endParaRPr sz="1600">
              <a:latin typeface="Proxima Nova"/>
              <a:ea typeface="Proxima Nova"/>
              <a:cs typeface="Proxima Nova"/>
              <a:sym typeface="Proxima Nova"/>
            </a:endParaRPr>
          </a:p>
        </p:txBody>
      </p:sp>
      <p:sp>
        <p:nvSpPr>
          <p:cNvPr id="182" name="Google Shape;182;p26"/>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83" name="Google Shape;183;p26"/>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84" name="Google Shape;184;p26"/>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8" name="Shape 188"/>
        <p:cNvGrpSpPr/>
        <p:nvPr/>
      </p:nvGrpSpPr>
      <p:grpSpPr>
        <a:xfrm>
          <a:off x="0" y="0"/>
          <a:ext cx="0" cy="0"/>
          <a:chOff x="0" y="0"/>
          <a:chExt cx="0" cy="0"/>
        </a:xfrm>
      </p:grpSpPr>
      <p:sp>
        <p:nvSpPr>
          <p:cNvPr id="189" name="Google Shape;189;p27"/>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5</a:t>
            </a:r>
            <a:endParaRPr b="1">
              <a:solidFill>
                <a:srgbClr val="0000FF"/>
              </a:solidFill>
            </a:endParaRPr>
          </a:p>
        </p:txBody>
      </p:sp>
      <p:sp>
        <p:nvSpPr>
          <p:cNvPr id="191" name="Google Shape;191;p27"/>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8 here.</a:t>
            </a:r>
            <a:endParaRPr>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0000FF"/>
                </a:solidFill>
              </a:rPr>
              <a:t>Parallel Isolation:</a:t>
            </a:r>
            <a:r>
              <a:rPr b="1" lang="en" sz="1500">
                <a:solidFill>
                  <a:schemeClr val="dk1"/>
                </a:solidFill>
              </a:rPr>
              <a:t> You pop into a breakout room and all mics are muted, cameras are off and there’s no sign that the students are working together (but there is evidence that students are working in isolation on collaborative document).</a:t>
            </a:r>
            <a:endParaRPr b="1" sz="1500">
              <a:solidFill>
                <a:schemeClr val="dk1"/>
              </a:solidFill>
            </a:endParaRPr>
          </a:p>
          <a:p>
            <a:pPr indent="0" lvl="0" marL="0" rtl="0" algn="l">
              <a:spcBef>
                <a:spcPts val="1200"/>
              </a:spcBef>
              <a:spcAft>
                <a:spcPts val="0"/>
              </a:spcAft>
              <a:buNone/>
            </a:pPr>
            <a:r>
              <a:rPr i="1" lang="en" sz="1650">
                <a:solidFill>
                  <a:schemeClr val="dk1"/>
                </a:solidFill>
              </a:rPr>
              <a:t>What is reasonable to expect of students in terms of engagement in your active online course?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192" name="Google Shape;192;p27"/>
          <p:cNvSpPr txBox="1"/>
          <p:nvPr>
            <p:ph idx="1" type="body"/>
          </p:nvPr>
        </p:nvSpPr>
        <p:spPr>
          <a:xfrm>
            <a:off x="4694050" y="76600"/>
            <a:ext cx="4236300" cy="4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Like the idea of the collaborative doc</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Use breakout as opportunity to talk about math + life -- engaging when you have topic that is relevant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Using roles to help -- accountability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Remember the THINK in the think/’pair”/share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Harder to come up with positive reinforcement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193" name="Google Shape;193;p27"/>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Shawn/Dianne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Kathryn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David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Shirley</a:t>
            </a:r>
            <a:endParaRPr sz="1600">
              <a:latin typeface="Proxima Nova"/>
              <a:ea typeface="Proxima Nova"/>
              <a:cs typeface="Proxima Nova"/>
              <a:sym typeface="Proxima Nova"/>
            </a:endParaRPr>
          </a:p>
        </p:txBody>
      </p:sp>
      <p:sp>
        <p:nvSpPr>
          <p:cNvPr id="194" name="Google Shape;194;p27"/>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195" name="Google Shape;195;p27"/>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196" name="Google Shape;196;p27"/>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0" name="Shape 200"/>
        <p:cNvGrpSpPr/>
        <p:nvPr/>
      </p:nvGrpSpPr>
      <p:grpSpPr>
        <a:xfrm>
          <a:off x="0" y="0"/>
          <a:ext cx="0" cy="0"/>
          <a:chOff x="0" y="0"/>
          <a:chExt cx="0" cy="0"/>
        </a:xfrm>
      </p:grpSpPr>
      <p:sp>
        <p:nvSpPr>
          <p:cNvPr id="201" name="Google Shape;201;p28"/>
          <p:cNvSpPr/>
          <p:nvPr/>
        </p:nvSpPr>
        <p:spPr>
          <a:xfrm>
            <a:off x="1263350" y="76600"/>
            <a:ext cx="2990700" cy="472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Breakout Group 6</a:t>
            </a:r>
            <a:endParaRPr b="1">
              <a:solidFill>
                <a:srgbClr val="0000FF"/>
              </a:solidFill>
            </a:endParaRPr>
          </a:p>
        </p:txBody>
      </p:sp>
      <p:sp>
        <p:nvSpPr>
          <p:cNvPr id="203" name="Google Shape;203;p28"/>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a:t>
            </a:r>
            <a:r>
              <a:rPr lang="en">
                <a:solidFill>
                  <a:srgbClr val="000000"/>
                </a:solidFill>
                <a:latin typeface="Arial"/>
                <a:ea typeface="Arial"/>
                <a:cs typeface="Arial"/>
                <a:sym typeface="Arial"/>
              </a:rPr>
              <a:t>copy and paste your group’s scenario from Slide 8 here.</a:t>
            </a:r>
            <a:endParaRPr>
              <a:solidFill>
                <a:srgbClr val="000000"/>
              </a:solidFill>
              <a:latin typeface="Arial"/>
              <a:ea typeface="Arial"/>
              <a:cs typeface="Arial"/>
              <a:sym typeface="Arial"/>
            </a:endParaRPr>
          </a:p>
          <a:p>
            <a:pPr indent="0" lvl="0" marL="0" rtl="0" algn="l">
              <a:spcBef>
                <a:spcPts val="0"/>
              </a:spcBef>
              <a:spcAft>
                <a:spcPts val="0"/>
              </a:spcAft>
              <a:buNone/>
            </a:pPr>
            <a:r>
              <a:rPr b="1" lang="en" sz="2700">
                <a:solidFill>
                  <a:srgbClr val="0000FF"/>
                </a:solidFill>
              </a:rPr>
              <a:t>Absent Student:</a:t>
            </a:r>
            <a:r>
              <a:rPr b="1" lang="en" sz="2700">
                <a:solidFill>
                  <a:schemeClr val="dk1"/>
                </a:solidFill>
              </a:rPr>
              <a:t> You have a student who regularly needs to miss class meetings due to family obligations; however, the in-class activities are central to the learning in the class so don’t want students to miss this opportunity.</a:t>
            </a:r>
            <a:endParaRPr b="1" sz="2700">
              <a:solidFill>
                <a:schemeClr val="dk1"/>
              </a:solidFill>
            </a:endParaRPr>
          </a:p>
          <a:p>
            <a:pPr indent="0" lvl="0" marL="0" rtl="0" algn="l">
              <a:spcBef>
                <a:spcPts val="1200"/>
              </a:spcBef>
              <a:spcAft>
                <a:spcPts val="0"/>
              </a:spcAft>
              <a:buNone/>
            </a:pPr>
            <a:r>
              <a:rPr i="1" lang="en" sz="2950">
                <a:solidFill>
                  <a:schemeClr val="dk1"/>
                </a:solidFill>
              </a:rPr>
              <a:t>What is reasonable in terms of making accommodations to meet individual student needs in your active online course?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204" name="Google Shape;204;p28"/>
          <p:cNvSpPr txBox="1"/>
          <p:nvPr>
            <p:ph idx="1" type="body"/>
          </p:nvPr>
        </p:nvSpPr>
        <p:spPr>
          <a:xfrm>
            <a:off x="4660750" y="76600"/>
            <a:ext cx="4483200" cy="4963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Notes from discussion</a:t>
            </a:r>
            <a:endParaRPr u="sng">
              <a:solidFill>
                <a:srgbClr val="000000"/>
              </a:solidFill>
              <a:latin typeface="Arial"/>
              <a:ea typeface="Arial"/>
              <a:cs typeface="Arial"/>
              <a:sym typeface="Arial"/>
            </a:endParaRPr>
          </a:p>
          <a:p>
            <a:pPr indent="0" lvl="0" marL="0" rtl="0" algn="l">
              <a:spcBef>
                <a:spcPts val="0"/>
              </a:spcBef>
              <a:spcAft>
                <a:spcPts val="0"/>
              </a:spcAft>
              <a:buNone/>
            </a:pPr>
            <a:r>
              <a:t/>
            </a:r>
            <a:endParaRPr u="sng">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Record the class so it is available for students who missed it.</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Use asynchronous discussion board to continue the discussion about the problems from class.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Use your own discussion board vs students going to outside websites for resources.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Use a whiteboard to go over the activities as “in-person”.</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Is it possible to engage in the activity later on? Is there a way to engage with it later on.</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Use engagement points: post on discussion board, office hours, post an interesting math fact. Be flexible with ways to engage.</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are asked to be flexible with students, but are others flexible with us?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Are students managing synchronous and asynchronous classes?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Missing class vs missing preparing class: the asynchronous preparation component can still be expected.</a:t>
            </a:r>
            <a:endParaRPr>
              <a:solidFill>
                <a:srgbClr val="000000"/>
              </a:solidFill>
              <a:latin typeface="Arial"/>
              <a:ea typeface="Arial"/>
              <a:cs typeface="Arial"/>
              <a:sym typeface="Arial"/>
            </a:endParaRPr>
          </a:p>
        </p:txBody>
      </p:sp>
      <p:sp>
        <p:nvSpPr>
          <p:cNvPr id="205" name="Google Shape;205;p28"/>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Asmita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Francesca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Roberto</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Julie</a:t>
            </a:r>
            <a:endParaRPr sz="1600">
              <a:latin typeface="Proxima Nova"/>
              <a:ea typeface="Proxima Nova"/>
              <a:cs typeface="Proxima Nova"/>
              <a:sym typeface="Proxima Nova"/>
            </a:endParaRPr>
          </a:p>
        </p:txBody>
      </p:sp>
      <p:sp>
        <p:nvSpPr>
          <p:cNvPr id="206" name="Google Shape;206;p28"/>
          <p:cNvSpPr/>
          <p:nvPr/>
        </p:nvSpPr>
        <p:spPr>
          <a:xfrm>
            <a:off x="186000" y="5492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1</a:t>
            </a:r>
            <a:endParaRPr b="1" sz="2400">
              <a:solidFill>
                <a:srgbClr val="0000FF"/>
              </a:solidFill>
            </a:endParaRPr>
          </a:p>
        </p:txBody>
      </p:sp>
      <p:sp>
        <p:nvSpPr>
          <p:cNvPr id="207" name="Google Shape;207;p28"/>
          <p:cNvSpPr/>
          <p:nvPr/>
        </p:nvSpPr>
        <p:spPr>
          <a:xfrm>
            <a:off x="186000" y="200317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2</a:t>
            </a:r>
            <a:endParaRPr b="1" sz="2400">
              <a:solidFill>
                <a:srgbClr val="0000FF"/>
              </a:solidFill>
            </a:endParaRPr>
          </a:p>
        </p:txBody>
      </p:sp>
      <p:sp>
        <p:nvSpPr>
          <p:cNvPr id="208" name="Google Shape;208;p28"/>
          <p:cNvSpPr/>
          <p:nvPr/>
        </p:nvSpPr>
        <p:spPr>
          <a:xfrm>
            <a:off x="4369950" y="142325"/>
            <a:ext cx="485100" cy="47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0000FF"/>
                </a:solidFill>
              </a:rPr>
              <a:t>3</a:t>
            </a:r>
            <a:endParaRPr b="1" sz="24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Reports from </a:t>
            </a:r>
            <a:r>
              <a:rPr b="1" lang="en">
                <a:solidFill>
                  <a:srgbClr val="0000FF"/>
                </a:solidFill>
              </a:rPr>
              <a:t>Blue Round</a:t>
            </a:r>
            <a:r>
              <a:rPr b="1" lang="en"/>
              <a:t> Discussions</a:t>
            </a:r>
            <a:endParaRPr b="1"/>
          </a:p>
        </p:txBody>
      </p:sp>
      <p:pic>
        <p:nvPicPr>
          <p:cNvPr id="214" name="Google Shape;214;p29"/>
          <p:cNvPicPr preferRelativeResize="0"/>
          <p:nvPr/>
        </p:nvPicPr>
        <p:blipFill>
          <a:blip r:embed="rId3">
            <a:alphaModFix/>
          </a:blip>
          <a:stretch>
            <a:fillRect/>
          </a:stretch>
        </p:blipFill>
        <p:spPr>
          <a:xfrm>
            <a:off x="776175" y="1283475"/>
            <a:ext cx="7591650" cy="332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398400"/>
            <a:ext cx="27447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38761D"/>
                </a:solidFill>
              </a:rPr>
              <a:t>A: </a:t>
            </a:r>
            <a:r>
              <a:rPr b="1" lang="en" sz="1800">
                <a:solidFill>
                  <a:srgbClr val="38761D"/>
                </a:solidFill>
              </a:rPr>
              <a:t>ACADEMIC INTEGRITY GREEN ROUND</a:t>
            </a:r>
            <a:endParaRPr b="1" sz="1800">
              <a:solidFill>
                <a:srgbClr val="38761D"/>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20" name="Google Shape;220;p30"/>
          <p:cNvSpPr txBox="1"/>
          <p:nvPr>
            <p:ph idx="1" type="body"/>
          </p:nvPr>
        </p:nvSpPr>
        <p:spPr>
          <a:xfrm>
            <a:off x="311700" y="1112975"/>
            <a:ext cx="2744700" cy="36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rgbClr val="38761D"/>
                </a:solidFill>
              </a:rPr>
              <a:t>Learning Tools: </a:t>
            </a:r>
            <a:r>
              <a:rPr b="1" lang="en" sz="1500">
                <a:solidFill>
                  <a:schemeClr val="dk1"/>
                </a:solidFill>
              </a:rPr>
              <a:t>You are teaching a lesson that expects your students to build understanding on their own. However, you realize some students are googling concepts that you ordinarily would not allow in a face-to-face classroom. </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How do we help students to understand which tools support learning and which undermine learning in your active online course?</a:t>
            </a:r>
            <a:endParaRPr i="1" sz="1650">
              <a:solidFill>
                <a:schemeClr val="dk1"/>
              </a:solidFill>
            </a:endParaRPr>
          </a:p>
          <a:p>
            <a:pPr indent="0" lvl="0" marL="0" rtl="0" algn="l">
              <a:spcBef>
                <a:spcPts val="0"/>
              </a:spcBef>
              <a:spcAft>
                <a:spcPts val="1200"/>
              </a:spcAft>
              <a:buNone/>
            </a:pPr>
            <a:r>
              <a:t/>
            </a:r>
            <a:endParaRPr sz="1250">
              <a:solidFill>
                <a:schemeClr val="dk1"/>
              </a:solidFill>
            </a:endParaRPr>
          </a:p>
        </p:txBody>
      </p:sp>
      <p:sp>
        <p:nvSpPr>
          <p:cNvPr id="221" name="Google Shape;221;p30"/>
          <p:cNvSpPr txBox="1"/>
          <p:nvPr>
            <p:ph type="title"/>
          </p:nvPr>
        </p:nvSpPr>
        <p:spPr>
          <a:xfrm>
            <a:off x="3124475" y="398525"/>
            <a:ext cx="29037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38761D"/>
                </a:solidFill>
              </a:rPr>
              <a:t>B: </a:t>
            </a:r>
            <a:r>
              <a:rPr b="1" lang="en" sz="1800">
                <a:solidFill>
                  <a:srgbClr val="38761D"/>
                </a:solidFill>
              </a:rPr>
              <a:t>STUDENT ENGAGEMENT GREEN ROUND</a:t>
            </a:r>
            <a:endParaRPr b="1" sz="1800">
              <a:solidFill>
                <a:srgbClr val="38761D"/>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22" name="Google Shape;222;p30"/>
          <p:cNvSpPr txBox="1"/>
          <p:nvPr>
            <p:ph idx="1" type="body"/>
          </p:nvPr>
        </p:nvSpPr>
        <p:spPr>
          <a:xfrm>
            <a:off x="3283500" y="1113000"/>
            <a:ext cx="2744700" cy="36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rgbClr val="38761D"/>
                </a:solidFill>
              </a:rPr>
              <a:t>Split Attention:</a:t>
            </a:r>
            <a:r>
              <a:rPr b="1" lang="en" sz="1500">
                <a:solidFill>
                  <a:schemeClr val="dk1"/>
                </a:solidFill>
              </a:rPr>
              <a:t> You have a student who is regularly either driving or cooking dinner for family while attending synchronous class sessions. This student is engaged in other course components.</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6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223" name="Google Shape;223;p30"/>
          <p:cNvSpPr txBox="1"/>
          <p:nvPr>
            <p:ph type="title"/>
          </p:nvPr>
        </p:nvSpPr>
        <p:spPr>
          <a:xfrm>
            <a:off x="6255300" y="398525"/>
            <a:ext cx="27447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38761D"/>
                </a:solidFill>
              </a:rPr>
              <a:t>C: </a:t>
            </a:r>
            <a:r>
              <a:rPr b="1" lang="en" sz="1800">
                <a:solidFill>
                  <a:srgbClr val="38761D"/>
                </a:solidFill>
              </a:rPr>
              <a:t>WORK/LIFE BALANCE GREEN ROUND</a:t>
            </a:r>
            <a:endParaRPr b="1" sz="1800">
              <a:solidFill>
                <a:srgbClr val="38761D"/>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24" name="Google Shape;224;p30"/>
          <p:cNvSpPr txBox="1"/>
          <p:nvPr>
            <p:ph idx="1" type="body"/>
          </p:nvPr>
        </p:nvSpPr>
        <p:spPr>
          <a:xfrm>
            <a:off x="6149175" y="1113000"/>
            <a:ext cx="2955600" cy="4084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600">
                <a:solidFill>
                  <a:srgbClr val="38761D"/>
                </a:solidFill>
              </a:rPr>
              <a:t>Deadline Extensions: </a:t>
            </a:r>
            <a:r>
              <a:rPr b="1" lang="en" sz="1600">
                <a:solidFill>
                  <a:schemeClr val="dk1"/>
                </a:solidFill>
              </a:rPr>
              <a:t>A student asks if they can turn in the homework one day late because they were helping their 6th grader with her homework. Do you extend the deadline for everyone? Do you continue to allow this for the same student? What if it were the midterm instead of homework?  </a:t>
            </a:r>
            <a:endParaRPr b="1" sz="1600">
              <a:solidFill>
                <a:schemeClr val="dk1"/>
              </a:solidFill>
            </a:endParaRPr>
          </a:p>
          <a:p>
            <a:pPr indent="0" lvl="0" marL="0" rtl="0" algn="l">
              <a:lnSpc>
                <a:spcPct val="100000"/>
              </a:lnSpc>
              <a:spcBef>
                <a:spcPts val="1200"/>
              </a:spcBef>
              <a:spcAft>
                <a:spcPts val="0"/>
              </a:spcAft>
              <a:buNone/>
            </a:pPr>
            <a:r>
              <a:rPr i="1" lang="en" sz="1750">
                <a:solidFill>
                  <a:schemeClr val="dk1"/>
                </a:solidFill>
              </a:rPr>
              <a:t>What is reasonable in terms of making accommodations to meet individual student needs in your active online course?</a:t>
            </a:r>
            <a:endParaRPr i="1" sz="1750">
              <a:solidFill>
                <a:schemeClr val="dk1"/>
              </a:solidFill>
            </a:endParaRPr>
          </a:p>
          <a:p>
            <a:pPr indent="0" lvl="0" marL="0" rtl="0" algn="l">
              <a:spcBef>
                <a:spcPts val="0"/>
              </a:spcBef>
              <a:spcAft>
                <a:spcPts val="1200"/>
              </a:spcAft>
              <a:buNone/>
            </a:pPr>
            <a:r>
              <a:t/>
            </a:r>
            <a:endParaRPr sz="12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318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Breakout Rooms </a:t>
            </a:r>
            <a:r>
              <a:rPr b="1" lang="en">
                <a:solidFill>
                  <a:srgbClr val="38761D"/>
                </a:solidFill>
              </a:rPr>
              <a:t>Green Round</a:t>
            </a:r>
            <a:endParaRPr b="1">
              <a:solidFill>
                <a:srgbClr val="38761D"/>
              </a:solidFill>
            </a:endParaRPr>
          </a:p>
        </p:txBody>
      </p:sp>
      <p:pic>
        <p:nvPicPr>
          <p:cNvPr id="230" name="Google Shape;230;p31"/>
          <p:cNvPicPr preferRelativeResize="0"/>
          <p:nvPr/>
        </p:nvPicPr>
        <p:blipFill>
          <a:blip r:embed="rId3">
            <a:alphaModFix/>
          </a:blip>
          <a:stretch>
            <a:fillRect/>
          </a:stretch>
        </p:blipFill>
        <p:spPr>
          <a:xfrm>
            <a:off x="152400" y="1017725"/>
            <a:ext cx="5250950" cy="3669025"/>
          </a:xfrm>
          <a:prstGeom prst="rect">
            <a:avLst/>
          </a:prstGeom>
          <a:noFill/>
          <a:ln>
            <a:noFill/>
          </a:ln>
        </p:spPr>
      </p:pic>
      <p:sp>
        <p:nvSpPr>
          <p:cNvPr id="231" name="Google Shape;231;p31"/>
          <p:cNvSpPr txBox="1"/>
          <p:nvPr/>
        </p:nvSpPr>
        <p:spPr>
          <a:xfrm>
            <a:off x="5823150" y="1206950"/>
            <a:ext cx="2552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15 minutes to discuss Scenarios in your breakout rooms. </a:t>
            </a:r>
            <a:endParaRPr sz="24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b="1" lang="en" sz="3000"/>
              <a:t>Towards an </a:t>
            </a:r>
            <a:r>
              <a:rPr b="1" lang="en" sz="3000">
                <a:solidFill>
                  <a:srgbClr val="FFFFFF"/>
                </a:solidFill>
              </a:rPr>
              <a:t>Equitable</a:t>
            </a:r>
            <a:r>
              <a:rPr b="1" lang="en" sz="3000">
                <a:solidFill>
                  <a:srgbClr val="FF0000"/>
                </a:solidFill>
              </a:rPr>
              <a:t> </a:t>
            </a:r>
            <a:r>
              <a:rPr b="1" lang="en" sz="3000"/>
              <a:t>Active Online Classroom: Troubleshooting Scenarios Together </a:t>
            </a:r>
            <a:endParaRPr sz="3000"/>
          </a:p>
        </p:txBody>
      </p:sp>
      <p:sp>
        <p:nvSpPr>
          <p:cNvPr id="68" name="Google Shape;68;p14"/>
          <p:cNvSpPr txBox="1"/>
          <p:nvPr>
            <p:ph idx="1" type="subTitle"/>
          </p:nvPr>
        </p:nvSpPr>
        <p:spPr>
          <a:xfrm>
            <a:off x="510450" y="3182326"/>
            <a:ext cx="8078400" cy="807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Alison Marzocchi, California State University Fullerton</a:t>
            </a:r>
            <a:endParaRPr/>
          </a:p>
          <a:p>
            <a:pPr indent="0" lvl="0" marL="0" rtl="0" algn="l">
              <a:spcBef>
                <a:spcPts val="0"/>
              </a:spcBef>
              <a:spcAft>
                <a:spcPts val="0"/>
              </a:spcAft>
              <a:buNone/>
            </a:pPr>
            <a:r>
              <a:rPr lang="en"/>
              <a:t>Julia Olkin, California State University East Bay</a:t>
            </a:r>
            <a:endParaRPr/>
          </a:p>
          <a:p>
            <a:pPr indent="0" lvl="0" marL="0" rtl="0" algn="l">
              <a:spcBef>
                <a:spcPts val="0"/>
              </a:spcBef>
              <a:spcAft>
                <a:spcPts val="0"/>
              </a:spcAft>
              <a:buNone/>
            </a:pPr>
            <a:r>
              <a:rPr lang="en"/>
              <a:t>Elizabeth Thoren, Pepperdine University</a:t>
            </a:r>
            <a:endParaRPr/>
          </a:p>
        </p:txBody>
      </p:sp>
      <p:sp>
        <p:nvSpPr>
          <p:cNvPr id="69" name="Google Shape;69;p14"/>
          <p:cNvSpPr/>
          <p:nvPr/>
        </p:nvSpPr>
        <p:spPr>
          <a:xfrm>
            <a:off x="0" y="4260000"/>
            <a:ext cx="9144000" cy="88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3">
            <a:alphaModFix/>
          </a:blip>
          <a:stretch>
            <a:fillRect/>
          </a:stretch>
        </p:blipFill>
        <p:spPr>
          <a:xfrm>
            <a:off x="725800" y="4443311"/>
            <a:ext cx="2565450" cy="516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35" name="Shape 235"/>
        <p:cNvGrpSpPr/>
        <p:nvPr/>
      </p:nvGrpSpPr>
      <p:grpSpPr>
        <a:xfrm>
          <a:off x="0" y="0"/>
          <a:ext cx="0" cy="0"/>
          <a:chOff x="0" y="0"/>
          <a:chExt cx="0" cy="0"/>
        </a:xfrm>
      </p:grpSpPr>
      <p:sp>
        <p:nvSpPr>
          <p:cNvPr id="236" name="Google Shape;236;p32"/>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37" name="Google Shape;237;p32"/>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1</a:t>
            </a:r>
            <a:endParaRPr b="1">
              <a:solidFill>
                <a:srgbClr val="000000"/>
              </a:solidFill>
            </a:endParaRPr>
          </a:p>
        </p:txBody>
      </p:sp>
      <p:sp>
        <p:nvSpPr>
          <p:cNvPr id="238" name="Google Shape;238;p32"/>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18 here. </a:t>
            </a:r>
            <a:endParaRPr>
              <a:solidFill>
                <a:srgbClr val="000000"/>
              </a:solidFill>
              <a:latin typeface="Arial"/>
              <a:ea typeface="Arial"/>
              <a:cs typeface="Arial"/>
              <a:sym typeface="Arial"/>
            </a:endParaRPr>
          </a:p>
          <a:p>
            <a:pPr indent="0" lvl="0" marL="0" rtl="0" algn="l">
              <a:spcBef>
                <a:spcPts val="0"/>
              </a:spcBef>
              <a:spcAft>
                <a:spcPts val="0"/>
              </a:spcAft>
              <a:buNone/>
            </a:pPr>
            <a:r>
              <a:rPr b="1" lang="en" sz="1500">
                <a:solidFill>
                  <a:srgbClr val="38761D"/>
                </a:solidFill>
              </a:rPr>
              <a:t>Learning Tools: </a:t>
            </a:r>
            <a:r>
              <a:rPr b="1" lang="en" sz="1500">
                <a:solidFill>
                  <a:schemeClr val="dk1"/>
                </a:solidFill>
              </a:rPr>
              <a:t>You are teaching a lesson that expects your students to build understanding on their own. However, you realize some students are googling concepts that you ordinarily would not allow in a face-to-face classroom. </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How do we help students to understand which tools support learning and which undermine learning in your active online course?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239" name="Google Shape;239;p32"/>
          <p:cNvSpPr txBox="1"/>
          <p:nvPr>
            <p:ph idx="1" type="body"/>
          </p:nvPr>
        </p:nvSpPr>
        <p:spPr>
          <a:xfrm>
            <a:off x="4723850" y="76600"/>
            <a:ext cx="4087200" cy="49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Ask students concept questions that probe the ideas further. This would be a way to counteract after the fact, but how do we get students to buy in and not google?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Working in group where one person does the work and others copy the answer. Ask students if they learn from that? They learn to copy down the answer. The purpose should be to learn to deal with a new concept.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Not everything will have an answer that is “Google-able”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Ask them how they know that what they find on Google is true?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Ask poll questions to get at difficult concepts.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Googling is okay in some scenarios (e.g., a specific word you don’t understand) but challenge them to do their initial thinking away from Google. Discussion about what types of things are “okay” to look up online.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Analyze the way you might use Google to learn something.</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Ask students to come up with examples or counterexamples which would push their understanding beyond what they may have found on the internet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You could assign students to Google things and see if they found different definitions (Wolfram Math World, Wikipedia, etc.) and compare the definitions</a:t>
            </a:r>
            <a:endParaRPr sz="1000">
              <a:solidFill>
                <a:srgbClr val="000000"/>
              </a:solidFill>
              <a:latin typeface="Arial"/>
              <a:ea typeface="Arial"/>
              <a:cs typeface="Arial"/>
              <a:sym typeface="Arial"/>
            </a:endParaRPr>
          </a:p>
        </p:txBody>
      </p:sp>
      <p:sp>
        <p:nvSpPr>
          <p:cNvPr id="240" name="Google Shape;240;p32"/>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Kathy</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Kristin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Nadezhda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Silvia</a:t>
            </a:r>
            <a:endParaRPr sz="1600">
              <a:latin typeface="Proxima Nova"/>
              <a:ea typeface="Proxima Nova"/>
              <a:cs typeface="Proxima Nova"/>
              <a:sym typeface="Proxima Nova"/>
            </a:endParaRPr>
          </a:p>
        </p:txBody>
      </p:sp>
      <p:sp>
        <p:nvSpPr>
          <p:cNvPr id="241" name="Google Shape;241;p32"/>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242" name="Google Shape;242;p32"/>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243" name="Google Shape;243;p32"/>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47" name="Shape 247"/>
        <p:cNvGrpSpPr/>
        <p:nvPr/>
      </p:nvGrpSpPr>
      <p:grpSpPr>
        <a:xfrm>
          <a:off x="0" y="0"/>
          <a:ext cx="0" cy="0"/>
          <a:chOff x="0" y="0"/>
          <a:chExt cx="0" cy="0"/>
        </a:xfrm>
      </p:grpSpPr>
      <p:sp>
        <p:nvSpPr>
          <p:cNvPr id="248" name="Google Shape;248;p33"/>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49" name="Google Shape;249;p33"/>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2</a:t>
            </a:r>
            <a:endParaRPr b="1">
              <a:solidFill>
                <a:srgbClr val="000000"/>
              </a:solidFill>
            </a:endParaRPr>
          </a:p>
        </p:txBody>
      </p:sp>
      <p:sp>
        <p:nvSpPr>
          <p:cNvPr id="250" name="Google Shape;250;p33"/>
          <p:cNvSpPr txBox="1"/>
          <p:nvPr>
            <p:ph idx="1" type="body"/>
          </p:nvPr>
        </p:nvSpPr>
        <p:spPr>
          <a:xfrm>
            <a:off x="671100" y="1984200"/>
            <a:ext cx="3803100" cy="2993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18 here. </a:t>
            </a:r>
            <a:r>
              <a:rPr b="1" lang="en" sz="1500">
                <a:solidFill>
                  <a:srgbClr val="38761D"/>
                </a:solidFill>
              </a:rPr>
              <a:t>Split Attention:</a:t>
            </a:r>
            <a:r>
              <a:rPr b="1" lang="en" sz="1500">
                <a:solidFill>
                  <a:schemeClr val="dk1"/>
                </a:solidFill>
              </a:rPr>
              <a:t> You have a student who is regularly either driving or cooking dinner for family while attending synchronous class sessions. This student is engaged in other course components.</a:t>
            </a:r>
            <a:endParaRPr b="1" sz="1500">
              <a:solidFill>
                <a:schemeClr val="dk1"/>
              </a:solidFill>
            </a:endParaRPr>
          </a:p>
          <a:p>
            <a:pPr indent="0" lvl="0" marL="0" rtl="0" algn="l">
              <a:lnSpc>
                <a:spcPct val="100000"/>
              </a:lnSpc>
              <a:spcBef>
                <a:spcPts val="0"/>
              </a:spcBef>
              <a:spcAft>
                <a:spcPts val="0"/>
              </a:spcAft>
              <a:buNone/>
            </a:pPr>
            <a:r>
              <a:rPr i="1" lang="en" sz="1650">
                <a:solidFill>
                  <a:schemeClr val="dk1"/>
                </a:solidFill>
              </a:rPr>
              <a:t>What is reasonable to expect of students in terms of engagement in your active online course?</a:t>
            </a:r>
            <a:endParaRPr i="1" sz="16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251" name="Google Shape;251;p33"/>
          <p:cNvSpPr txBox="1"/>
          <p:nvPr>
            <p:ph idx="1" type="body"/>
          </p:nvPr>
        </p:nvSpPr>
        <p:spPr>
          <a:xfrm>
            <a:off x="4723850" y="76600"/>
            <a:ext cx="4087200" cy="44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Communicating about missed material with other students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Perhaps speaking with the student, but it may depend on how well the student is doing in the course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If students sign up for a synchronous class session, the expectation is that they would be available at that time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t/>
            </a:r>
            <a:endParaRPr>
              <a:solidFill>
                <a:srgbClr val="000000"/>
              </a:solidFill>
              <a:latin typeface="Arial"/>
              <a:ea typeface="Arial"/>
              <a:cs typeface="Arial"/>
              <a:sym typeface="Arial"/>
            </a:endParaRPr>
          </a:p>
        </p:txBody>
      </p:sp>
      <p:sp>
        <p:nvSpPr>
          <p:cNvPr id="252" name="Google Shape;252;p33"/>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Lynda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Mario</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Asuman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Chris</a:t>
            </a:r>
            <a:endParaRPr sz="1600">
              <a:latin typeface="Proxima Nova"/>
              <a:ea typeface="Proxima Nova"/>
              <a:cs typeface="Proxima Nova"/>
              <a:sym typeface="Proxima Nova"/>
            </a:endParaRPr>
          </a:p>
        </p:txBody>
      </p:sp>
      <p:sp>
        <p:nvSpPr>
          <p:cNvPr id="253" name="Google Shape;253;p33"/>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254" name="Google Shape;254;p33"/>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255" name="Google Shape;255;p33"/>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59" name="Shape 259"/>
        <p:cNvGrpSpPr/>
        <p:nvPr/>
      </p:nvGrpSpPr>
      <p:grpSpPr>
        <a:xfrm>
          <a:off x="0" y="0"/>
          <a:ext cx="0" cy="0"/>
          <a:chOff x="0" y="0"/>
          <a:chExt cx="0" cy="0"/>
        </a:xfrm>
      </p:grpSpPr>
      <p:sp>
        <p:nvSpPr>
          <p:cNvPr id="260" name="Google Shape;260;p34"/>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61" name="Google Shape;261;p34"/>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3</a:t>
            </a:r>
            <a:endParaRPr b="1">
              <a:solidFill>
                <a:srgbClr val="000000"/>
              </a:solidFill>
            </a:endParaRPr>
          </a:p>
        </p:txBody>
      </p:sp>
      <p:sp>
        <p:nvSpPr>
          <p:cNvPr id="262" name="Google Shape;262;p34"/>
          <p:cNvSpPr txBox="1"/>
          <p:nvPr>
            <p:ph idx="1" type="body"/>
          </p:nvPr>
        </p:nvSpPr>
        <p:spPr>
          <a:xfrm>
            <a:off x="671100" y="1984200"/>
            <a:ext cx="3803100" cy="299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38761D"/>
                </a:solidFill>
              </a:rPr>
              <a:t>Split Attention:</a:t>
            </a:r>
            <a:r>
              <a:rPr b="1" lang="en" sz="1500">
                <a:solidFill>
                  <a:schemeClr val="dk1"/>
                </a:solidFill>
              </a:rPr>
              <a:t> You have a student who is regularly either driving or cooking dinner for family while attending synchronous class sessions. This student is engaged in other course components.</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650">
              <a:solidFill>
                <a:schemeClr val="dk1"/>
              </a:solidFil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263" name="Google Shape;263;p34"/>
          <p:cNvSpPr txBox="1"/>
          <p:nvPr>
            <p:ph idx="1" type="body"/>
          </p:nvPr>
        </p:nvSpPr>
        <p:spPr>
          <a:xfrm>
            <a:off x="4723850" y="76600"/>
            <a:ext cx="4087200" cy="442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Common problem</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Students driving, students at work</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Remind students that it is not what they would be doing in-person</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Students don’t realize that this is hindering their learning and performance</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Syllabus: test equipment, Accommodate students who need to join a different section</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Syllabus: research about multitasking and that people convince themselves about their ability to do it, even when it doesn’t work</a:t>
            </a:r>
            <a:endParaRPr>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Courier New"/>
                <a:ea typeface="Courier New"/>
                <a:cs typeface="Courier New"/>
                <a:sym typeface="Courier New"/>
              </a:rPr>
              <a:t>http://reyjunco.com/wordpress/pdf/JuncoMultitaskingCHB2012.pdf</a:t>
            </a:r>
            <a:endParaRPr b="1" sz="9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00000"/>
              </a:solidFill>
              <a:latin typeface="Arial"/>
              <a:ea typeface="Arial"/>
              <a:cs typeface="Arial"/>
              <a:sym typeface="Arial"/>
            </a:endParaRPr>
          </a:p>
        </p:txBody>
      </p:sp>
      <p:sp>
        <p:nvSpPr>
          <p:cNvPr id="264" name="Google Shape;264;p34"/>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Julian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Kevin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Tuyin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Michael</a:t>
            </a:r>
            <a:endParaRPr sz="1600">
              <a:latin typeface="Proxima Nova"/>
              <a:ea typeface="Proxima Nova"/>
              <a:cs typeface="Proxima Nova"/>
              <a:sym typeface="Proxima Nova"/>
            </a:endParaRPr>
          </a:p>
        </p:txBody>
      </p:sp>
      <p:sp>
        <p:nvSpPr>
          <p:cNvPr id="265" name="Google Shape;265;p34"/>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266" name="Google Shape;266;p34"/>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267" name="Google Shape;267;p34"/>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71" name="Shape 271"/>
        <p:cNvGrpSpPr/>
        <p:nvPr/>
      </p:nvGrpSpPr>
      <p:grpSpPr>
        <a:xfrm>
          <a:off x="0" y="0"/>
          <a:ext cx="0" cy="0"/>
          <a:chOff x="0" y="0"/>
          <a:chExt cx="0" cy="0"/>
        </a:xfrm>
      </p:grpSpPr>
      <p:sp>
        <p:nvSpPr>
          <p:cNvPr id="272" name="Google Shape;272;p35"/>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73" name="Google Shape;273;p35"/>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4</a:t>
            </a:r>
            <a:endParaRPr b="1">
              <a:solidFill>
                <a:srgbClr val="000000"/>
              </a:solidFill>
            </a:endParaRPr>
          </a:p>
        </p:txBody>
      </p:sp>
      <p:sp>
        <p:nvSpPr>
          <p:cNvPr id="274" name="Google Shape;274;p35"/>
          <p:cNvSpPr txBox="1"/>
          <p:nvPr>
            <p:ph idx="1" type="body"/>
          </p:nvPr>
        </p:nvSpPr>
        <p:spPr>
          <a:xfrm>
            <a:off x="671100" y="1984200"/>
            <a:ext cx="3803100" cy="29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38761D"/>
                </a:solidFill>
              </a:rPr>
              <a:t>Split Attention:</a:t>
            </a:r>
            <a:r>
              <a:rPr b="1" lang="en" sz="1500">
                <a:solidFill>
                  <a:schemeClr val="dk1"/>
                </a:solidFill>
              </a:rPr>
              <a:t> You have a student who is regularly either driving or cooking dinner for family while attending synchronous class sessions. This student is engaged in other course components.</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650">
              <a:solidFill>
                <a:schemeClr val="dk1"/>
              </a:solidFill>
            </a:endParaRPr>
          </a:p>
          <a:p>
            <a:pPr indent="0" lvl="0" marL="0" rtl="0" algn="l">
              <a:spcBef>
                <a:spcPts val="0"/>
              </a:spcBef>
              <a:spcAft>
                <a:spcPts val="0"/>
              </a:spcAft>
              <a:buNone/>
            </a:pPr>
            <a:r>
              <a:t/>
            </a:r>
            <a:endParaRPr u="sng">
              <a:solidFill>
                <a:srgbClr val="000000"/>
              </a:solidFill>
              <a:latin typeface="Arial"/>
              <a:ea typeface="Arial"/>
              <a:cs typeface="Arial"/>
              <a:sym typeface="Arial"/>
            </a:endParaRPr>
          </a:p>
        </p:txBody>
      </p:sp>
      <p:sp>
        <p:nvSpPr>
          <p:cNvPr id="275" name="Google Shape;275;p35"/>
          <p:cNvSpPr txBox="1"/>
          <p:nvPr>
            <p:ph idx="1" type="body"/>
          </p:nvPr>
        </p:nvSpPr>
        <p:spPr>
          <a:xfrm>
            <a:off x="4723850" y="76600"/>
            <a:ext cx="4087200" cy="442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How would we know? They are a muted black box. </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Driving and cooking are different! Not safe. </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We understand the need to multitask </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Sessions are recorded</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Depends on how student is doing</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Most can’t successfully multitask</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Individual coaching</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Googling or coming in at the end does not promote the learning gained from the struggle. </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Idk in individual chat</a:t>
            </a:r>
            <a:endParaRPr>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Self report</a:t>
            </a:r>
            <a:endParaRPr>
              <a:solidFill>
                <a:srgbClr val="000000"/>
              </a:solidFill>
              <a:latin typeface="Arial"/>
              <a:ea typeface="Arial"/>
              <a:cs typeface="Arial"/>
              <a:sym typeface="Arial"/>
            </a:endParaRPr>
          </a:p>
        </p:txBody>
      </p:sp>
      <p:sp>
        <p:nvSpPr>
          <p:cNvPr id="276" name="Google Shape;276;p35"/>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Simone</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Sara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Su</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Michelle</a:t>
            </a:r>
            <a:endParaRPr sz="1600">
              <a:latin typeface="Proxima Nova"/>
              <a:ea typeface="Proxima Nova"/>
              <a:cs typeface="Proxima Nova"/>
              <a:sym typeface="Proxima Nova"/>
            </a:endParaRPr>
          </a:p>
        </p:txBody>
      </p:sp>
      <p:sp>
        <p:nvSpPr>
          <p:cNvPr id="277" name="Google Shape;277;p35"/>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278" name="Google Shape;278;p35"/>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279" name="Google Shape;279;p35"/>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3" name="Shape 283"/>
        <p:cNvGrpSpPr/>
        <p:nvPr/>
      </p:nvGrpSpPr>
      <p:grpSpPr>
        <a:xfrm>
          <a:off x="0" y="0"/>
          <a:ext cx="0" cy="0"/>
          <a:chOff x="0" y="0"/>
          <a:chExt cx="0" cy="0"/>
        </a:xfrm>
      </p:grpSpPr>
      <p:sp>
        <p:nvSpPr>
          <p:cNvPr id="284" name="Google Shape;284;p36"/>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85" name="Google Shape;285;p36"/>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5</a:t>
            </a:r>
            <a:endParaRPr b="1">
              <a:solidFill>
                <a:srgbClr val="000000"/>
              </a:solidFill>
            </a:endParaRPr>
          </a:p>
        </p:txBody>
      </p:sp>
      <p:sp>
        <p:nvSpPr>
          <p:cNvPr id="286" name="Google Shape;286;p36"/>
          <p:cNvSpPr txBox="1"/>
          <p:nvPr>
            <p:ph idx="1" type="body"/>
          </p:nvPr>
        </p:nvSpPr>
        <p:spPr>
          <a:xfrm>
            <a:off x="671100" y="1984200"/>
            <a:ext cx="3803100" cy="299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rgbClr val="000000"/>
                </a:solidFill>
                <a:latin typeface="Arial"/>
                <a:ea typeface="Arial"/>
                <a:cs typeface="Arial"/>
                <a:sym typeface="Arial"/>
              </a:rPr>
              <a:t>Manager</a:t>
            </a:r>
            <a:r>
              <a:rPr lang="en">
                <a:solidFill>
                  <a:srgbClr val="000000"/>
                </a:solidFill>
                <a:latin typeface="Arial"/>
                <a:ea typeface="Arial"/>
                <a:cs typeface="Arial"/>
                <a:sym typeface="Arial"/>
              </a:rPr>
              <a:t> -- copy and paste your group’s scenario from Slide 18 here. </a:t>
            </a:r>
            <a:r>
              <a:rPr b="1" lang="en" sz="1500">
                <a:solidFill>
                  <a:srgbClr val="38761D"/>
                </a:solidFill>
              </a:rPr>
              <a:t>Split Attention:</a:t>
            </a:r>
            <a:r>
              <a:rPr b="1" lang="en" sz="1500">
                <a:solidFill>
                  <a:schemeClr val="dk1"/>
                </a:solidFill>
              </a:rPr>
              <a:t> You have a student who is regularly either driving or cooking dinner for family while attending synchronous class sessions. This student is engaged in other course components.</a:t>
            </a:r>
            <a:endParaRPr b="1" sz="1500">
              <a:solidFill>
                <a:schemeClr val="dk1"/>
              </a:solidFill>
            </a:endParaRPr>
          </a:p>
          <a:p>
            <a:pPr indent="0" lvl="0" marL="0" rtl="0" algn="l">
              <a:lnSpc>
                <a:spcPct val="100000"/>
              </a:lnSpc>
              <a:spcBef>
                <a:spcPts val="0"/>
              </a:spcBef>
              <a:spcAft>
                <a:spcPts val="0"/>
              </a:spcAft>
              <a:buNone/>
            </a:pPr>
            <a:r>
              <a:rPr i="1" lang="en" sz="1650">
                <a:solidFill>
                  <a:schemeClr val="dk1"/>
                </a:solidFill>
              </a:rPr>
              <a:t>What is reasonable to expect of students in terms of engagement in your active online course?</a:t>
            </a:r>
            <a:endParaRPr i="1" sz="1650">
              <a:solidFill>
                <a:schemeClr val="dk1"/>
              </a:solidFil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FF0000"/>
              </a:solidFill>
              <a:latin typeface="Arial"/>
              <a:ea typeface="Arial"/>
              <a:cs typeface="Arial"/>
              <a:sym typeface="Arial"/>
            </a:endParaRPr>
          </a:p>
        </p:txBody>
      </p:sp>
      <p:sp>
        <p:nvSpPr>
          <p:cNvPr id="287" name="Google Shape;287;p36"/>
          <p:cNvSpPr txBox="1"/>
          <p:nvPr>
            <p:ph idx="1" type="body"/>
          </p:nvPr>
        </p:nvSpPr>
        <p:spPr>
          <a:xfrm>
            <a:off x="4723850" y="76600"/>
            <a:ext cx="4087200" cy="49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Record the main ideas from your group’s discussion here: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It’s good to be accommodating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Rearranging schedule? Dinner at a different time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Otherwise engaged: Is the student doing the work, participating?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Classroom contract/norms /expectations, </a:t>
            </a:r>
            <a:r>
              <a:rPr lang="en">
                <a:solidFill>
                  <a:srgbClr val="000000"/>
                </a:solidFill>
                <a:latin typeface="Arial"/>
                <a:ea typeface="Arial"/>
                <a:cs typeface="Arial"/>
                <a:sym typeface="Arial"/>
              </a:rPr>
              <a:t>being a team</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What does “otherwise engaged in the course” mean?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Giving students feedback early 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Injecting humor, “left the building”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Last semester a learning experience</a:t>
            </a:r>
            <a:endParaRPr>
              <a:solidFill>
                <a:srgbClr val="000000"/>
              </a:solidFill>
              <a:latin typeface="Arial"/>
              <a:ea typeface="Arial"/>
              <a:cs typeface="Arial"/>
              <a:sym typeface="Arial"/>
            </a:endParaRPr>
          </a:p>
        </p:txBody>
      </p:sp>
      <p:sp>
        <p:nvSpPr>
          <p:cNvPr id="288" name="Google Shape;288;p36"/>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Shawn/Diane</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Kathryn</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David</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Shirley</a:t>
            </a:r>
            <a:endParaRPr sz="1600">
              <a:latin typeface="Proxima Nova"/>
              <a:ea typeface="Proxima Nova"/>
              <a:cs typeface="Proxima Nova"/>
              <a:sym typeface="Proxima Nova"/>
            </a:endParaRPr>
          </a:p>
        </p:txBody>
      </p:sp>
      <p:sp>
        <p:nvSpPr>
          <p:cNvPr id="289" name="Google Shape;289;p36"/>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290" name="Google Shape;290;p36"/>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291" name="Google Shape;291;p36"/>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5" name="Shape 295"/>
        <p:cNvGrpSpPr/>
        <p:nvPr/>
      </p:nvGrpSpPr>
      <p:grpSpPr>
        <a:xfrm>
          <a:off x="0" y="0"/>
          <a:ext cx="0" cy="0"/>
          <a:chOff x="0" y="0"/>
          <a:chExt cx="0" cy="0"/>
        </a:xfrm>
      </p:grpSpPr>
      <p:sp>
        <p:nvSpPr>
          <p:cNvPr id="296" name="Google Shape;296;p37"/>
          <p:cNvSpPr/>
          <p:nvPr/>
        </p:nvSpPr>
        <p:spPr>
          <a:xfrm>
            <a:off x="1263350" y="76600"/>
            <a:ext cx="2990700" cy="472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8761D"/>
              </a:solidFill>
            </a:endParaRPr>
          </a:p>
        </p:txBody>
      </p:sp>
      <p:sp>
        <p:nvSpPr>
          <p:cNvPr id="297" name="Google Shape;297;p37"/>
          <p:cNvSpPr txBox="1"/>
          <p:nvPr>
            <p:ph type="title"/>
          </p:nvPr>
        </p:nvSpPr>
        <p:spPr>
          <a:xfrm>
            <a:off x="1464525" y="0"/>
            <a:ext cx="2990700" cy="4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Breakout Group 6</a:t>
            </a:r>
            <a:endParaRPr b="1">
              <a:solidFill>
                <a:srgbClr val="000000"/>
              </a:solidFill>
            </a:endParaRPr>
          </a:p>
        </p:txBody>
      </p:sp>
      <p:sp>
        <p:nvSpPr>
          <p:cNvPr id="298" name="Google Shape;298;p37"/>
          <p:cNvSpPr txBox="1"/>
          <p:nvPr>
            <p:ph idx="1" type="body"/>
          </p:nvPr>
        </p:nvSpPr>
        <p:spPr>
          <a:xfrm>
            <a:off x="671100" y="1984200"/>
            <a:ext cx="3803100" cy="2993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600">
                <a:solidFill>
                  <a:srgbClr val="38761D"/>
                </a:solidFill>
              </a:rPr>
              <a:t>Deadline Extensions: </a:t>
            </a:r>
            <a:r>
              <a:rPr b="1" lang="en" sz="1600">
                <a:solidFill>
                  <a:schemeClr val="dk1"/>
                </a:solidFill>
              </a:rPr>
              <a:t>A student asks if they can turn in the homework one day late because they were helping their 6th grader with her homework. Do you extend the deadline for everyone? Do you continue to allow this for the same student? What if it were the midterm instead of homework?  </a:t>
            </a:r>
            <a:endParaRPr b="1" sz="1600">
              <a:solidFill>
                <a:schemeClr val="dk1"/>
              </a:solidFill>
            </a:endParaRPr>
          </a:p>
          <a:p>
            <a:pPr indent="0" lvl="0" marL="0" rtl="0" algn="l">
              <a:lnSpc>
                <a:spcPct val="100000"/>
              </a:lnSpc>
              <a:spcBef>
                <a:spcPts val="1200"/>
              </a:spcBef>
              <a:spcAft>
                <a:spcPts val="0"/>
              </a:spcAft>
              <a:buNone/>
            </a:pPr>
            <a:r>
              <a:rPr i="1" lang="en" sz="1750">
                <a:solidFill>
                  <a:schemeClr val="dk1"/>
                </a:solidFill>
              </a:rPr>
              <a:t>What is reasonable in terms of making accommodations to meet individual student needs in your active online course?</a:t>
            </a:r>
            <a:endParaRPr>
              <a:solidFill>
                <a:srgbClr val="FF0000"/>
              </a:solidFill>
              <a:latin typeface="Arial"/>
              <a:ea typeface="Arial"/>
              <a:cs typeface="Arial"/>
              <a:sym typeface="Arial"/>
            </a:endParaRPr>
          </a:p>
        </p:txBody>
      </p:sp>
      <p:sp>
        <p:nvSpPr>
          <p:cNvPr id="299" name="Google Shape;299;p37"/>
          <p:cNvSpPr txBox="1"/>
          <p:nvPr>
            <p:ph idx="1" type="body"/>
          </p:nvPr>
        </p:nvSpPr>
        <p:spPr>
          <a:xfrm>
            <a:off x="4660750" y="76600"/>
            <a:ext cx="4483200" cy="5067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  </a:t>
            </a:r>
            <a:r>
              <a:rPr lang="en" u="sng">
                <a:solidFill>
                  <a:srgbClr val="000000"/>
                </a:solidFill>
                <a:latin typeface="Arial"/>
                <a:ea typeface="Arial"/>
                <a:cs typeface="Arial"/>
                <a:sym typeface="Arial"/>
              </a:rPr>
              <a:t>Notetaker</a:t>
            </a:r>
            <a:r>
              <a:rPr lang="en">
                <a:solidFill>
                  <a:srgbClr val="000000"/>
                </a:solidFill>
                <a:latin typeface="Arial"/>
                <a:ea typeface="Arial"/>
                <a:cs typeface="Arial"/>
                <a:sym typeface="Arial"/>
              </a:rPr>
              <a:t> -- </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Life happens clause: automatically give and extension for the next 24 hours (If they ask? Not even needing to ask)</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Choose the problems to work on, and the students discuss the solutions on discussion boards so they are “already there” they just need to write them up. “Pick the ones the worry you the most”. But also check in with the graders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Looking for confirmation is ok, but it’s more important to find ways to connect with the class community. </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Large </a:t>
            </a:r>
            <a:r>
              <a:rPr lang="en">
                <a:solidFill>
                  <a:srgbClr val="000000"/>
                </a:solidFill>
                <a:latin typeface="Arial"/>
                <a:ea typeface="Arial"/>
                <a:cs typeface="Arial"/>
                <a:sym typeface="Arial"/>
              </a:rPr>
              <a:t>classes</a:t>
            </a:r>
            <a:r>
              <a:rPr lang="en">
                <a:solidFill>
                  <a:srgbClr val="000000"/>
                </a:solidFill>
                <a:latin typeface="Arial"/>
                <a:ea typeface="Arial"/>
                <a:cs typeface="Arial"/>
                <a:sym typeface="Arial"/>
              </a:rPr>
              <a:t> -&gt; need homework system BUT have them turn in one written question </a:t>
            </a:r>
            <a:r>
              <a:rPr lang="en">
                <a:solidFill>
                  <a:srgbClr val="000000"/>
                </a:solidFill>
                <a:latin typeface="Arial"/>
                <a:ea typeface="Arial"/>
                <a:cs typeface="Arial"/>
                <a:sym typeface="Arial"/>
              </a:rPr>
              <a:t>each week (and drop a certain number of them)</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The deadline is not the point… the learning is the point.</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What kind of assessment? Mastery Based Grading? Try to differentiate between skills and more conceptual questions</a:t>
            </a:r>
            <a:endParaRPr>
              <a:solidFill>
                <a:srgbClr val="000000"/>
              </a:solidFill>
              <a:latin typeface="Arial"/>
              <a:ea typeface="Arial"/>
              <a:cs typeface="Arial"/>
              <a:sym typeface="Arial"/>
            </a:endParaRPr>
          </a:p>
          <a:p>
            <a:pPr indent="-317182" lvl="0" marL="4572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Give options for reassessment so that if they miss anything, you can reassess.</a:t>
            </a:r>
            <a:endParaRPr>
              <a:solidFill>
                <a:srgbClr val="000000"/>
              </a:solidFill>
              <a:latin typeface="Arial"/>
              <a:ea typeface="Arial"/>
              <a:cs typeface="Arial"/>
              <a:sym typeface="Arial"/>
            </a:endParaRPr>
          </a:p>
        </p:txBody>
      </p:sp>
      <p:sp>
        <p:nvSpPr>
          <p:cNvPr id="300" name="Google Shape;300;p37"/>
          <p:cNvSpPr txBox="1"/>
          <p:nvPr/>
        </p:nvSpPr>
        <p:spPr>
          <a:xfrm>
            <a:off x="714825" y="549275"/>
            <a:ext cx="361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Add your names </a:t>
            </a:r>
            <a:r>
              <a:rPr lang="en">
                <a:latin typeface="Proxima Nova"/>
                <a:ea typeface="Proxima Nova"/>
                <a:cs typeface="Proxima Nova"/>
                <a:sym typeface="Proxima Nova"/>
              </a:rPr>
              <a:t>(roles on yellow slide 7)</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Reporter: Asmita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Note taker: Francesca</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Manager: Roberto</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Balancer: Julie</a:t>
            </a:r>
            <a:endParaRPr sz="1600">
              <a:latin typeface="Proxima Nova"/>
              <a:ea typeface="Proxima Nova"/>
              <a:cs typeface="Proxima Nova"/>
              <a:sym typeface="Proxima Nova"/>
            </a:endParaRPr>
          </a:p>
        </p:txBody>
      </p:sp>
      <p:sp>
        <p:nvSpPr>
          <p:cNvPr id="301" name="Google Shape;301;p37"/>
          <p:cNvSpPr/>
          <p:nvPr/>
        </p:nvSpPr>
        <p:spPr>
          <a:xfrm>
            <a:off x="186000" y="5492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1</a:t>
            </a:r>
            <a:endParaRPr b="1" sz="2400">
              <a:solidFill>
                <a:srgbClr val="38761D"/>
              </a:solidFill>
            </a:endParaRPr>
          </a:p>
        </p:txBody>
      </p:sp>
      <p:sp>
        <p:nvSpPr>
          <p:cNvPr id="302" name="Google Shape;302;p37"/>
          <p:cNvSpPr/>
          <p:nvPr/>
        </p:nvSpPr>
        <p:spPr>
          <a:xfrm>
            <a:off x="186000" y="200317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2</a:t>
            </a:r>
            <a:endParaRPr b="1" sz="2400">
              <a:solidFill>
                <a:srgbClr val="38761D"/>
              </a:solidFill>
            </a:endParaRPr>
          </a:p>
        </p:txBody>
      </p:sp>
      <p:sp>
        <p:nvSpPr>
          <p:cNvPr id="303" name="Google Shape;303;p37"/>
          <p:cNvSpPr/>
          <p:nvPr/>
        </p:nvSpPr>
        <p:spPr>
          <a:xfrm>
            <a:off x="4369950" y="142325"/>
            <a:ext cx="485100" cy="4722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rPr>
              <a:t>3</a:t>
            </a:r>
            <a:endParaRPr b="1" sz="2400">
              <a:solidFill>
                <a:srgbClr val="38761D"/>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Reports from </a:t>
            </a:r>
            <a:r>
              <a:rPr b="1" lang="en">
                <a:solidFill>
                  <a:srgbClr val="38761D"/>
                </a:solidFill>
              </a:rPr>
              <a:t>Green Round</a:t>
            </a:r>
            <a:r>
              <a:rPr b="1" lang="en"/>
              <a:t> Discussions</a:t>
            </a:r>
            <a:endParaRPr b="1"/>
          </a:p>
        </p:txBody>
      </p:sp>
      <p:pic>
        <p:nvPicPr>
          <p:cNvPr id="309" name="Google Shape;309;p38"/>
          <p:cNvPicPr preferRelativeResize="0"/>
          <p:nvPr/>
        </p:nvPicPr>
        <p:blipFill>
          <a:blip r:embed="rId3">
            <a:alphaModFix/>
          </a:blip>
          <a:stretch>
            <a:fillRect/>
          </a:stretch>
        </p:blipFill>
        <p:spPr>
          <a:xfrm>
            <a:off x="715475" y="1263224"/>
            <a:ext cx="7623223" cy="3336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idx="1" type="body"/>
          </p:nvPr>
        </p:nvSpPr>
        <p:spPr>
          <a:xfrm>
            <a:off x="311700" y="1416100"/>
            <a:ext cx="8520600" cy="30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COMMIT-CaN Sessions in MC^2:</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A64D79"/>
                </a:solidFill>
                <a:latin typeface="Arial"/>
                <a:ea typeface="Arial"/>
                <a:cs typeface="Arial"/>
                <a:sym typeface="Arial"/>
              </a:rPr>
              <a:t>March 12th:</a:t>
            </a:r>
            <a:r>
              <a:rPr lang="en">
                <a:solidFill>
                  <a:srgbClr val="000000"/>
                </a:solidFill>
                <a:latin typeface="Arial"/>
                <a:ea typeface="Arial"/>
                <a:cs typeface="Arial"/>
                <a:sym typeface="Arial"/>
              </a:rPr>
              <a:t> Supporting Inquiry in Remote Teaching: Challenges depend on class size/format.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A64D79"/>
                </a:solidFill>
                <a:latin typeface="Arial"/>
                <a:ea typeface="Arial"/>
                <a:cs typeface="Arial"/>
                <a:sym typeface="Arial"/>
              </a:rPr>
              <a:t>March 19th:</a:t>
            </a:r>
            <a:r>
              <a:rPr lang="en">
                <a:solidFill>
                  <a:srgbClr val="000000"/>
                </a:solidFill>
                <a:latin typeface="Arial"/>
                <a:ea typeface="Arial"/>
                <a:cs typeface="Arial"/>
                <a:sym typeface="Arial"/>
              </a:rPr>
              <a:t> Show and Tell (and Experience): Online teaching, learning, and assessment for mathematics.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sz="1150">
              <a:solidFill>
                <a:srgbClr val="2C3E50"/>
              </a:solidFill>
              <a:highlight>
                <a:srgbClr val="ECF0F1"/>
              </a:highlight>
              <a:latin typeface="Lato"/>
              <a:ea typeface="Lato"/>
              <a:cs typeface="Lato"/>
              <a:sym typeface="Lato"/>
            </a:endParaRPr>
          </a:p>
        </p:txBody>
      </p:sp>
      <p:pic>
        <p:nvPicPr>
          <p:cNvPr id="315" name="Google Shape;315;p39"/>
          <p:cNvPicPr preferRelativeResize="0"/>
          <p:nvPr/>
        </p:nvPicPr>
        <p:blipFill>
          <a:blip r:embed="rId3">
            <a:alphaModFix/>
          </a:blip>
          <a:stretch>
            <a:fillRect/>
          </a:stretch>
        </p:blipFill>
        <p:spPr>
          <a:xfrm>
            <a:off x="2771850" y="611000"/>
            <a:ext cx="3240526" cy="652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135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920">
                <a:solidFill>
                  <a:schemeClr val="dk2"/>
                </a:solidFill>
              </a:rPr>
              <a:t>Thank you!</a:t>
            </a:r>
            <a:endParaRPr b="1" sz="3920">
              <a:solidFill>
                <a:schemeClr val="dk2"/>
              </a:solidFill>
            </a:endParaRPr>
          </a:p>
        </p:txBody>
      </p:sp>
      <p:sp>
        <p:nvSpPr>
          <p:cNvPr id="321" name="Google Shape;321;p40"/>
          <p:cNvSpPr txBox="1"/>
          <p:nvPr>
            <p:ph idx="1" type="body"/>
          </p:nvPr>
        </p:nvSpPr>
        <p:spPr>
          <a:xfrm>
            <a:off x="311700" y="2221275"/>
            <a:ext cx="8520600" cy="30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California and Nevada locals: If you are interested in learning about more events like this one or joining a local community of educators and education researchers who seek to promote, encourage, and support high-quality inquiry teaching through collaboration and community -- </a:t>
            </a:r>
            <a:r>
              <a:rPr lang="en" u="sng">
                <a:solidFill>
                  <a:srgbClr val="0000FF"/>
                </a:solidFill>
                <a:latin typeface="Arial"/>
                <a:ea typeface="Arial"/>
                <a:cs typeface="Arial"/>
                <a:sym typeface="Arial"/>
                <a:hlinkClick r:id="rId3">
                  <a:extLst>
                    <a:ext uri="{A12FA001-AC4F-418D-AE19-62706E023703}">
                      <ahyp:hlinkClr val="tx"/>
                    </a:ext>
                  </a:extLst>
                </a:hlinkClick>
              </a:rPr>
              <a:t>join the COMMIT-CaN Google group</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rPr lang="en">
                <a:solidFill>
                  <a:srgbClr val="000000"/>
                </a:solidFill>
                <a:latin typeface="Arial"/>
                <a:ea typeface="Arial"/>
                <a:cs typeface="Arial"/>
                <a:sym typeface="Arial"/>
              </a:rPr>
              <a:t>Not in CA or NV? Find a COMMIT near you at </a:t>
            </a:r>
            <a:r>
              <a:rPr lang="en" u="sng">
                <a:solidFill>
                  <a:srgbClr val="0000FF"/>
                </a:solidFill>
                <a:latin typeface="Arial"/>
                <a:ea typeface="Arial"/>
                <a:cs typeface="Arial"/>
                <a:sym typeface="Arial"/>
                <a:hlinkClick r:id="rId4">
                  <a:extLst>
                    <a:ext uri="{A12FA001-AC4F-418D-AE19-62706E023703}">
                      <ahyp:hlinkClr val="tx"/>
                    </a:ext>
                  </a:extLst>
                </a:hlinkClick>
              </a:rPr>
              <a:t>https://www.comathinquiry.org/</a:t>
            </a:r>
            <a:endParaRPr>
              <a:solidFill>
                <a:srgbClr val="0000FF"/>
              </a:solidFill>
              <a:latin typeface="Arial"/>
              <a:ea typeface="Arial"/>
              <a:cs typeface="Arial"/>
              <a:sym typeface="Arial"/>
            </a:endParaRPr>
          </a:p>
        </p:txBody>
      </p:sp>
      <p:pic>
        <p:nvPicPr>
          <p:cNvPr id="322" name="Google Shape;322;p40"/>
          <p:cNvPicPr preferRelativeResize="0"/>
          <p:nvPr/>
        </p:nvPicPr>
        <p:blipFill>
          <a:blip r:embed="rId5">
            <a:alphaModFix/>
          </a:blip>
          <a:stretch>
            <a:fillRect/>
          </a:stretch>
        </p:blipFill>
        <p:spPr>
          <a:xfrm>
            <a:off x="2771850" y="611000"/>
            <a:ext cx="3240526" cy="652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- 3 Driving Questions</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endParaRPr>
          </a:p>
          <a:p>
            <a:pPr indent="-342900" lvl="0" marL="457200" rtl="0" algn="l">
              <a:spcBef>
                <a:spcPts val="1200"/>
              </a:spcBef>
              <a:spcAft>
                <a:spcPts val="0"/>
              </a:spcAft>
              <a:buClr>
                <a:srgbClr val="000000"/>
              </a:buClr>
              <a:buSzPts val="1800"/>
              <a:buAutoNum type="alphaUcPeriod"/>
            </a:pPr>
            <a:r>
              <a:rPr b="1" lang="en">
                <a:solidFill>
                  <a:srgbClr val="000000"/>
                </a:solidFill>
              </a:rPr>
              <a:t>Academic Integrity: </a:t>
            </a:r>
            <a:r>
              <a:rPr lang="en">
                <a:solidFill>
                  <a:srgbClr val="000000"/>
                </a:solidFill>
              </a:rPr>
              <a:t>How do we help students to understand which tools support learning and which undermine learning in your active online course?</a:t>
            </a:r>
            <a:endParaRPr>
              <a:solidFill>
                <a:srgbClr val="000000"/>
              </a:solidFill>
            </a:endParaRPr>
          </a:p>
          <a:p>
            <a:pPr indent="-342900" lvl="0" marL="457200" rtl="0" algn="l">
              <a:spcBef>
                <a:spcPts val="0"/>
              </a:spcBef>
              <a:spcAft>
                <a:spcPts val="0"/>
              </a:spcAft>
              <a:buClr>
                <a:srgbClr val="000000"/>
              </a:buClr>
              <a:buSzPts val="1800"/>
              <a:buAutoNum type="alphaUcPeriod"/>
            </a:pPr>
            <a:r>
              <a:rPr b="1" lang="en">
                <a:solidFill>
                  <a:srgbClr val="000000"/>
                </a:solidFill>
              </a:rPr>
              <a:t>Student Engagement:</a:t>
            </a:r>
            <a:r>
              <a:rPr lang="en">
                <a:solidFill>
                  <a:srgbClr val="000000"/>
                </a:solidFill>
              </a:rPr>
              <a:t> </a:t>
            </a:r>
            <a:r>
              <a:rPr lang="en">
                <a:solidFill>
                  <a:srgbClr val="000000"/>
                </a:solidFill>
              </a:rPr>
              <a:t>What is reasonable to expect of students in terms of engagement in your active online course?</a:t>
            </a:r>
            <a:endParaRPr>
              <a:solidFill>
                <a:srgbClr val="000000"/>
              </a:solidFill>
            </a:endParaRPr>
          </a:p>
          <a:p>
            <a:pPr indent="-342900" lvl="0" marL="457200" rtl="0" algn="l">
              <a:spcBef>
                <a:spcPts val="0"/>
              </a:spcBef>
              <a:spcAft>
                <a:spcPts val="0"/>
              </a:spcAft>
              <a:buClr>
                <a:srgbClr val="000000"/>
              </a:buClr>
              <a:buSzPts val="1800"/>
              <a:buAutoNum type="alphaUcPeriod"/>
            </a:pPr>
            <a:r>
              <a:rPr b="1" lang="en">
                <a:solidFill>
                  <a:srgbClr val="000000"/>
                </a:solidFill>
              </a:rPr>
              <a:t>Work/Life Balance: </a:t>
            </a:r>
            <a:r>
              <a:rPr lang="en">
                <a:solidFill>
                  <a:srgbClr val="000000"/>
                </a:solidFill>
              </a:rPr>
              <a:t>What is reasonable in terms of making accommodations to meet individual student needs in your active online course?</a:t>
            </a:r>
            <a:endParaRPr>
              <a:solidFill>
                <a:srgbClr val="000000"/>
              </a:solidFill>
            </a:endParaRPr>
          </a:p>
          <a:p>
            <a:pPr indent="0" lvl="0" marL="457200" rtl="0" algn="l">
              <a:spcBef>
                <a:spcPts val="1200"/>
              </a:spcBef>
              <a:spcAft>
                <a:spcPts val="12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686800" cy="90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hange your Zoom name to let us know which driving question most interests you:</a:t>
            </a:r>
            <a:endParaRPr/>
          </a:p>
        </p:txBody>
      </p:sp>
      <p:pic>
        <p:nvPicPr>
          <p:cNvPr id="82" name="Google Shape;82;p16"/>
          <p:cNvPicPr preferRelativeResize="0"/>
          <p:nvPr/>
        </p:nvPicPr>
        <p:blipFill>
          <a:blip r:embed="rId3">
            <a:alphaModFix/>
          </a:blip>
          <a:stretch>
            <a:fillRect/>
          </a:stretch>
        </p:blipFill>
        <p:spPr>
          <a:xfrm>
            <a:off x="437875" y="2038575"/>
            <a:ext cx="3165700" cy="2653150"/>
          </a:xfrm>
          <a:prstGeom prst="rect">
            <a:avLst/>
          </a:prstGeom>
          <a:noFill/>
          <a:ln>
            <a:noFill/>
          </a:ln>
        </p:spPr>
      </p:pic>
      <p:pic>
        <p:nvPicPr>
          <p:cNvPr id="83" name="Google Shape;83;p16"/>
          <p:cNvPicPr preferRelativeResize="0"/>
          <p:nvPr/>
        </p:nvPicPr>
        <p:blipFill>
          <a:blip r:embed="rId4">
            <a:alphaModFix/>
          </a:blip>
          <a:stretch>
            <a:fillRect/>
          </a:stretch>
        </p:blipFill>
        <p:spPr>
          <a:xfrm>
            <a:off x="4472500" y="2273850"/>
            <a:ext cx="3165701" cy="2182608"/>
          </a:xfrm>
          <a:prstGeom prst="rect">
            <a:avLst/>
          </a:prstGeom>
          <a:noFill/>
          <a:ln>
            <a:noFill/>
          </a:ln>
        </p:spPr>
      </p:pic>
      <p:sp>
        <p:nvSpPr>
          <p:cNvPr id="84" name="Google Shape;84;p16"/>
          <p:cNvSpPr txBox="1"/>
          <p:nvPr/>
        </p:nvSpPr>
        <p:spPr>
          <a:xfrm>
            <a:off x="437875" y="1532238"/>
            <a:ext cx="50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Example:  C Julia Olkin</a:t>
            </a:r>
            <a:endParaRPr>
              <a:latin typeface="Proxima Nova"/>
              <a:ea typeface="Proxima Nova"/>
              <a:cs typeface="Proxima Nova"/>
              <a:sym typeface="Proxima Nova"/>
            </a:endParaRPr>
          </a:p>
        </p:txBody>
      </p:sp>
      <p:sp>
        <p:nvSpPr>
          <p:cNvPr id="85" name="Google Shape;85;p16"/>
          <p:cNvSpPr/>
          <p:nvPr/>
        </p:nvSpPr>
        <p:spPr>
          <a:xfrm>
            <a:off x="1246750" y="1586250"/>
            <a:ext cx="1143000" cy="2922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4572000" y="953825"/>
            <a:ext cx="2549700" cy="846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rgbClr val="000000"/>
              </a:buClr>
              <a:buSzPct val="100000"/>
              <a:buAutoNum type="alphaUcPeriod"/>
            </a:pPr>
            <a:r>
              <a:rPr lang="en">
                <a:solidFill>
                  <a:srgbClr val="000000"/>
                </a:solidFill>
              </a:rPr>
              <a:t>Academic Integrity</a:t>
            </a:r>
            <a:endParaRPr>
              <a:solidFill>
                <a:srgbClr val="000000"/>
              </a:solidFill>
            </a:endParaRPr>
          </a:p>
          <a:p>
            <a:pPr indent="-317182" lvl="0" marL="457200" rtl="0" algn="l">
              <a:spcBef>
                <a:spcPts val="0"/>
              </a:spcBef>
              <a:spcAft>
                <a:spcPts val="0"/>
              </a:spcAft>
              <a:buClr>
                <a:srgbClr val="000000"/>
              </a:buClr>
              <a:buSzPct val="100000"/>
              <a:buAutoNum type="alphaUcPeriod"/>
            </a:pPr>
            <a:r>
              <a:rPr lang="en">
                <a:solidFill>
                  <a:srgbClr val="000000"/>
                </a:solidFill>
              </a:rPr>
              <a:t>Student Engagement</a:t>
            </a:r>
            <a:endParaRPr>
              <a:solidFill>
                <a:srgbClr val="000000"/>
              </a:solidFill>
            </a:endParaRPr>
          </a:p>
          <a:p>
            <a:pPr indent="-317182" lvl="0" marL="457200" rtl="0" algn="l">
              <a:spcBef>
                <a:spcPts val="0"/>
              </a:spcBef>
              <a:spcAft>
                <a:spcPts val="0"/>
              </a:spcAft>
              <a:buClr>
                <a:srgbClr val="000000"/>
              </a:buClr>
              <a:buSzPct val="100000"/>
              <a:buAutoNum type="alphaUcPeriod"/>
            </a:pPr>
            <a:r>
              <a:rPr lang="en">
                <a:solidFill>
                  <a:srgbClr val="000000"/>
                </a:solidFill>
              </a:rPr>
              <a:t>Work/Life Balance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Proposed</a:t>
            </a:r>
            <a:r>
              <a:rPr lang="en">
                <a:solidFill>
                  <a:srgbClr val="000000"/>
                </a:solidFill>
              </a:rPr>
              <a:t> </a:t>
            </a:r>
            <a:r>
              <a:rPr b="1" lang="en">
                <a:solidFill>
                  <a:srgbClr val="A64D79"/>
                </a:solidFill>
              </a:rPr>
              <a:t>commitments</a:t>
            </a:r>
            <a:r>
              <a:rPr lang="en">
                <a:solidFill>
                  <a:srgbClr val="000000"/>
                </a:solidFill>
              </a:rPr>
              <a:t> for our time together</a:t>
            </a:r>
            <a:endParaRPr>
              <a:solidFill>
                <a:srgbClr val="000000"/>
              </a:solidFill>
            </a:endParaRPr>
          </a:p>
        </p:txBody>
      </p:sp>
      <p:sp>
        <p:nvSpPr>
          <p:cNvPr id="92" name="Google Shape;92;p17"/>
          <p:cNvSpPr txBox="1"/>
          <p:nvPr>
            <p:ph idx="1" type="body"/>
          </p:nvPr>
        </p:nvSpPr>
        <p:spPr>
          <a:xfrm>
            <a:off x="183950" y="1152475"/>
            <a:ext cx="8960100" cy="3416400"/>
          </a:xfrm>
          <a:prstGeom prst="rect">
            <a:avLst/>
          </a:prstGeom>
        </p:spPr>
        <p:txBody>
          <a:bodyPr anchorCtr="0" anchor="t" bIns="91425" lIns="91425" spcFirstLastPara="1" rIns="91425" wrap="square" tIns="91425">
            <a:normAutofit/>
          </a:bodyPr>
          <a:lstStyle/>
          <a:p>
            <a:pPr indent="-381000" lvl="1" marL="914400" rtl="0" algn="l">
              <a:spcBef>
                <a:spcPts val="0"/>
              </a:spcBef>
              <a:spcAft>
                <a:spcPts val="0"/>
              </a:spcAft>
              <a:buClr>
                <a:srgbClr val="000000"/>
              </a:buClr>
              <a:buSzPts val="2400"/>
              <a:buChar char="○"/>
            </a:pPr>
            <a:r>
              <a:rPr b="1" lang="en" sz="2400">
                <a:solidFill>
                  <a:srgbClr val="A64D79"/>
                </a:solidFill>
              </a:rPr>
              <a:t>Engage/listen</a:t>
            </a:r>
            <a:r>
              <a:rPr lang="en" sz="2400">
                <a:solidFill>
                  <a:srgbClr val="000000"/>
                </a:solidFill>
              </a:rPr>
              <a:t> to be changed.</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Expect </a:t>
            </a:r>
            <a:r>
              <a:rPr b="1" lang="en" sz="2400">
                <a:solidFill>
                  <a:srgbClr val="A64D79"/>
                </a:solidFill>
              </a:rPr>
              <a:t>messiness</a:t>
            </a:r>
            <a:r>
              <a:rPr lang="en" sz="2400">
                <a:solidFill>
                  <a:srgbClr val="000000"/>
                </a:solidFill>
              </a:rPr>
              <a:t>.</a:t>
            </a:r>
            <a:endParaRPr sz="2400">
              <a:solidFill>
                <a:srgbClr val="000000"/>
              </a:solidFill>
            </a:endParaRPr>
          </a:p>
          <a:p>
            <a:pPr indent="-381000" lvl="1" marL="914400" rtl="0" algn="l">
              <a:spcBef>
                <a:spcPts val="0"/>
              </a:spcBef>
              <a:spcAft>
                <a:spcPts val="0"/>
              </a:spcAft>
              <a:buClr>
                <a:srgbClr val="000000"/>
              </a:buClr>
              <a:buSzPts val="2400"/>
              <a:buChar char="○"/>
            </a:pPr>
            <a:r>
              <a:rPr b="1" lang="en" sz="2400">
                <a:solidFill>
                  <a:srgbClr val="A64D79"/>
                </a:solidFill>
              </a:rPr>
              <a:t>Share</a:t>
            </a:r>
            <a:r>
              <a:rPr lang="en" sz="2400">
                <a:solidFill>
                  <a:srgbClr val="000000"/>
                </a:solidFill>
              </a:rPr>
              <a:t> your ideas, </a:t>
            </a:r>
            <a:r>
              <a:rPr b="1" lang="en" sz="2400">
                <a:solidFill>
                  <a:srgbClr val="A64D79"/>
                </a:solidFill>
              </a:rPr>
              <a:t>share</a:t>
            </a:r>
            <a:r>
              <a:rPr lang="en" sz="2400">
                <a:solidFill>
                  <a:srgbClr val="000000"/>
                </a:solidFill>
              </a:rPr>
              <a:t> the space.</a:t>
            </a:r>
            <a:endParaRPr sz="2400">
              <a:solidFill>
                <a:srgbClr val="000000"/>
              </a:solidFill>
            </a:endParaRPr>
          </a:p>
          <a:p>
            <a:pPr indent="-381000" lvl="1" marL="914400" rtl="0" algn="l">
              <a:spcBef>
                <a:spcPts val="0"/>
              </a:spcBef>
              <a:spcAft>
                <a:spcPts val="0"/>
              </a:spcAft>
              <a:buClr>
                <a:srgbClr val="000000"/>
              </a:buClr>
              <a:buSzPts val="2400"/>
              <a:buChar char="○"/>
            </a:pPr>
            <a:r>
              <a:rPr b="1" lang="en" sz="2400">
                <a:solidFill>
                  <a:srgbClr val="A64D79"/>
                </a:solidFill>
              </a:rPr>
              <a:t>Work within</a:t>
            </a:r>
            <a:r>
              <a:rPr lang="en" sz="2400">
                <a:solidFill>
                  <a:srgbClr val="000000"/>
                </a:solidFill>
              </a:rPr>
              <a:t> the tension (consensus is not the goal).</a:t>
            </a:r>
            <a:endParaRPr sz="2400">
              <a:solidFill>
                <a:srgbClr val="000000"/>
              </a:solidFill>
            </a:endParaRPr>
          </a:p>
          <a:p>
            <a:pPr indent="0" lvl="0" marL="914400" rtl="0" algn="l">
              <a:spcBef>
                <a:spcPts val="1200"/>
              </a:spcBef>
              <a:spcAft>
                <a:spcPts val="1200"/>
              </a:spcAft>
              <a:buNone/>
            </a:pPr>
            <a:r>
              <a:t/>
            </a:r>
            <a:endParaRPr b="1"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Overall Structure of Meeting</a:t>
            </a:r>
            <a:endParaRPr>
              <a:solidFill>
                <a:srgbClr val="000000"/>
              </a:solidFill>
            </a:endParaRPr>
          </a:p>
        </p:txBody>
      </p:sp>
      <p:sp>
        <p:nvSpPr>
          <p:cNvPr id="98" name="Google Shape;98;p18"/>
          <p:cNvSpPr txBox="1"/>
          <p:nvPr>
            <p:ph idx="1" type="body"/>
          </p:nvPr>
        </p:nvSpPr>
        <p:spPr>
          <a:xfrm>
            <a:off x="336350" y="1152475"/>
            <a:ext cx="84960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rgbClr val="000000"/>
                </a:solidFill>
              </a:rPr>
              <a:t>Two r</a:t>
            </a:r>
            <a:r>
              <a:rPr lang="en">
                <a:solidFill>
                  <a:srgbClr val="000000"/>
                </a:solidFill>
              </a:rPr>
              <a:t>ounds of Troubleshooting Scenarios Together</a:t>
            </a:r>
            <a:endParaRPr>
              <a:solidFill>
                <a:srgbClr val="000000"/>
              </a:solidFill>
            </a:endParaRPr>
          </a:p>
          <a:p>
            <a:pPr indent="-334327" lvl="0" marL="457200" rtl="0" algn="l">
              <a:spcBef>
                <a:spcPts val="1200"/>
              </a:spcBef>
              <a:spcAft>
                <a:spcPts val="0"/>
              </a:spcAft>
              <a:buClr>
                <a:srgbClr val="0000FF"/>
              </a:buClr>
              <a:buSzPct val="100000"/>
              <a:buChar char="●"/>
            </a:pPr>
            <a:r>
              <a:rPr b="1" lang="en">
                <a:solidFill>
                  <a:srgbClr val="0000FF"/>
                </a:solidFill>
              </a:rPr>
              <a:t>Blue Round: You’ll discuss ONE of the Round 1 scenarios.</a:t>
            </a:r>
            <a:endParaRPr b="1">
              <a:solidFill>
                <a:srgbClr val="0000FF"/>
              </a:solidFill>
            </a:endParaRPr>
          </a:p>
          <a:p>
            <a:pPr indent="-334327" lvl="1" marL="914400" rtl="0" algn="l">
              <a:spcBef>
                <a:spcPts val="0"/>
              </a:spcBef>
              <a:spcAft>
                <a:spcPts val="0"/>
              </a:spcAft>
              <a:buClr>
                <a:srgbClr val="000000"/>
              </a:buClr>
              <a:buSzPct val="100000"/>
              <a:buChar char="○"/>
            </a:pPr>
            <a:r>
              <a:rPr lang="en" sz="1800">
                <a:solidFill>
                  <a:srgbClr val="000000"/>
                </a:solidFill>
              </a:rPr>
              <a:t>(15 min) </a:t>
            </a:r>
            <a:r>
              <a:rPr b="1" lang="en" sz="1800">
                <a:solidFill>
                  <a:srgbClr val="000000"/>
                </a:solidFill>
              </a:rPr>
              <a:t>Breakout:</a:t>
            </a:r>
            <a:r>
              <a:rPr lang="en" sz="1800">
                <a:solidFill>
                  <a:srgbClr val="000000"/>
                </a:solidFill>
              </a:rPr>
              <a:t> Discuss your group’s scenario and record the group’s ideas in the slides.</a:t>
            </a:r>
            <a:endParaRPr sz="1800">
              <a:solidFill>
                <a:srgbClr val="000000"/>
              </a:solidFill>
            </a:endParaRPr>
          </a:p>
          <a:p>
            <a:pPr indent="-334327" lvl="1" marL="914400" rtl="0" algn="l">
              <a:spcBef>
                <a:spcPts val="0"/>
              </a:spcBef>
              <a:spcAft>
                <a:spcPts val="0"/>
              </a:spcAft>
              <a:buClr>
                <a:srgbClr val="000000"/>
              </a:buClr>
              <a:buSzPct val="100000"/>
              <a:buChar char="○"/>
            </a:pPr>
            <a:r>
              <a:rPr b="1" lang="en" sz="1800">
                <a:solidFill>
                  <a:srgbClr val="000000"/>
                </a:solidFill>
              </a:rPr>
              <a:t>Whole Group:</a:t>
            </a:r>
            <a:r>
              <a:rPr lang="en" sz="1800">
                <a:solidFill>
                  <a:srgbClr val="000000"/>
                </a:solidFill>
              </a:rPr>
              <a:t> Some Reporters will share some ideas from </a:t>
            </a:r>
            <a:r>
              <a:rPr lang="en" sz="1800">
                <a:solidFill>
                  <a:srgbClr val="000000"/>
                </a:solidFill>
              </a:rPr>
              <a:t>their</a:t>
            </a:r>
            <a:r>
              <a:rPr lang="en" sz="1800">
                <a:solidFill>
                  <a:srgbClr val="000000"/>
                </a:solidFill>
              </a:rPr>
              <a:t> discussion.</a:t>
            </a:r>
            <a:endParaRPr sz="1800">
              <a:solidFill>
                <a:srgbClr val="000000"/>
              </a:solidFill>
            </a:endParaRPr>
          </a:p>
          <a:p>
            <a:pPr indent="-334327" lvl="0" marL="457200" rtl="0" algn="l">
              <a:spcBef>
                <a:spcPts val="0"/>
              </a:spcBef>
              <a:spcAft>
                <a:spcPts val="0"/>
              </a:spcAft>
              <a:buClr>
                <a:srgbClr val="38761D"/>
              </a:buClr>
              <a:buSzPct val="100000"/>
              <a:buChar char="●"/>
            </a:pPr>
            <a:r>
              <a:rPr b="1" lang="en">
                <a:solidFill>
                  <a:srgbClr val="38761D"/>
                </a:solidFill>
              </a:rPr>
              <a:t>Green Round: You’ll discuss ONE of the Round 2 scenarios. </a:t>
            </a:r>
            <a:endParaRPr b="1">
              <a:solidFill>
                <a:srgbClr val="38761D"/>
              </a:solidFill>
            </a:endParaRPr>
          </a:p>
          <a:p>
            <a:pPr indent="-334327" lvl="1" marL="914400" rtl="0" algn="l">
              <a:spcBef>
                <a:spcPts val="0"/>
              </a:spcBef>
              <a:spcAft>
                <a:spcPts val="0"/>
              </a:spcAft>
              <a:buClr>
                <a:srgbClr val="000000"/>
              </a:buClr>
              <a:buSzPct val="100000"/>
              <a:buChar char="○"/>
            </a:pPr>
            <a:r>
              <a:rPr lang="en" sz="1800">
                <a:solidFill>
                  <a:srgbClr val="000000"/>
                </a:solidFill>
              </a:rPr>
              <a:t>(15 min) </a:t>
            </a:r>
            <a:r>
              <a:rPr b="1" lang="en" sz="1800">
                <a:solidFill>
                  <a:srgbClr val="000000"/>
                </a:solidFill>
              </a:rPr>
              <a:t>Breakout:</a:t>
            </a:r>
            <a:r>
              <a:rPr lang="en" sz="1800">
                <a:solidFill>
                  <a:srgbClr val="000000"/>
                </a:solidFill>
              </a:rPr>
              <a:t> Discuss your group’s scenario and record the group’s ideas in the slides.</a:t>
            </a:r>
            <a:endParaRPr sz="1800">
              <a:solidFill>
                <a:srgbClr val="000000"/>
              </a:solidFill>
            </a:endParaRPr>
          </a:p>
          <a:p>
            <a:pPr indent="-334327" lvl="1" marL="914400" rtl="0" algn="l">
              <a:spcBef>
                <a:spcPts val="0"/>
              </a:spcBef>
              <a:spcAft>
                <a:spcPts val="0"/>
              </a:spcAft>
              <a:buClr>
                <a:srgbClr val="000000"/>
              </a:buClr>
              <a:buSzPct val="100000"/>
              <a:buChar char="○"/>
            </a:pPr>
            <a:r>
              <a:rPr b="1" lang="en" sz="1800">
                <a:solidFill>
                  <a:srgbClr val="000000"/>
                </a:solidFill>
              </a:rPr>
              <a:t>Whole Group:</a:t>
            </a:r>
            <a:r>
              <a:rPr lang="en" sz="1800">
                <a:solidFill>
                  <a:srgbClr val="000000"/>
                </a:solidFill>
              </a:rPr>
              <a:t> Some Reporters will share some ideas from their discussion.</a:t>
            </a:r>
            <a:endParaRPr sz="1800">
              <a:solidFill>
                <a:srgbClr val="000000"/>
              </a:solidFill>
            </a:endParaRPr>
          </a:p>
          <a:p>
            <a:pPr indent="0" lvl="0" marL="914400" rtl="0" algn="l">
              <a:spcBef>
                <a:spcPts val="120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8CD">
            <a:alpha val="50840"/>
          </a:srgbClr>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937075" y="43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Roles </a:t>
            </a:r>
            <a:r>
              <a:rPr lang="en" sz="1700"/>
              <a:t>(start by assigning roles based on family size*)</a:t>
            </a:r>
            <a:endParaRPr sz="1700"/>
          </a:p>
        </p:txBody>
      </p:sp>
      <p:sp>
        <p:nvSpPr>
          <p:cNvPr id="104" name="Google Shape;104;p19"/>
          <p:cNvSpPr txBox="1"/>
          <p:nvPr>
            <p:ph idx="1" type="body"/>
          </p:nvPr>
        </p:nvSpPr>
        <p:spPr>
          <a:xfrm>
            <a:off x="1151675" y="1152475"/>
            <a:ext cx="768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The </a:t>
            </a:r>
            <a:r>
              <a:rPr b="1" lang="en" u="sng">
                <a:solidFill>
                  <a:srgbClr val="C27BA0"/>
                </a:solidFill>
              </a:rPr>
              <a:t>reporter</a:t>
            </a:r>
            <a:r>
              <a:rPr lang="en">
                <a:solidFill>
                  <a:schemeClr val="dk1"/>
                </a:solidFill>
              </a:rPr>
              <a:t> is ready to share out the group’s observations, ideas, and questions when the whole group comes together. </a:t>
            </a:r>
            <a:endParaRPr>
              <a:solidFill>
                <a:srgbClr val="9900FF"/>
              </a:solidFill>
            </a:endParaRPr>
          </a:p>
          <a:p>
            <a:pPr indent="-342900" lvl="0" marL="457200" rtl="0" algn="l">
              <a:spcBef>
                <a:spcPts val="0"/>
              </a:spcBef>
              <a:spcAft>
                <a:spcPts val="0"/>
              </a:spcAft>
              <a:buClr>
                <a:schemeClr val="dk1"/>
              </a:buClr>
              <a:buSzPts val="1800"/>
              <a:buAutoNum type="arabicPeriod"/>
            </a:pPr>
            <a:r>
              <a:rPr lang="en">
                <a:solidFill>
                  <a:srgbClr val="000000"/>
                </a:solidFill>
              </a:rPr>
              <a:t>The </a:t>
            </a:r>
            <a:r>
              <a:rPr b="1" lang="en" u="sng">
                <a:solidFill>
                  <a:srgbClr val="C27BA0"/>
                </a:solidFill>
              </a:rPr>
              <a:t>notetaker</a:t>
            </a:r>
            <a:r>
              <a:rPr lang="en">
                <a:solidFill>
                  <a:srgbClr val="000000"/>
                </a:solidFill>
              </a:rPr>
              <a:t> has a copy of the Google Slides open and is adding the group’s notes and observations. </a:t>
            </a:r>
            <a:endParaRPr>
              <a:solidFill>
                <a:srgbClr val="9900FF"/>
              </a:solidFill>
            </a:endParaRPr>
          </a:p>
          <a:p>
            <a:pPr indent="-342900" lvl="0" marL="457200" rtl="0" algn="l">
              <a:spcBef>
                <a:spcPts val="0"/>
              </a:spcBef>
              <a:spcAft>
                <a:spcPts val="0"/>
              </a:spcAft>
              <a:buClr>
                <a:schemeClr val="dk1"/>
              </a:buClr>
              <a:buSzPts val="1800"/>
              <a:buAutoNum type="arabicPeriod"/>
            </a:pPr>
            <a:r>
              <a:rPr lang="en">
                <a:solidFill>
                  <a:srgbClr val="000000"/>
                </a:solidFill>
              </a:rPr>
              <a:t>The </a:t>
            </a:r>
            <a:r>
              <a:rPr b="1" lang="en" u="sng">
                <a:solidFill>
                  <a:srgbClr val="C27BA0"/>
                </a:solidFill>
              </a:rPr>
              <a:t>manager</a:t>
            </a:r>
            <a:r>
              <a:rPr lang="en">
                <a:solidFill>
                  <a:srgbClr val="000000"/>
                </a:solidFill>
              </a:rPr>
              <a:t> will paste the scenario, keep track of time, and keep track of any message to the breakout room. </a:t>
            </a:r>
            <a:endParaRPr>
              <a:solidFill>
                <a:srgbClr val="9900FF"/>
              </a:solidFill>
            </a:endParaRPr>
          </a:p>
          <a:p>
            <a:pPr indent="-342900" lvl="0" marL="457200" rtl="0" algn="l">
              <a:spcBef>
                <a:spcPts val="0"/>
              </a:spcBef>
              <a:spcAft>
                <a:spcPts val="0"/>
              </a:spcAft>
              <a:buClr>
                <a:schemeClr val="dk1"/>
              </a:buClr>
              <a:buSzPts val="1800"/>
              <a:buAutoNum type="arabicPeriod"/>
            </a:pPr>
            <a:r>
              <a:rPr lang="en">
                <a:solidFill>
                  <a:srgbClr val="000000"/>
                </a:solidFill>
              </a:rPr>
              <a:t>The </a:t>
            </a:r>
            <a:r>
              <a:rPr b="1" lang="en" u="sng">
                <a:solidFill>
                  <a:srgbClr val="C27BA0"/>
                </a:solidFill>
              </a:rPr>
              <a:t>balancer</a:t>
            </a:r>
            <a:r>
              <a:rPr lang="en">
                <a:solidFill>
                  <a:srgbClr val="000000"/>
                </a:solidFill>
              </a:rPr>
              <a:t> </a:t>
            </a:r>
            <a:r>
              <a:rPr lang="en">
                <a:solidFill>
                  <a:srgbClr val="000000"/>
                </a:solidFill>
              </a:rPr>
              <a:t>helps make sure everyone has a chance to speak. </a:t>
            </a:r>
            <a:endParaRPr>
              <a:solidFill>
                <a:srgbClr val="9900FF"/>
              </a:solidFill>
            </a:endParaRPr>
          </a:p>
          <a:p>
            <a:pPr indent="0" lvl="0" marL="0" rtl="0" algn="l">
              <a:spcBef>
                <a:spcPts val="1200"/>
              </a:spcBef>
              <a:spcAft>
                <a:spcPts val="0"/>
              </a:spcAft>
              <a:buNone/>
            </a:pPr>
            <a:r>
              <a:rPr lang="en" sz="1500">
                <a:solidFill>
                  <a:srgbClr val="000000"/>
                </a:solidFill>
              </a:rPr>
              <a:t>*it is up to your group to define “family size”</a:t>
            </a:r>
            <a:endParaRPr sz="1500">
              <a:solidFill>
                <a:srgbClr val="000000"/>
              </a:solidFill>
            </a:endParaRPr>
          </a:p>
          <a:p>
            <a:pPr indent="0" lvl="0" marL="0" rtl="0" algn="l">
              <a:spcBef>
                <a:spcPts val="1200"/>
              </a:spcBef>
              <a:spcAft>
                <a:spcPts val="1200"/>
              </a:spcAft>
              <a:buNone/>
            </a:pPr>
            <a:r>
              <a:t/>
            </a:r>
            <a:endParaRPr sz="1600">
              <a:solidFill>
                <a:srgbClr val="000000"/>
              </a:solidFill>
            </a:endParaRPr>
          </a:p>
        </p:txBody>
      </p:sp>
      <p:cxnSp>
        <p:nvCxnSpPr>
          <p:cNvPr id="105" name="Google Shape;105;p19"/>
          <p:cNvCxnSpPr/>
          <p:nvPr/>
        </p:nvCxnSpPr>
        <p:spPr>
          <a:xfrm>
            <a:off x="472350" y="1672400"/>
            <a:ext cx="0" cy="1608300"/>
          </a:xfrm>
          <a:prstGeom prst="straightConnector1">
            <a:avLst/>
          </a:prstGeom>
          <a:noFill/>
          <a:ln cap="flat" cmpd="sng" w="28575">
            <a:solidFill>
              <a:srgbClr val="C27BA0"/>
            </a:solidFill>
            <a:prstDash val="solid"/>
            <a:round/>
            <a:headEnd len="med" w="med" type="none"/>
            <a:tailEnd len="med" w="med" type="triangle"/>
          </a:ln>
        </p:spPr>
      </p:cxnSp>
      <p:sp>
        <p:nvSpPr>
          <p:cNvPr id="106" name="Google Shape;106;p19"/>
          <p:cNvSpPr txBox="1"/>
          <p:nvPr/>
        </p:nvSpPr>
        <p:spPr>
          <a:xfrm>
            <a:off x="88950" y="1030888"/>
            <a:ext cx="9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Smallest Family</a:t>
            </a:r>
            <a:endParaRPr>
              <a:latin typeface="Proxima Nova"/>
              <a:ea typeface="Proxima Nova"/>
              <a:cs typeface="Proxima Nova"/>
              <a:sym typeface="Proxima Nova"/>
            </a:endParaRPr>
          </a:p>
        </p:txBody>
      </p:sp>
      <p:sp>
        <p:nvSpPr>
          <p:cNvPr id="107" name="Google Shape;107;p19"/>
          <p:cNvSpPr txBox="1"/>
          <p:nvPr/>
        </p:nvSpPr>
        <p:spPr>
          <a:xfrm>
            <a:off x="168750" y="3280700"/>
            <a:ext cx="78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Largest </a:t>
            </a:r>
            <a:r>
              <a:rPr lang="en">
                <a:latin typeface="Proxima Nova"/>
                <a:ea typeface="Proxima Nova"/>
                <a:cs typeface="Proxima Nova"/>
                <a:sym typeface="Proxima Nova"/>
              </a:rPr>
              <a:t>Family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46000"/>
            <a:ext cx="27447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0000FF"/>
                </a:solidFill>
              </a:rPr>
              <a:t>A: </a:t>
            </a:r>
            <a:r>
              <a:rPr b="1" lang="en" sz="1800">
                <a:solidFill>
                  <a:srgbClr val="0000FF"/>
                </a:solidFill>
              </a:rPr>
              <a:t>ACADEMIC INTEGRITY</a:t>
            </a:r>
            <a:r>
              <a:rPr b="1" lang="en" sz="1800">
                <a:solidFill>
                  <a:srgbClr val="0000FF"/>
                </a:solidFill>
              </a:rPr>
              <a:t> BLUE ROUND</a:t>
            </a:r>
            <a:endParaRPr b="1"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t/>
            </a:r>
            <a:endParaRPr sz="1800">
              <a:solidFill>
                <a:srgbClr val="0000FF"/>
              </a:solidFill>
            </a:endParaRPr>
          </a:p>
        </p:txBody>
      </p:sp>
      <p:sp>
        <p:nvSpPr>
          <p:cNvPr id="113" name="Google Shape;113;p20"/>
          <p:cNvSpPr txBox="1"/>
          <p:nvPr>
            <p:ph idx="1" type="body"/>
          </p:nvPr>
        </p:nvSpPr>
        <p:spPr>
          <a:xfrm>
            <a:off x="311700" y="960575"/>
            <a:ext cx="2859900" cy="3985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600">
                <a:solidFill>
                  <a:srgbClr val="0000FF"/>
                </a:solidFill>
              </a:rPr>
              <a:t>Collaboration?</a:t>
            </a:r>
            <a:r>
              <a:rPr b="1" lang="en" sz="1600">
                <a:solidFill>
                  <a:schemeClr val="dk1"/>
                </a:solidFill>
              </a:rPr>
              <a:t> A student asks a question about another student’s homework solution that they saw on shared media (Discord, jamboards, Google slides). You are suddenly made aware that your students have been posting their solutions to homework problems online all semester long. </a:t>
            </a:r>
            <a:endParaRPr b="1" sz="1600">
              <a:solidFill>
                <a:schemeClr val="dk1"/>
              </a:solidFill>
            </a:endParaRPr>
          </a:p>
          <a:p>
            <a:pPr indent="0" lvl="0" marL="0" rtl="0" algn="l">
              <a:lnSpc>
                <a:spcPct val="100000"/>
              </a:lnSpc>
              <a:spcBef>
                <a:spcPts val="1200"/>
              </a:spcBef>
              <a:spcAft>
                <a:spcPts val="0"/>
              </a:spcAft>
              <a:buNone/>
            </a:pPr>
            <a:r>
              <a:rPr i="1" lang="en" sz="1824">
                <a:solidFill>
                  <a:schemeClr val="dk1"/>
                </a:solidFill>
              </a:rPr>
              <a:t>How do we help students to understand which tools support learning and which undermine learning in your active online course?</a:t>
            </a:r>
            <a:endParaRPr sz="1824">
              <a:solidFill>
                <a:schemeClr val="dk1"/>
              </a:solidFill>
            </a:endParaRPr>
          </a:p>
        </p:txBody>
      </p:sp>
      <p:sp>
        <p:nvSpPr>
          <p:cNvPr id="114" name="Google Shape;114;p20"/>
          <p:cNvSpPr txBox="1"/>
          <p:nvPr>
            <p:ph type="title"/>
          </p:nvPr>
        </p:nvSpPr>
        <p:spPr>
          <a:xfrm>
            <a:off x="3283500" y="385700"/>
            <a:ext cx="28599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0000FF"/>
                </a:solidFill>
              </a:rPr>
              <a:t>B: </a:t>
            </a:r>
            <a:r>
              <a:rPr b="1" lang="en" sz="1800">
                <a:solidFill>
                  <a:srgbClr val="0000FF"/>
                </a:solidFill>
              </a:rPr>
              <a:t>STUDENT ENGAGEMENT </a:t>
            </a:r>
            <a:r>
              <a:rPr b="1" lang="en" sz="1800">
                <a:solidFill>
                  <a:srgbClr val="0000FF"/>
                </a:solidFill>
              </a:rPr>
              <a:t>BLUE ROUND</a:t>
            </a:r>
            <a:endParaRPr b="1" sz="1800">
              <a:solidFill>
                <a:srgbClr val="0000FF"/>
              </a:solidFill>
            </a:endParaRPr>
          </a:p>
          <a:p>
            <a:pPr indent="0" lvl="0" marL="0" rtl="0" algn="l">
              <a:spcBef>
                <a:spcPts val="0"/>
              </a:spcBef>
              <a:spcAft>
                <a:spcPts val="0"/>
              </a:spcAft>
              <a:buNone/>
            </a:pPr>
            <a:r>
              <a:t/>
            </a:r>
            <a:endParaRPr b="1" sz="1800">
              <a:solidFill>
                <a:srgbClr val="0000FF"/>
              </a:solidFill>
            </a:endParaRPr>
          </a:p>
          <a:p>
            <a:pPr indent="0" lvl="0" marL="0" rtl="0" algn="l">
              <a:spcBef>
                <a:spcPts val="0"/>
              </a:spcBef>
              <a:spcAft>
                <a:spcPts val="0"/>
              </a:spcAft>
              <a:buNone/>
            </a:pPr>
            <a:r>
              <a:t/>
            </a:r>
            <a:endParaRPr b="1"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t/>
            </a:r>
            <a:endParaRPr sz="1800">
              <a:solidFill>
                <a:srgbClr val="0000FF"/>
              </a:solidFill>
            </a:endParaRPr>
          </a:p>
        </p:txBody>
      </p:sp>
      <p:sp>
        <p:nvSpPr>
          <p:cNvPr id="115" name="Google Shape;115;p20"/>
          <p:cNvSpPr txBox="1"/>
          <p:nvPr>
            <p:ph idx="1" type="body"/>
          </p:nvPr>
        </p:nvSpPr>
        <p:spPr>
          <a:xfrm>
            <a:off x="3283500" y="960600"/>
            <a:ext cx="2744700" cy="368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rgbClr val="0000FF"/>
                </a:solidFill>
              </a:rPr>
              <a:t>Parallel Isolation:</a:t>
            </a:r>
            <a:r>
              <a:rPr b="1" lang="en" sz="1500">
                <a:solidFill>
                  <a:schemeClr val="dk1"/>
                </a:solidFill>
              </a:rPr>
              <a:t> You pop into a breakout room and all mics are muted, cameras are off and there’s no sign that the students are working together (but there is evidence that students are working in isolation on collaborative document).</a:t>
            </a:r>
            <a:endParaRPr b="1" sz="1500">
              <a:solidFill>
                <a:schemeClr val="dk1"/>
              </a:solidFill>
            </a:endParaRPr>
          </a:p>
          <a:p>
            <a:pPr indent="0" lvl="0" marL="0" rtl="0" algn="l">
              <a:lnSpc>
                <a:spcPct val="100000"/>
              </a:lnSpc>
              <a:spcBef>
                <a:spcPts val="1200"/>
              </a:spcBef>
              <a:spcAft>
                <a:spcPts val="0"/>
              </a:spcAft>
              <a:buNone/>
            </a:pPr>
            <a:r>
              <a:rPr i="1" lang="en" sz="1650">
                <a:solidFill>
                  <a:schemeClr val="dk1"/>
                </a:solidFill>
              </a:rPr>
              <a:t>What is reasonable to expect of students in terms of engagement in your active online course?</a:t>
            </a:r>
            <a:endParaRPr i="1" sz="12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116" name="Google Shape;116;p20"/>
          <p:cNvSpPr txBox="1"/>
          <p:nvPr>
            <p:ph type="title"/>
          </p:nvPr>
        </p:nvSpPr>
        <p:spPr>
          <a:xfrm>
            <a:off x="6255300" y="246125"/>
            <a:ext cx="2744700" cy="84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1800">
                <a:solidFill>
                  <a:srgbClr val="0000FF"/>
                </a:solidFill>
              </a:rPr>
              <a:t>C: WORK/LIFE BALANCE BLUE ROUND</a:t>
            </a:r>
            <a:endParaRPr b="1" sz="1800">
              <a:solidFill>
                <a:srgbClr val="0000FF"/>
              </a:solidFill>
            </a:endParaRPr>
          </a:p>
          <a:p>
            <a:pPr indent="0" lvl="0" marL="0" rtl="0" algn="l">
              <a:spcBef>
                <a:spcPts val="0"/>
              </a:spcBef>
              <a:spcAft>
                <a:spcPts val="0"/>
              </a:spcAft>
              <a:buNone/>
            </a:pPr>
            <a:r>
              <a:t/>
            </a:r>
            <a:endParaRPr b="1" sz="1800">
              <a:solidFill>
                <a:srgbClr val="0000FF"/>
              </a:solidFill>
            </a:endParaRPr>
          </a:p>
          <a:p>
            <a:pPr indent="0" lvl="0" marL="0" rtl="0" algn="l">
              <a:spcBef>
                <a:spcPts val="0"/>
              </a:spcBef>
              <a:spcAft>
                <a:spcPts val="0"/>
              </a:spcAft>
              <a:buNone/>
            </a:pPr>
            <a:r>
              <a:t/>
            </a:r>
            <a:endParaRPr b="1" sz="1800">
              <a:solidFill>
                <a:srgbClr val="0000FF"/>
              </a:solidFill>
            </a:endParaRPr>
          </a:p>
          <a:p>
            <a:pPr indent="0" lvl="0" marL="0" rtl="0" algn="l">
              <a:spcBef>
                <a:spcPts val="0"/>
              </a:spcBef>
              <a:spcAft>
                <a:spcPts val="0"/>
              </a:spcAft>
              <a:buNone/>
            </a:pPr>
            <a:r>
              <a:t/>
            </a:r>
            <a:endParaRPr sz="1800">
              <a:solidFill>
                <a:srgbClr val="0000FF"/>
              </a:solidFill>
            </a:endParaRPr>
          </a:p>
          <a:p>
            <a:pPr indent="0" lvl="0" marL="0" rtl="0" algn="l">
              <a:spcBef>
                <a:spcPts val="0"/>
              </a:spcBef>
              <a:spcAft>
                <a:spcPts val="0"/>
              </a:spcAft>
              <a:buNone/>
            </a:pPr>
            <a:r>
              <a:t/>
            </a:r>
            <a:endParaRPr sz="1800">
              <a:solidFill>
                <a:srgbClr val="0000FF"/>
              </a:solidFill>
            </a:endParaRPr>
          </a:p>
        </p:txBody>
      </p:sp>
      <p:sp>
        <p:nvSpPr>
          <p:cNvPr id="117" name="Google Shape;117;p20"/>
          <p:cNvSpPr txBox="1"/>
          <p:nvPr>
            <p:ph idx="1" type="body"/>
          </p:nvPr>
        </p:nvSpPr>
        <p:spPr>
          <a:xfrm>
            <a:off x="6255300" y="960600"/>
            <a:ext cx="2744700" cy="3684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700">
                <a:solidFill>
                  <a:srgbClr val="0000FF"/>
                </a:solidFill>
              </a:rPr>
              <a:t>Absent Student:</a:t>
            </a:r>
            <a:r>
              <a:rPr b="1" lang="en" sz="2700">
                <a:solidFill>
                  <a:schemeClr val="dk1"/>
                </a:solidFill>
              </a:rPr>
              <a:t> You have a student who regularly needs to miss class meetings due to family obligations; however, the in-class activities are central to the learning in the class so don’t want students to miss this opportunity.</a:t>
            </a:r>
            <a:endParaRPr b="1" sz="2700">
              <a:solidFill>
                <a:schemeClr val="dk1"/>
              </a:solidFill>
            </a:endParaRPr>
          </a:p>
          <a:p>
            <a:pPr indent="0" lvl="0" marL="0" rtl="0" algn="l">
              <a:lnSpc>
                <a:spcPct val="100000"/>
              </a:lnSpc>
              <a:spcBef>
                <a:spcPts val="1200"/>
              </a:spcBef>
              <a:spcAft>
                <a:spcPts val="0"/>
              </a:spcAft>
              <a:buNone/>
            </a:pPr>
            <a:r>
              <a:rPr i="1" lang="en" sz="2950">
                <a:solidFill>
                  <a:schemeClr val="dk1"/>
                </a:solidFill>
              </a:rPr>
              <a:t>What is reasonable in terms of making accommodations to meet individual student needs in your active online course?</a:t>
            </a:r>
            <a:endParaRPr i="1" sz="295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8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Breakout Rooms Blue Round</a:t>
            </a:r>
            <a:endParaRPr b="1"/>
          </a:p>
        </p:txBody>
      </p:sp>
      <p:pic>
        <p:nvPicPr>
          <p:cNvPr id="123" name="Google Shape;123;p21"/>
          <p:cNvPicPr preferRelativeResize="0"/>
          <p:nvPr/>
        </p:nvPicPr>
        <p:blipFill>
          <a:blip r:embed="rId3">
            <a:alphaModFix/>
          </a:blip>
          <a:stretch>
            <a:fillRect/>
          </a:stretch>
        </p:blipFill>
        <p:spPr>
          <a:xfrm>
            <a:off x="152400" y="1017725"/>
            <a:ext cx="5250950" cy="3669025"/>
          </a:xfrm>
          <a:prstGeom prst="rect">
            <a:avLst/>
          </a:prstGeom>
          <a:noFill/>
          <a:ln>
            <a:noFill/>
          </a:ln>
        </p:spPr>
      </p:pic>
      <p:sp>
        <p:nvSpPr>
          <p:cNvPr id="124" name="Google Shape;124;p21"/>
          <p:cNvSpPr txBox="1"/>
          <p:nvPr/>
        </p:nvSpPr>
        <p:spPr>
          <a:xfrm>
            <a:off x="5823150" y="1206950"/>
            <a:ext cx="2552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15 minutes to discuss Scenarios in your breakout rooms. </a:t>
            </a:r>
            <a:endParaRPr sz="24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