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embeddedFontLst>
    <p:embeddedFont>
      <p:font typeface="Calibri" panose="020F0502020204030204" pitchFamily="34" charset="0"/>
      <p:regular r:id="rId18"/>
      <p:bold r:id="rId19"/>
      <p:italic r:id="rId20"/>
      <p:boldItalic r:id="rId21"/>
    </p:embeddedFont>
    <p:embeddedFont>
      <p:font typeface="Gill Sans" panose="020B0502020104020203" pitchFamily="34" charset="-79"/>
      <p:regular r:id="rId22"/>
      <p:bold r:id="rId23"/>
    </p:embeddedFont>
    <p:embeddedFont>
      <p:font typeface="Lato" panose="020F0502020204030203" pitchFamily="34" charset="77"/>
      <p:regular r:id="rId24"/>
      <p:bold r:id="rId25"/>
      <p:italic r:id="rId26"/>
      <p:boldItalic r:id="rId27"/>
    </p:embeddedFont>
    <p:embeddedFont>
      <p:font typeface="Roboto Slab" pitchFamily="2"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C2A13A-B90E-4C46-AE10-2021E345692F}">
  <a:tblStyle styleId="{64C2A13A-B90E-4C46-AE10-2021E34569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4"/>
    <p:restoredTop sz="94681"/>
  </p:normalViewPr>
  <p:slideViewPr>
    <p:cSldViewPr snapToGrid="0">
      <p:cViewPr varScale="1">
        <p:scale>
          <a:sx n="142" d="100"/>
          <a:sy n="142" d="100"/>
        </p:scale>
        <p:origin x="158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endParaRPr sz="400" dirty="0"/>
          </a:p>
        </p:txBody>
      </p:sp>
      <p:sp>
        <p:nvSpPr>
          <p:cNvPr id="89" name="Google Shape;89;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53c29c04e_0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b53c29c04e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dirty="0">
              <a:solidFill>
                <a:srgbClr val="000000"/>
              </a:solidFill>
            </a:endParaRPr>
          </a:p>
        </p:txBody>
      </p:sp>
      <p:sp>
        <p:nvSpPr>
          <p:cNvPr id="194" name="Google Shape;194;gb53c29c04e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3d14899da_0_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b3d14899da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4" name="Google Shape;204;gb3d14899da_0_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b3d14899da_0_5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b3d14899da_0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211" name="Google Shape;211;gb3d14899da_0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3d14899da_0_5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3d14899da_0_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8" name="Google Shape;218;gb3d14899da_0_5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a7ff6af90d_0_9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ga7ff6af90d_0_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ga7ff6af90d_0_9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a7ff6af90d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ga7ff6af90d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a:t>ANY QUESTIONS? </a:t>
            </a:r>
            <a:endParaRPr/>
          </a:p>
        </p:txBody>
      </p:sp>
      <p:sp>
        <p:nvSpPr>
          <p:cNvPr id="241" name="Google Shape;241;ga7ff6af90d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b4f318207a_0_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b4f318207a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dirty="0"/>
          </a:p>
        </p:txBody>
      </p:sp>
      <p:sp>
        <p:nvSpPr>
          <p:cNvPr id="108" name="Google Shape;108;gb4f318207a_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3d14899da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b3d14899d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100" dirty="0">
                <a:latin typeface="Arial"/>
                <a:ea typeface="Arial"/>
                <a:cs typeface="Arial"/>
                <a:sym typeface="Arial"/>
              </a:rPr>
              <a:t> </a:t>
            </a:r>
            <a:endParaRPr sz="1100" dirty="0">
              <a:latin typeface="Arial"/>
              <a:ea typeface="Arial"/>
              <a:cs typeface="Arial"/>
              <a:sym typeface="Arial"/>
            </a:endParaRPr>
          </a:p>
        </p:txBody>
      </p:sp>
      <p:sp>
        <p:nvSpPr>
          <p:cNvPr id="137" name="Google Shape;137;gb3d14899d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b3d14899da_0_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gb3d14899da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dirty="0"/>
          </a:p>
        </p:txBody>
      </p:sp>
      <p:sp>
        <p:nvSpPr>
          <p:cNvPr id="147" name="Google Shape;147;gb3d14899da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3d14899da_0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3d14899da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6" name="Google Shape;166;gb3d14899da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b3d14899da_0_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b3d14899da_0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highlight>
                <a:srgbClr val="FFFF00"/>
              </a:highlight>
            </a:endParaRPr>
          </a:p>
        </p:txBody>
      </p:sp>
      <p:sp>
        <p:nvSpPr>
          <p:cNvPr id="173" name="Google Shape;173;gb3d14899da_0_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3d14899da_0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3d14899da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0" name="Google Shape;180;gb3d14899da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4f318207a_1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4f318207a_1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gb4f318207a_1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457200" y="1144633"/>
            <a:ext cx="8229600" cy="570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457200" y="1873748"/>
            <a:ext cx="8229600" cy="35673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457200" y="1144633"/>
            <a:ext cx="8229600" cy="570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2788349" y="-457403"/>
            <a:ext cx="3567300"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4732349" y="2171688"/>
            <a:ext cx="5851500"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1144633"/>
            <a:ext cx="8229600" cy="570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0" name="Google Shape;30;p4"/>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31" name="Google Shape;31;p4"/>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2" name="Google Shape;32;p4"/>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33" name="Google Shape;33;p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5"/>
          <p:cNvSpPr txBox="1">
            <a:spLocks noGrp="1"/>
          </p:cNvSpPr>
          <p:nvPr>
            <p:ph type="ctrTitle"/>
          </p:nvPr>
        </p:nvSpPr>
        <p:spPr>
          <a:xfrm>
            <a:off x="685800" y="1479709"/>
            <a:ext cx="7772400" cy="1470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ubTitle" idx="1"/>
          </p:nvPr>
        </p:nvSpPr>
        <p:spPr>
          <a:xfrm>
            <a:off x="1371600" y="3164924"/>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39" name="Google Shape;39;p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722313" y="4061942"/>
            <a:ext cx="7772400" cy="1362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722313" y="2559845"/>
            <a:ext cx="7772400" cy="15003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45" name="Google Shape;45;p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457200" y="1144633"/>
            <a:ext cx="8229600" cy="570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457200" y="1715557"/>
            <a:ext cx="4038600" cy="37488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1" name="Google Shape;51;p7"/>
          <p:cNvSpPr txBox="1">
            <a:spLocks noGrp="1"/>
          </p:cNvSpPr>
          <p:nvPr>
            <p:ph type="body" idx="2"/>
          </p:nvPr>
        </p:nvSpPr>
        <p:spPr>
          <a:xfrm>
            <a:off x="4648200" y="1715557"/>
            <a:ext cx="4038600" cy="37488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2" name="Google Shape;52;p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457200" y="1144633"/>
            <a:ext cx="8229600" cy="570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457200" y="273050"/>
            <a:ext cx="3008400" cy="1161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3" name="Google Shape;63;p9"/>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4" name="Google Shape;64;p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1" name="Google Shape;71;p1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screenshot for powerpoint top.png"/>
          <p:cNvPicPr preferRelativeResize="0"/>
          <p:nvPr/>
        </p:nvPicPr>
        <p:blipFill rotWithShape="1">
          <a:blip r:embed="rId13">
            <a:alphaModFix/>
          </a:blip>
          <a:srcRect/>
          <a:stretch/>
        </p:blipFill>
        <p:spPr>
          <a:xfrm>
            <a:off x="0" y="0"/>
            <a:ext cx="9144001" cy="1238250"/>
          </a:xfrm>
          <a:prstGeom prst="rect">
            <a:avLst/>
          </a:prstGeom>
          <a:noFill/>
          <a:ln>
            <a:noFill/>
          </a:ln>
        </p:spPr>
      </p:pic>
      <p:sp>
        <p:nvSpPr>
          <p:cNvPr id="11" name="Google Shape;11;p1"/>
          <p:cNvSpPr txBox="1">
            <a:spLocks noGrp="1"/>
          </p:cNvSpPr>
          <p:nvPr>
            <p:ph type="title"/>
          </p:nvPr>
        </p:nvSpPr>
        <p:spPr>
          <a:xfrm>
            <a:off x="457200" y="1144633"/>
            <a:ext cx="8229600" cy="570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2" name="Google Shape;12;p1" descr="screenshot for powerpoint bottom.png"/>
          <p:cNvPicPr preferRelativeResize="0"/>
          <p:nvPr/>
        </p:nvPicPr>
        <p:blipFill rotWithShape="1">
          <a:blip r:embed="rId14">
            <a:alphaModFix/>
          </a:blip>
          <a:srcRect/>
          <a:stretch/>
        </p:blipFill>
        <p:spPr>
          <a:xfrm>
            <a:off x="0" y="5245256"/>
            <a:ext cx="9144001" cy="1721304"/>
          </a:xfrm>
          <a:prstGeom prst="rect">
            <a:avLst/>
          </a:prstGeom>
          <a:noFill/>
          <a:ln>
            <a:noFill/>
          </a:ln>
        </p:spPr>
      </p:pic>
      <p:sp>
        <p:nvSpPr>
          <p:cNvPr id="13" name="Google Shape;13;p1"/>
          <p:cNvSpPr txBox="1">
            <a:spLocks noGrp="1"/>
          </p:cNvSpPr>
          <p:nvPr>
            <p:ph type="body" idx="1"/>
          </p:nvPr>
        </p:nvSpPr>
        <p:spPr>
          <a:xfrm>
            <a:off x="457200" y="1873748"/>
            <a:ext cx="8229600" cy="35673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DAE5F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DAE5F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DAE5F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5.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Google Shape;91;p13"/>
          <p:cNvSpPr txBox="1"/>
          <p:nvPr/>
        </p:nvSpPr>
        <p:spPr>
          <a:xfrm>
            <a:off x="101600" y="5707080"/>
            <a:ext cx="42375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3"/>
          <p:cNvSpPr/>
          <p:nvPr/>
        </p:nvSpPr>
        <p:spPr>
          <a:xfrm flipH="1">
            <a:off x="6313632" y="5112418"/>
            <a:ext cx="2702592" cy="532980"/>
          </a:xfrm>
          <a:prstGeom prst="flowChartDocument">
            <a:avLst/>
          </a:prstGeom>
          <a:solidFill>
            <a:schemeClr val="lt1"/>
          </a:solidFill>
          <a:ln>
            <a:noFill/>
          </a:ln>
          <a:effectLst>
            <a:outerShdw blurRad="50800" dist="38100" dir="18900000" sx="70000" sy="70000" algn="bl" rotWithShape="0">
              <a:schemeClr val="lt1">
                <a:alpha val="21568"/>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F497A"/>
              </a:solidFill>
              <a:latin typeface="Calibri"/>
              <a:ea typeface="Calibri"/>
              <a:cs typeface="Calibri"/>
              <a:sym typeface="Calibri"/>
            </a:endParaRPr>
          </a:p>
        </p:txBody>
      </p:sp>
      <p:sp>
        <p:nvSpPr>
          <p:cNvPr id="93" name="Google Shape;93;p13"/>
          <p:cNvSpPr/>
          <p:nvPr/>
        </p:nvSpPr>
        <p:spPr>
          <a:xfrm>
            <a:off x="-1690430" y="6055844"/>
            <a:ext cx="9064800" cy="3255000"/>
          </a:xfrm>
          <a:prstGeom prst="ellipse">
            <a:avLst/>
          </a:prstGeom>
          <a:solidFill>
            <a:srgbClr val="00B0F0">
              <a:alpha val="34901"/>
            </a:srgbClr>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4" name="Google Shape;94;p13"/>
          <p:cNvSpPr/>
          <p:nvPr/>
        </p:nvSpPr>
        <p:spPr>
          <a:xfrm>
            <a:off x="3132476" y="6205184"/>
            <a:ext cx="9064800" cy="3255000"/>
          </a:xfrm>
          <a:prstGeom prst="ellipse">
            <a:avLst/>
          </a:prstGeom>
          <a:solidFill>
            <a:srgbClr val="92D050">
              <a:alpha val="50980"/>
            </a:srgbClr>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Google Shape;95;p13"/>
          <p:cNvSpPr/>
          <p:nvPr/>
        </p:nvSpPr>
        <p:spPr>
          <a:xfrm>
            <a:off x="-3347702" y="6466311"/>
            <a:ext cx="9064800" cy="3255000"/>
          </a:xfrm>
          <a:prstGeom prst="ellipse">
            <a:avLst/>
          </a:prstGeom>
          <a:solidFill>
            <a:srgbClr val="7030A0">
              <a:alpha val="52549"/>
            </a:srgbClr>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6" name="Google Shape;96;p13"/>
          <p:cNvSpPr/>
          <p:nvPr/>
        </p:nvSpPr>
        <p:spPr>
          <a:xfrm>
            <a:off x="4499290" y="6354524"/>
            <a:ext cx="9064800" cy="3255000"/>
          </a:xfrm>
          <a:prstGeom prst="ellipse">
            <a:avLst/>
          </a:prstGeom>
          <a:solidFill>
            <a:srgbClr val="31859B">
              <a:alpha val="54117"/>
            </a:srgbClr>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13"/>
          <p:cNvSpPr/>
          <p:nvPr/>
        </p:nvSpPr>
        <p:spPr>
          <a:xfrm>
            <a:off x="0" y="559660"/>
            <a:ext cx="9143982" cy="387342"/>
          </a:xfrm>
          <a:prstGeom prst="flowChartDocument">
            <a:avLst/>
          </a:prstGeom>
          <a:solidFill>
            <a:srgbClr val="92D050">
              <a:alpha val="47058"/>
            </a:srgbClr>
          </a:solidFill>
          <a:ln>
            <a:noFill/>
          </a:ln>
          <a:effectLst>
            <a:outerShdw blurRad="4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13"/>
          <p:cNvSpPr/>
          <p:nvPr/>
        </p:nvSpPr>
        <p:spPr>
          <a:xfrm flipH="1">
            <a:off x="18" y="549450"/>
            <a:ext cx="9143982" cy="254880"/>
          </a:xfrm>
          <a:prstGeom prst="flowChartDocument">
            <a:avLst/>
          </a:prstGeom>
          <a:solidFill>
            <a:srgbClr val="00B0F0">
              <a:alpha val="47058"/>
            </a:srgbClr>
          </a:solidFill>
          <a:ln>
            <a:noFill/>
          </a:ln>
          <a:effectLst>
            <a:outerShdw blurRad="4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 name="Google Shape;99;p13"/>
          <p:cNvSpPr/>
          <p:nvPr/>
        </p:nvSpPr>
        <p:spPr>
          <a:xfrm>
            <a:off x="0" y="524593"/>
            <a:ext cx="9143982" cy="127872"/>
          </a:xfrm>
          <a:prstGeom prst="flowChartDocument">
            <a:avLst/>
          </a:prstGeom>
          <a:solidFill>
            <a:srgbClr val="7030A0">
              <a:alpha val="58039"/>
            </a:srgbClr>
          </a:solidFill>
          <a:ln>
            <a:noFill/>
          </a:ln>
          <a:effectLst>
            <a:outerShdw blurRad="4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0" name="Google Shape;100;p13"/>
          <p:cNvPicPr preferRelativeResize="0"/>
          <p:nvPr/>
        </p:nvPicPr>
        <p:blipFill rotWithShape="1">
          <a:blip r:embed="rId3">
            <a:alphaModFix/>
          </a:blip>
          <a:srcRect/>
          <a:stretch/>
        </p:blipFill>
        <p:spPr>
          <a:xfrm>
            <a:off x="101600" y="-30294"/>
            <a:ext cx="1557867" cy="688790"/>
          </a:xfrm>
          <a:prstGeom prst="rect">
            <a:avLst/>
          </a:prstGeom>
          <a:noFill/>
          <a:ln>
            <a:noFill/>
          </a:ln>
          <a:effectLst>
            <a:outerShdw blurRad="50800" dist="50800" dir="5400000" sx="90000" sy="90000" algn="ctr" rotWithShape="0">
              <a:srgbClr val="000000">
                <a:alpha val="94901"/>
              </a:srgbClr>
            </a:outerShdw>
          </a:effectLst>
        </p:spPr>
      </p:pic>
      <p:pic>
        <p:nvPicPr>
          <p:cNvPr id="101" name="Google Shape;101;p13"/>
          <p:cNvPicPr preferRelativeResize="0"/>
          <p:nvPr/>
        </p:nvPicPr>
        <p:blipFill rotWithShape="1">
          <a:blip r:embed="rId4">
            <a:alphaModFix/>
          </a:blip>
          <a:srcRect/>
          <a:stretch/>
        </p:blipFill>
        <p:spPr>
          <a:xfrm>
            <a:off x="2912660" y="1224752"/>
            <a:ext cx="3318701" cy="1276950"/>
          </a:xfrm>
          <a:prstGeom prst="rect">
            <a:avLst/>
          </a:prstGeom>
          <a:noFill/>
          <a:ln>
            <a:noFill/>
          </a:ln>
        </p:spPr>
      </p:pic>
      <p:sp>
        <p:nvSpPr>
          <p:cNvPr id="102" name="Google Shape;102;p13"/>
          <p:cNvSpPr txBox="1"/>
          <p:nvPr/>
        </p:nvSpPr>
        <p:spPr>
          <a:xfrm>
            <a:off x="1056525" y="3169575"/>
            <a:ext cx="6763800" cy="83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endParaRPr sz="3000" b="1" i="0" u="none" strike="noStrike" cap="none">
              <a:solidFill>
                <a:srgbClr val="1B2560"/>
              </a:solidFill>
              <a:latin typeface="Roboto Slab"/>
              <a:ea typeface="Roboto Slab"/>
              <a:cs typeface="Roboto Slab"/>
              <a:sym typeface="Roboto Slab"/>
            </a:endParaRPr>
          </a:p>
        </p:txBody>
      </p:sp>
      <p:sp>
        <p:nvSpPr>
          <p:cNvPr id="103" name="Google Shape;103;p13"/>
          <p:cNvSpPr txBox="1"/>
          <p:nvPr/>
        </p:nvSpPr>
        <p:spPr>
          <a:xfrm>
            <a:off x="462913" y="3537075"/>
            <a:ext cx="8218200" cy="2217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1900" b="1">
                <a:solidFill>
                  <a:schemeClr val="dk2"/>
                </a:solidFill>
                <a:latin typeface="Roboto Slab"/>
                <a:ea typeface="Roboto Slab"/>
                <a:cs typeface="Roboto Slab"/>
                <a:sym typeface="Roboto Slab"/>
              </a:rPr>
              <a:t>3 Peer-Staffed Academic Support Programs </a:t>
            </a:r>
            <a:endParaRPr sz="1900" b="1">
              <a:solidFill>
                <a:schemeClr val="dk2"/>
              </a:solidFill>
              <a:latin typeface="Roboto Slab"/>
              <a:ea typeface="Roboto Slab"/>
              <a:cs typeface="Roboto Slab"/>
              <a:sym typeface="Roboto Slab"/>
            </a:endParaRPr>
          </a:p>
          <a:p>
            <a:pPr marL="0" marR="0" lvl="0" indent="0" algn="ctr" rtl="0">
              <a:lnSpc>
                <a:spcPct val="100000"/>
              </a:lnSpc>
              <a:spcBef>
                <a:spcPts val="0"/>
              </a:spcBef>
              <a:spcAft>
                <a:spcPts val="0"/>
              </a:spcAft>
              <a:buClr>
                <a:srgbClr val="000000"/>
              </a:buClr>
              <a:buSzPts val="3000"/>
              <a:buFont typeface="Arial"/>
              <a:buNone/>
            </a:pPr>
            <a:r>
              <a:rPr lang="en-US" sz="1900" b="1">
                <a:solidFill>
                  <a:schemeClr val="dk2"/>
                </a:solidFill>
                <a:latin typeface="Roboto Slab"/>
                <a:ea typeface="Roboto Slab"/>
                <a:cs typeface="Roboto Slab"/>
                <a:sym typeface="Roboto Slab"/>
              </a:rPr>
              <a:t>(funded by AS fees and lottery funds)</a:t>
            </a:r>
            <a:endParaRPr sz="1900" b="1">
              <a:solidFill>
                <a:schemeClr val="dk2"/>
              </a:solidFill>
              <a:latin typeface="Roboto Slab"/>
              <a:ea typeface="Roboto Slab"/>
              <a:cs typeface="Roboto Slab"/>
              <a:sym typeface="Roboto Slab"/>
            </a:endParaRPr>
          </a:p>
          <a:p>
            <a:pPr marL="0" marR="0" lvl="0" indent="0" algn="ctr" rtl="0">
              <a:lnSpc>
                <a:spcPct val="100000"/>
              </a:lnSpc>
              <a:spcBef>
                <a:spcPts val="0"/>
              </a:spcBef>
              <a:spcAft>
                <a:spcPts val="0"/>
              </a:spcAft>
              <a:buClr>
                <a:srgbClr val="000000"/>
              </a:buClr>
              <a:buSzPts val="3000"/>
              <a:buFont typeface="Arial"/>
              <a:buNone/>
            </a:pPr>
            <a:endParaRPr sz="1900" b="1">
              <a:solidFill>
                <a:schemeClr val="dk2"/>
              </a:solidFill>
              <a:latin typeface="Roboto Slab"/>
              <a:ea typeface="Roboto Slab"/>
              <a:cs typeface="Roboto Slab"/>
              <a:sym typeface="Roboto Slab"/>
            </a:endParaRPr>
          </a:p>
          <a:p>
            <a:pPr marL="457200" marR="0" lvl="0" indent="-349250" algn="ctr" rtl="0">
              <a:lnSpc>
                <a:spcPct val="100000"/>
              </a:lnSpc>
              <a:spcBef>
                <a:spcPts val="0"/>
              </a:spcBef>
              <a:spcAft>
                <a:spcPts val="0"/>
              </a:spcAft>
              <a:buClr>
                <a:schemeClr val="dk2"/>
              </a:buClr>
              <a:buSzPts val="1900"/>
              <a:buFont typeface="Roboto Slab"/>
              <a:buChar char="★"/>
            </a:pPr>
            <a:r>
              <a:rPr lang="en-US" sz="1900" b="1">
                <a:solidFill>
                  <a:schemeClr val="dk2"/>
                </a:solidFill>
                <a:latin typeface="Roboto Slab"/>
                <a:ea typeface="Roboto Slab"/>
                <a:cs typeface="Roboto Slab"/>
                <a:sym typeface="Roboto Slab"/>
              </a:rPr>
              <a:t>Tutorial Program</a:t>
            </a:r>
            <a:endParaRPr sz="1900" b="1">
              <a:solidFill>
                <a:schemeClr val="dk2"/>
              </a:solidFill>
              <a:latin typeface="Roboto Slab"/>
              <a:ea typeface="Roboto Slab"/>
              <a:cs typeface="Roboto Slab"/>
              <a:sym typeface="Roboto Slab"/>
            </a:endParaRPr>
          </a:p>
          <a:p>
            <a:pPr marL="457200" marR="0" lvl="0" indent="-349250" algn="ctr" rtl="0">
              <a:lnSpc>
                <a:spcPct val="100000"/>
              </a:lnSpc>
              <a:spcBef>
                <a:spcPts val="0"/>
              </a:spcBef>
              <a:spcAft>
                <a:spcPts val="0"/>
              </a:spcAft>
              <a:buClr>
                <a:schemeClr val="dk2"/>
              </a:buClr>
              <a:buSzPts val="1900"/>
              <a:buFont typeface="Roboto Slab"/>
              <a:buChar char="★"/>
            </a:pPr>
            <a:r>
              <a:rPr lang="en-US" sz="1900" b="1">
                <a:solidFill>
                  <a:schemeClr val="dk2"/>
                </a:solidFill>
                <a:latin typeface="Roboto Slab"/>
                <a:ea typeface="Roboto Slab"/>
                <a:cs typeface="Roboto Slab"/>
                <a:sym typeface="Roboto Slab"/>
              </a:rPr>
              <a:t>Supplemental Instruction Program</a:t>
            </a:r>
            <a:endParaRPr sz="1900" b="1">
              <a:solidFill>
                <a:schemeClr val="dk2"/>
              </a:solidFill>
              <a:latin typeface="Roboto Slab"/>
              <a:ea typeface="Roboto Slab"/>
              <a:cs typeface="Roboto Slab"/>
              <a:sym typeface="Roboto Slab"/>
            </a:endParaRPr>
          </a:p>
          <a:p>
            <a:pPr marL="457200" marR="0" lvl="0" indent="-349250" algn="ctr" rtl="0">
              <a:lnSpc>
                <a:spcPct val="100000"/>
              </a:lnSpc>
              <a:spcBef>
                <a:spcPts val="0"/>
              </a:spcBef>
              <a:spcAft>
                <a:spcPts val="0"/>
              </a:spcAft>
              <a:buClr>
                <a:schemeClr val="dk2"/>
              </a:buClr>
              <a:buSzPts val="1900"/>
              <a:buFont typeface="Roboto Slab"/>
              <a:buChar char="★"/>
            </a:pPr>
            <a:r>
              <a:rPr lang="en-US" sz="1900" b="1">
                <a:solidFill>
                  <a:schemeClr val="dk2"/>
                </a:solidFill>
                <a:latin typeface="Roboto Slab"/>
                <a:ea typeface="Roboto Slab"/>
                <a:cs typeface="Roboto Slab"/>
                <a:sym typeface="Roboto Slab"/>
              </a:rPr>
              <a:t>Writing Center</a:t>
            </a:r>
            <a:endParaRPr sz="1900" b="1">
              <a:solidFill>
                <a:schemeClr val="dk2"/>
              </a:solidFill>
              <a:latin typeface="Roboto Slab"/>
              <a:ea typeface="Roboto Slab"/>
              <a:cs typeface="Roboto Slab"/>
              <a:sym typeface="Roboto Slab"/>
            </a:endParaRPr>
          </a:p>
        </p:txBody>
      </p:sp>
      <p:sp>
        <p:nvSpPr>
          <p:cNvPr id="104" name="Google Shape;104;p13"/>
          <p:cNvSpPr txBox="1"/>
          <p:nvPr/>
        </p:nvSpPr>
        <p:spPr>
          <a:xfrm>
            <a:off x="1056525" y="2371325"/>
            <a:ext cx="7624500" cy="105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a:latin typeface="Roboto Slab"/>
                <a:ea typeface="Roboto Slab"/>
                <a:cs typeface="Roboto Slab"/>
                <a:sym typeface="Roboto Slab"/>
              </a:rPr>
              <a:t>The Learning and Academic Resource Center (LARC) was built in Summer 2018 and brought together the primary peer-academic support services on campus. The LARC is located in the University Library in a bustling Information Commons area that now houses other student support services, such as Advising, TRIO programs, and our Transfer Center. </a:t>
            </a:r>
            <a:endParaRPr sz="1300">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p:nvPr/>
        </p:nvSpPr>
        <p:spPr>
          <a:xfrm>
            <a:off x="1031150" y="1425650"/>
            <a:ext cx="1726200" cy="16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97" name="Google Shape;197;p22"/>
          <p:cNvSpPr/>
          <p:nvPr/>
        </p:nvSpPr>
        <p:spPr>
          <a:xfrm>
            <a:off x="6212500" y="867050"/>
            <a:ext cx="2546700" cy="2302500"/>
          </a:xfrm>
          <a:prstGeom prst="wedgeRoundRectCallout">
            <a:avLst>
              <a:gd name="adj1" fmla="val -20833"/>
              <a:gd name="adj2" fmla="val 62500"/>
              <a:gd name="adj3" fmla="val 0"/>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Roboto Slab"/>
                <a:ea typeface="Roboto Slab"/>
                <a:cs typeface="Roboto Slab"/>
                <a:sym typeface="Roboto Slab"/>
              </a:rPr>
              <a:t>Sierra made class fun which is hard at 7pm on Wednesday because by then I just want to sleep. I also made friends because she made us talk to each other. </a:t>
            </a:r>
            <a:endParaRPr>
              <a:latin typeface="Roboto Slab"/>
              <a:ea typeface="Roboto Slab"/>
              <a:cs typeface="Roboto Slab"/>
              <a:sym typeface="Roboto Slab"/>
            </a:endParaRPr>
          </a:p>
        </p:txBody>
      </p:sp>
      <p:sp>
        <p:nvSpPr>
          <p:cNvPr id="198" name="Google Shape;198;p22"/>
          <p:cNvSpPr/>
          <p:nvPr/>
        </p:nvSpPr>
        <p:spPr>
          <a:xfrm>
            <a:off x="153950" y="2460350"/>
            <a:ext cx="3588000" cy="3612300"/>
          </a:xfrm>
          <a:prstGeom prst="wedgeEllipseCallout">
            <a:avLst>
              <a:gd name="adj1" fmla="val -20833"/>
              <a:gd name="adj2" fmla="val 62500"/>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Roboto Slab"/>
                <a:ea typeface="Roboto Slab"/>
                <a:cs typeface="Roboto Slab"/>
                <a:sym typeface="Roboto Slab"/>
              </a:rPr>
              <a:t>Victoria has amazing advising skills and she was very helpful with learning how to do math problems as well as giving advice for college in general. She always makes sure that we are aware of all of the resources that SSU offers and she has helped me feel more comfortable with online classes. </a:t>
            </a:r>
            <a:endParaRPr>
              <a:latin typeface="Roboto Slab"/>
              <a:ea typeface="Roboto Slab"/>
              <a:cs typeface="Roboto Slab"/>
              <a:sym typeface="Roboto Slab"/>
            </a:endParaRPr>
          </a:p>
        </p:txBody>
      </p:sp>
      <p:sp>
        <p:nvSpPr>
          <p:cNvPr id="199" name="Google Shape;199;p22"/>
          <p:cNvSpPr/>
          <p:nvPr/>
        </p:nvSpPr>
        <p:spPr>
          <a:xfrm>
            <a:off x="4458050" y="3702675"/>
            <a:ext cx="3061800" cy="2578500"/>
          </a:xfrm>
          <a:prstGeom prst="cloudCallout">
            <a:avLst>
              <a:gd name="adj1" fmla="val -20833"/>
              <a:gd name="adj2" fmla="val 62500"/>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Roboto Slab"/>
                <a:ea typeface="Roboto Slab"/>
                <a:cs typeface="Roboto Slab"/>
                <a:sym typeface="Roboto Slab"/>
              </a:rPr>
              <a:t>The LCM sessions are so helpful and fun to attend because we work collaboratively and Phanny makes the material easier to understand. </a:t>
            </a:r>
            <a:endParaRPr>
              <a:latin typeface="Roboto Slab"/>
              <a:ea typeface="Roboto Slab"/>
              <a:cs typeface="Roboto Slab"/>
              <a:sym typeface="Roboto Slab"/>
            </a:endParaRPr>
          </a:p>
        </p:txBody>
      </p:sp>
      <p:sp>
        <p:nvSpPr>
          <p:cNvPr id="200" name="Google Shape;200;p22"/>
          <p:cNvSpPr/>
          <p:nvPr/>
        </p:nvSpPr>
        <p:spPr>
          <a:xfrm>
            <a:off x="1865100" y="445925"/>
            <a:ext cx="3970500" cy="1913100"/>
          </a:xfrm>
          <a:prstGeom prst="cloudCallout">
            <a:avLst>
              <a:gd name="adj1" fmla="val -20833"/>
              <a:gd name="adj2" fmla="val 62500"/>
            </a:avLst>
          </a:prstGeom>
          <a:solidFill>
            <a:srgbClr val="DAE5F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a:latin typeface="Roboto Slab"/>
                <a:ea typeface="Roboto Slab"/>
                <a:cs typeface="Roboto Slab"/>
                <a:sym typeface="Roboto Slab"/>
              </a:rPr>
              <a:t>It gave me a sense of community...It helped take my stress away! </a:t>
            </a:r>
            <a:endParaRPr sz="1600">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457200" y="1124450"/>
            <a:ext cx="8229600" cy="749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600">
                <a:latin typeface="Roboto Slab"/>
                <a:ea typeface="Roboto Slab"/>
                <a:cs typeface="Roboto Slab"/>
                <a:sym typeface="Roboto Slab"/>
              </a:rPr>
              <a:t>Supporting Stretch Math Faculty </a:t>
            </a:r>
            <a:endParaRPr sz="2600">
              <a:latin typeface="Roboto Slab"/>
              <a:ea typeface="Roboto Slab"/>
              <a:cs typeface="Roboto Slab"/>
              <a:sym typeface="Roboto Slab"/>
            </a:endParaRPr>
          </a:p>
          <a:p>
            <a:pPr marL="0" lvl="0" indent="0" algn="ctr" rtl="0">
              <a:spcBef>
                <a:spcPts val="0"/>
              </a:spcBef>
              <a:spcAft>
                <a:spcPts val="0"/>
              </a:spcAft>
              <a:buNone/>
            </a:pPr>
            <a:r>
              <a:rPr lang="en-US" sz="2600">
                <a:latin typeface="Roboto Slab"/>
                <a:ea typeface="Roboto Slab"/>
                <a:cs typeface="Roboto Slab"/>
                <a:sym typeface="Roboto Slab"/>
              </a:rPr>
              <a:t>&amp; Evaluating the Pilot Program</a:t>
            </a:r>
            <a:r>
              <a:rPr lang="en-US" sz="2900">
                <a:latin typeface="Roboto Slab"/>
                <a:ea typeface="Roboto Slab"/>
                <a:cs typeface="Roboto Slab"/>
                <a:sym typeface="Roboto Slab"/>
              </a:rPr>
              <a:t> </a:t>
            </a:r>
            <a:endParaRPr sz="2900">
              <a:latin typeface="Roboto Slab"/>
              <a:ea typeface="Roboto Slab"/>
              <a:cs typeface="Roboto Slab"/>
              <a:sym typeface="Roboto Slab"/>
            </a:endParaRPr>
          </a:p>
        </p:txBody>
      </p:sp>
      <p:sp>
        <p:nvSpPr>
          <p:cNvPr id="207" name="Google Shape;207;p23"/>
          <p:cNvSpPr txBox="1">
            <a:spLocks noGrp="1"/>
          </p:cNvSpPr>
          <p:nvPr>
            <p:ph type="body" idx="1"/>
          </p:nvPr>
        </p:nvSpPr>
        <p:spPr>
          <a:xfrm>
            <a:off x="457200" y="1937875"/>
            <a:ext cx="8229600" cy="3503100"/>
          </a:xfrm>
          <a:prstGeom prst="rect">
            <a:avLst/>
          </a:prstGeom>
        </p:spPr>
        <p:txBody>
          <a:bodyPr spcFirstLastPara="1" wrap="square" lIns="91425" tIns="45700" rIns="91425" bIns="45700" anchor="t" anchorCtr="0">
            <a:noAutofit/>
          </a:bodyPr>
          <a:lstStyle/>
          <a:p>
            <a:pPr marL="457200" lvl="0" indent="-336550" algn="l" rtl="0">
              <a:spcBef>
                <a:spcPts val="360"/>
              </a:spcBef>
              <a:spcAft>
                <a:spcPts val="0"/>
              </a:spcAft>
              <a:buSzPts val="1700"/>
              <a:buFont typeface="Roboto Slab"/>
              <a:buChar char="➔"/>
            </a:pPr>
            <a:r>
              <a:rPr lang="en-US" sz="1700">
                <a:latin typeface="Roboto Slab"/>
                <a:ea typeface="Roboto Slab"/>
                <a:cs typeface="Roboto Slab"/>
                <a:sym typeface="Roboto Slab"/>
              </a:rPr>
              <a:t>Year 1: Attended Dept Mtgs, Created special faculty resource guides, ongoing Google reflection form for faculty to communicate with us, faculty feedback surveys, weekly reflections from LCMs, end of term student surveys. This was all in addition to our regular training, professional development and support of the peer educators. </a:t>
            </a:r>
            <a:endParaRPr sz="1700">
              <a:latin typeface="Roboto Slab"/>
              <a:ea typeface="Roboto Slab"/>
              <a:cs typeface="Roboto Slab"/>
              <a:sym typeface="Roboto Slab"/>
            </a:endParaRPr>
          </a:p>
          <a:p>
            <a:pPr marL="457200" lvl="0" indent="0" algn="l" rtl="0">
              <a:spcBef>
                <a:spcPts val="360"/>
              </a:spcBef>
              <a:spcAft>
                <a:spcPts val="0"/>
              </a:spcAft>
              <a:buNone/>
            </a:pPr>
            <a:endParaRPr sz="1700">
              <a:latin typeface="Roboto Slab"/>
              <a:ea typeface="Roboto Slab"/>
              <a:cs typeface="Roboto Slab"/>
              <a:sym typeface="Roboto Slab"/>
            </a:endParaRPr>
          </a:p>
          <a:p>
            <a:pPr marL="457200" lvl="0" indent="-336550" algn="l" rtl="0">
              <a:spcBef>
                <a:spcPts val="360"/>
              </a:spcBef>
              <a:spcAft>
                <a:spcPts val="0"/>
              </a:spcAft>
              <a:buSzPts val="1700"/>
              <a:buFont typeface="Roboto Slab"/>
              <a:buChar char="➔"/>
            </a:pPr>
            <a:r>
              <a:rPr lang="en-US" sz="1700">
                <a:latin typeface="Roboto Slab"/>
                <a:ea typeface="Roboto Slab"/>
                <a:cs typeface="Roboto Slab"/>
                <a:sym typeface="Roboto Slab"/>
              </a:rPr>
              <a:t>Year 2 and 3: All of the above, although we abandoned the faculty Google reflection forms due to low participation. Reinforced the importance of collaboration and communication between faculty, LCMs and we started an SI/LC Advisor program to support new peer educators. </a:t>
            </a:r>
            <a:endParaRPr sz="1700">
              <a:latin typeface="Roboto Slab"/>
              <a:ea typeface="Roboto Slab"/>
              <a:cs typeface="Roboto Slab"/>
              <a:sym typeface="Roboto Slab"/>
            </a:endParaRPr>
          </a:p>
          <a:p>
            <a:pPr marL="457200" lvl="0" indent="0" algn="l" rtl="0">
              <a:spcBef>
                <a:spcPts val="360"/>
              </a:spcBef>
              <a:spcAft>
                <a:spcPts val="0"/>
              </a:spcAft>
              <a:buNone/>
            </a:pPr>
            <a:endParaRPr sz="1700">
              <a:latin typeface="Roboto Slab"/>
              <a:ea typeface="Roboto Slab"/>
              <a:cs typeface="Roboto Slab"/>
              <a:sym typeface="Roboto Slab"/>
            </a:endParaRPr>
          </a:p>
          <a:p>
            <a:pPr marL="457200" lvl="0" indent="-336550" algn="l" rtl="0">
              <a:spcBef>
                <a:spcPts val="360"/>
              </a:spcBef>
              <a:spcAft>
                <a:spcPts val="0"/>
              </a:spcAft>
              <a:buSzPts val="1700"/>
              <a:buFont typeface="Roboto Slab"/>
              <a:buChar char="➔"/>
            </a:pPr>
            <a:r>
              <a:rPr lang="en-US" sz="1700">
                <a:latin typeface="Roboto Slab"/>
                <a:ea typeface="Roboto Slab"/>
                <a:cs typeface="Roboto Slab"/>
                <a:sym typeface="Roboto Slab"/>
              </a:rPr>
              <a:t> Advisor Program</a:t>
            </a:r>
            <a:endParaRPr sz="1700">
              <a:latin typeface="Roboto Slab"/>
              <a:ea typeface="Roboto Slab"/>
              <a:cs typeface="Roboto Slab"/>
              <a:sym typeface="Roboto Slab"/>
            </a:endParaRPr>
          </a:p>
          <a:p>
            <a:pPr marL="457200" lvl="0" indent="0" algn="l" rtl="0">
              <a:spcBef>
                <a:spcPts val="360"/>
              </a:spcBef>
              <a:spcAft>
                <a:spcPts val="0"/>
              </a:spcAft>
              <a:buNone/>
            </a:pPr>
            <a:endParaRPr sz="1700">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a:spLocks noGrp="1"/>
          </p:cNvSpPr>
          <p:nvPr>
            <p:ph type="title"/>
          </p:nvPr>
        </p:nvSpPr>
        <p:spPr>
          <a:xfrm>
            <a:off x="457200" y="1144633"/>
            <a:ext cx="8229600" cy="570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900">
                <a:latin typeface="Roboto Slab"/>
                <a:ea typeface="Roboto Slab"/>
                <a:cs typeface="Roboto Slab"/>
                <a:sym typeface="Roboto Slab"/>
              </a:rPr>
              <a:t>Things We’ve Learned</a:t>
            </a:r>
            <a:endParaRPr sz="2900">
              <a:latin typeface="Roboto Slab"/>
              <a:ea typeface="Roboto Slab"/>
              <a:cs typeface="Roboto Slab"/>
              <a:sym typeface="Roboto Slab"/>
            </a:endParaRPr>
          </a:p>
        </p:txBody>
      </p:sp>
      <p:sp>
        <p:nvSpPr>
          <p:cNvPr id="214" name="Google Shape;214;p24"/>
          <p:cNvSpPr txBox="1">
            <a:spLocks noGrp="1"/>
          </p:cNvSpPr>
          <p:nvPr>
            <p:ph type="body" idx="1"/>
          </p:nvPr>
        </p:nvSpPr>
        <p:spPr>
          <a:xfrm>
            <a:off x="457200" y="1873748"/>
            <a:ext cx="8229600" cy="35673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Font typeface="Roboto Slab"/>
              <a:buChar char="★"/>
            </a:pPr>
            <a:r>
              <a:rPr lang="en-US" sz="1800">
                <a:latin typeface="Roboto Slab"/>
                <a:ea typeface="Roboto Slab"/>
                <a:cs typeface="Roboto Slab"/>
                <a:sym typeface="Roboto Slab"/>
              </a:rPr>
              <a:t>The community aspect has been key. If the LCM and the participants create a good bond, we often find that participants apply to be future peer educators. </a:t>
            </a:r>
            <a:endParaRPr sz="1800">
              <a:latin typeface="Roboto Slab"/>
              <a:ea typeface="Roboto Slab"/>
              <a:cs typeface="Roboto Slab"/>
              <a:sym typeface="Roboto Slab"/>
            </a:endParaRPr>
          </a:p>
          <a:p>
            <a:pPr marL="457200" lvl="0" indent="-342900" algn="l" rtl="0">
              <a:spcBef>
                <a:spcPts val="0"/>
              </a:spcBef>
              <a:spcAft>
                <a:spcPts val="0"/>
              </a:spcAft>
              <a:buSzPts val="1800"/>
              <a:buFont typeface="Roboto Slab"/>
              <a:buChar char="★"/>
            </a:pPr>
            <a:r>
              <a:rPr lang="en-US" sz="1800">
                <a:latin typeface="Roboto Slab"/>
                <a:ea typeface="Roboto Slab"/>
                <a:cs typeface="Roboto Slab"/>
                <a:sym typeface="Roboto Slab"/>
              </a:rPr>
              <a:t>The best LCMs are students on a teaching track.</a:t>
            </a:r>
            <a:endParaRPr sz="1800">
              <a:latin typeface="Roboto Slab"/>
              <a:ea typeface="Roboto Slab"/>
              <a:cs typeface="Roboto Slab"/>
              <a:sym typeface="Roboto Slab"/>
            </a:endParaRPr>
          </a:p>
          <a:p>
            <a:pPr marL="457200" lvl="0" indent="-342900" algn="l" rtl="0">
              <a:spcBef>
                <a:spcPts val="0"/>
              </a:spcBef>
              <a:spcAft>
                <a:spcPts val="0"/>
              </a:spcAft>
              <a:buSzPts val="1800"/>
              <a:buFont typeface="Roboto Slab"/>
              <a:buChar char="★"/>
            </a:pPr>
            <a:r>
              <a:rPr lang="en-US" sz="1800">
                <a:latin typeface="Roboto Slab"/>
                <a:ea typeface="Roboto Slab"/>
                <a:cs typeface="Roboto Slab"/>
                <a:sym typeface="Roboto Slab"/>
              </a:rPr>
              <a:t>LCMs have a heavier load than SI Leaders because of the number of students, and it requires a higher level of responsibility and maturity. </a:t>
            </a:r>
            <a:endParaRPr sz="1800">
              <a:latin typeface="Roboto Slab"/>
              <a:ea typeface="Roboto Slab"/>
              <a:cs typeface="Roboto Slab"/>
              <a:sym typeface="Roboto Slab"/>
            </a:endParaRPr>
          </a:p>
          <a:p>
            <a:pPr marL="457200" lvl="0" indent="-342900" algn="l" rtl="0">
              <a:spcBef>
                <a:spcPts val="0"/>
              </a:spcBef>
              <a:spcAft>
                <a:spcPts val="0"/>
              </a:spcAft>
              <a:buSzPts val="1800"/>
              <a:buFont typeface="Roboto Slab"/>
              <a:buChar char="★"/>
            </a:pPr>
            <a:r>
              <a:rPr lang="en-US" sz="1800">
                <a:latin typeface="Roboto Slab"/>
                <a:ea typeface="Roboto Slab"/>
                <a:cs typeface="Roboto Slab"/>
                <a:sym typeface="Roboto Slab"/>
              </a:rPr>
              <a:t>The collaborative relationship between faculty and LCM is crucial. They have to be very clear about their role with the students and sometimes the faculty, as they can be mistaken as TAs. </a:t>
            </a:r>
            <a:endParaRPr sz="1800">
              <a:latin typeface="Roboto Slab"/>
              <a:ea typeface="Roboto Slab"/>
              <a:cs typeface="Roboto Slab"/>
              <a:sym typeface="Roboto Slab"/>
            </a:endParaRPr>
          </a:p>
          <a:p>
            <a:pPr marL="457200" lvl="0" indent="-342900" algn="l" rtl="0">
              <a:spcBef>
                <a:spcPts val="0"/>
              </a:spcBef>
              <a:spcAft>
                <a:spcPts val="0"/>
              </a:spcAft>
              <a:buSzPts val="1800"/>
              <a:buFont typeface="Roboto Slab"/>
              <a:buChar char="★"/>
            </a:pPr>
            <a:r>
              <a:rPr lang="en-US" sz="1800">
                <a:latin typeface="Roboto Slab"/>
                <a:ea typeface="Roboto Slab"/>
                <a:cs typeface="Roboto Slab"/>
                <a:sym typeface="Roboto Slab"/>
              </a:rPr>
              <a:t>Students don’t want to stay the full two-hours so homework help time becomes optional</a:t>
            </a:r>
            <a:endParaRPr sz="1800">
              <a:latin typeface="Roboto Slab"/>
              <a:ea typeface="Roboto Slab"/>
              <a:cs typeface="Roboto Slab"/>
              <a:sym typeface="Roboto Slab"/>
            </a:endParaRPr>
          </a:p>
          <a:p>
            <a:pPr marL="457200" lvl="0" indent="-342900" algn="l" rtl="0">
              <a:spcBef>
                <a:spcPts val="0"/>
              </a:spcBef>
              <a:spcAft>
                <a:spcPts val="0"/>
              </a:spcAft>
              <a:buSzPts val="1800"/>
              <a:buFont typeface="Roboto Slab"/>
              <a:buChar char="★"/>
            </a:pPr>
            <a:r>
              <a:rPr lang="en-US" sz="1800">
                <a:latin typeface="Roboto Slab"/>
                <a:ea typeface="Roboto Slab"/>
                <a:cs typeface="Roboto Slab"/>
                <a:sym typeface="Roboto Slab"/>
              </a:rPr>
              <a:t>It has been a challenging model to sustain fiscally and operationally. </a:t>
            </a:r>
            <a:endParaRPr sz="1800">
              <a:latin typeface="Roboto Slab"/>
              <a:ea typeface="Roboto Slab"/>
              <a:cs typeface="Roboto Slab"/>
              <a:sym typeface="Roboto Slab"/>
            </a:endParaRPr>
          </a:p>
          <a:p>
            <a:pPr marL="0" lvl="0" indent="0" algn="l" rtl="0">
              <a:spcBef>
                <a:spcPts val="360"/>
              </a:spcBef>
              <a:spcAft>
                <a:spcPts val="0"/>
              </a:spcAft>
              <a:buNone/>
            </a:pPr>
            <a:endParaRPr sz="1800">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txBox="1">
            <a:spLocks noGrp="1"/>
          </p:cNvSpPr>
          <p:nvPr>
            <p:ph type="title"/>
          </p:nvPr>
        </p:nvSpPr>
        <p:spPr>
          <a:xfrm>
            <a:off x="457200" y="1144633"/>
            <a:ext cx="8229600" cy="570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900">
                <a:latin typeface="Roboto Slab"/>
                <a:ea typeface="Roboto Slab"/>
                <a:cs typeface="Roboto Slab"/>
                <a:sym typeface="Roboto Slab"/>
              </a:rPr>
              <a:t>Where we’re at now...</a:t>
            </a:r>
            <a:endParaRPr sz="2900">
              <a:latin typeface="Roboto Slab"/>
              <a:ea typeface="Roboto Slab"/>
              <a:cs typeface="Roboto Slab"/>
              <a:sym typeface="Roboto Slab"/>
            </a:endParaRPr>
          </a:p>
        </p:txBody>
      </p:sp>
      <p:sp>
        <p:nvSpPr>
          <p:cNvPr id="221" name="Google Shape;221;p25"/>
          <p:cNvSpPr txBox="1">
            <a:spLocks noGrp="1"/>
          </p:cNvSpPr>
          <p:nvPr>
            <p:ph type="body" idx="1"/>
          </p:nvPr>
        </p:nvSpPr>
        <p:spPr>
          <a:xfrm>
            <a:off x="457200" y="1873748"/>
            <a:ext cx="8229600" cy="3567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1900">
                <a:latin typeface="Roboto Slab"/>
                <a:ea typeface="Roboto Slab"/>
                <a:cs typeface="Roboto Slab"/>
                <a:sym typeface="Roboto Slab"/>
              </a:rPr>
              <a:t>We are at the end of the pilot program AS funding has decreased dramatically and will likely continue to decrease unless our enrollment numbers get better. </a:t>
            </a:r>
            <a:endParaRPr sz="1900">
              <a:latin typeface="Roboto Slab"/>
              <a:ea typeface="Roboto Slab"/>
              <a:cs typeface="Roboto Slab"/>
              <a:sym typeface="Roboto Slab"/>
            </a:endParaRPr>
          </a:p>
          <a:p>
            <a:pPr marL="0" lvl="0" indent="0" algn="l" rtl="0">
              <a:spcBef>
                <a:spcPts val="360"/>
              </a:spcBef>
              <a:spcAft>
                <a:spcPts val="0"/>
              </a:spcAft>
              <a:buNone/>
            </a:pPr>
            <a:endParaRPr sz="1900">
              <a:latin typeface="Roboto Slab"/>
              <a:ea typeface="Roboto Slab"/>
              <a:cs typeface="Roboto Slab"/>
              <a:sym typeface="Roboto Slab"/>
            </a:endParaRPr>
          </a:p>
          <a:p>
            <a:pPr marL="0" lvl="0" indent="0" algn="l" rtl="0">
              <a:spcBef>
                <a:spcPts val="360"/>
              </a:spcBef>
              <a:spcAft>
                <a:spcPts val="0"/>
              </a:spcAft>
              <a:buNone/>
            </a:pPr>
            <a:r>
              <a:rPr lang="en-US" sz="1900">
                <a:latin typeface="Roboto Slab"/>
                <a:ea typeface="Roboto Slab"/>
                <a:cs typeface="Roboto Slab"/>
                <a:sym typeface="Roboto Slab"/>
              </a:rPr>
              <a:t>We will be seeking additional funding, but we’ll also be exploring alternative models and adaptations to the Learning Communities. </a:t>
            </a:r>
            <a:endParaRPr sz="1900">
              <a:latin typeface="Roboto Slab"/>
              <a:ea typeface="Roboto Slab"/>
              <a:cs typeface="Roboto Slab"/>
              <a:sym typeface="Roboto Slab"/>
            </a:endParaRPr>
          </a:p>
          <a:p>
            <a:pPr marL="0" lvl="0" indent="0" algn="l" rtl="0">
              <a:spcBef>
                <a:spcPts val="360"/>
              </a:spcBef>
              <a:spcAft>
                <a:spcPts val="0"/>
              </a:spcAft>
              <a:buNone/>
            </a:pPr>
            <a:endParaRPr sz="1900">
              <a:latin typeface="Roboto Slab"/>
              <a:ea typeface="Roboto Slab"/>
              <a:cs typeface="Roboto Slab"/>
              <a:sym typeface="Roboto Slab"/>
            </a:endParaRPr>
          </a:p>
          <a:p>
            <a:pPr marL="0" lvl="0" indent="0" algn="l" rtl="0">
              <a:spcBef>
                <a:spcPts val="360"/>
              </a:spcBef>
              <a:spcAft>
                <a:spcPts val="0"/>
              </a:spcAft>
              <a:buNone/>
            </a:pPr>
            <a:r>
              <a:rPr lang="en-US" sz="1900">
                <a:latin typeface="Roboto Slab"/>
                <a:ea typeface="Roboto Slab"/>
                <a:cs typeface="Roboto Slab"/>
                <a:sym typeface="Roboto Slab"/>
              </a:rPr>
              <a:t>Other campuses might consider this type of model if they are already supporting stretch math courses with SI and not seeing attendance. </a:t>
            </a:r>
            <a:endParaRPr sz="1900">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6"/>
        <p:cNvGrpSpPr/>
        <p:nvPr/>
      </p:nvGrpSpPr>
      <p:grpSpPr>
        <a:xfrm>
          <a:off x="0" y="0"/>
          <a:ext cx="0" cy="0"/>
          <a:chOff x="0" y="0"/>
          <a:chExt cx="0" cy="0"/>
        </a:xfrm>
      </p:grpSpPr>
      <p:sp>
        <p:nvSpPr>
          <p:cNvPr id="227" name="Google Shape;227;p26"/>
          <p:cNvSpPr txBox="1"/>
          <p:nvPr/>
        </p:nvSpPr>
        <p:spPr>
          <a:xfrm>
            <a:off x="101600" y="5707080"/>
            <a:ext cx="42375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6"/>
          <p:cNvSpPr/>
          <p:nvPr/>
        </p:nvSpPr>
        <p:spPr>
          <a:xfrm>
            <a:off x="-1690430" y="6055844"/>
            <a:ext cx="9064800" cy="3255000"/>
          </a:xfrm>
          <a:prstGeom prst="ellipse">
            <a:avLst/>
          </a:prstGeom>
          <a:solidFill>
            <a:srgbClr val="00B0F0">
              <a:alpha val="35690"/>
            </a:srgbClr>
          </a:solidFill>
          <a:ln>
            <a:noFill/>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9" name="Google Shape;229;p26"/>
          <p:cNvSpPr/>
          <p:nvPr/>
        </p:nvSpPr>
        <p:spPr>
          <a:xfrm>
            <a:off x="3132476" y="6205184"/>
            <a:ext cx="9064800" cy="3255000"/>
          </a:xfrm>
          <a:prstGeom prst="ellipse">
            <a:avLst/>
          </a:prstGeom>
          <a:solidFill>
            <a:srgbClr val="92D050">
              <a:alpha val="51370"/>
            </a:srgbClr>
          </a:solidFill>
          <a:ln>
            <a:noFill/>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0" name="Google Shape;230;p26"/>
          <p:cNvSpPr/>
          <p:nvPr/>
        </p:nvSpPr>
        <p:spPr>
          <a:xfrm>
            <a:off x="-3347702" y="6466311"/>
            <a:ext cx="9064800" cy="3255000"/>
          </a:xfrm>
          <a:prstGeom prst="ellipse">
            <a:avLst/>
          </a:prstGeom>
          <a:solidFill>
            <a:srgbClr val="7030A0">
              <a:alpha val="52550"/>
            </a:srgbClr>
          </a:solidFill>
          <a:ln>
            <a:noFill/>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1" name="Google Shape;231;p26"/>
          <p:cNvSpPr/>
          <p:nvPr/>
        </p:nvSpPr>
        <p:spPr>
          <a:xfrm>
            <a:off x="4499290" y="6354524"/>
            <a:ext cx="9064800" cy="3255000"/>
          </a:xfrm>
          <a:prstGeom prst="ellipse">
            <a:avLst/>
          </a:prstGeom>
          <a:solidFill>
            <a:srgbClr val="31859B">
              <a:alpha val="54509"/>
            </a:srgbClr>
          </a:solidFill>
          <a:ln>
            <a:noFill/>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2" name="Google Shape;232;p26"/>
          <p:cNvSpPr/>
          <p:nvPr/>
        </p:nvSpPr>
        <p:spPr>
          <a:xfrm>
            <a:off x="0" y="559660"/>
            <a:ext cx="9143982" cy="387342"/>
          </a:xfrm>
          <a:prstGeom prst="flowChartDocument">
            <a:avLst/>
          </a:prstGeom>
          <a:solidFill>
            <a:srgbClr val="92D050">
              <a:alpha val="47450"/>
            </a:srgbClr>
          </a:solidFill>
          <a:ln>
            <a:noFill/>
          </a:ln>
          <a:effectLst>
            <a:outerShdw blurRad="4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 name="Google Shape;233;p26"/>
          <p:cNvSpPr/>
          <p:nvPr/>
        </p:nvSpPr>
        <p:spPr>
          <a:xfrm flipH="1">
            <a:off x="18" y="549450"/>
            <a:ext cx="9143982" cy="254880"/>
          </a:xfrm>
          <a:prstGeom prst="flowChartDocument">
            <a:avLst/>
          </a:prstGeom>
          <a:solidFill>
            <a:srgbClr val="00B0F0">
              <a:alpha val="47450"/>
            </a:srgbClr>
          </a:solidFill>
          <a:ln>
            <a:noFill/>
          </a:ln>
          <a:effectLst>
            <a:outerShdw blurRad="4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4" name="Google Shape;234;p26"/>
          <p:cNvSpPr/>
          <p:nvPr/>
        </p:nvSpPr>
        <p:spPr>
          <a:xfrm>
            <a:off x="0" y="524593"/>
            <a:ext cx="9143982" cy="127872"/>
          </a:xfrm>
          <a:prstGeom prst="flowChartDocument">
            <a:avLst/>
          </a:prstGeom>
          <a:solidFill>
            <a:srgbClr val="7030A0">
              <a:alpha val="58430"/>
            </a:srgbClr>
          </a:solidFill>
          <a:ln>
            <a:noFill/>
          </a:ln>
          <a:effectLst>
            <a:outerShdw blurRad="4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35" name="Google Shape;235;p26"/>
          <p:cNvPicPr preferRelativeResize="0"/>
          <p:nvPr/>
        </p:nvPicPr>
        <p:blipFill rotWithShape="1">
          <a:blip r:embed="rId3">
            <a:alphaModFix/>
          </a:blip>
          <a:srcRect/>
          <a:stretch/>
        </p:blipFill>
        <p:spPr>
          <a:xfrm>
            <a:off x="101600" y="-30294"/>
            <a:ext cx="1557867" cy="688790"/>
          </a:xfrm>
          <a:prstGeom prst="rect">
            <a:avLst/>
          </a:prstGeom>
          <a:noFill/>
          <a:ln>
            <a:noFill/>
          </a:ln>
          <a:effectLst>
            <a:outerShdw blurRad="50800" dist="50800" dir="5400000" sx="90000" sy="90000" algn="ctr" rotWithShape="0">
              <a:srgbClr val="000000">
                <a:alpha val="95690"/>
              </a:srgbClr>
            </a:outerShdw>
          </a:effectLst>
        </p:spPr>
      </p:pic>
      <p:sp>
        <p:nvSpPr>
          <p:cNvPr id="236" name="Google Shape;236;p26"/>
          <p:cNvSpPr txBox="1">
            <a:spLocks noGrp="1"/>
          </p:cNvSpPr>
          <p:nvPr>
            <p:ph type="title"/>
          </p:nvPr>
        </p:nvSpPr>
        <p:spPr>
          <a:xfrm>
            <a:off x="457213" y="1302858"/>
            <a:ext cx="8229600" cy="570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r>
              <a:rPr lang="en-US" sz="2400" b="1">
                <a:solidFill>
                  <a:schemeClr val="dk2"/>
                </a:solidFill>
                <a:latin typeface="Roboto Slab"/>
                <a:ea typeface="Roboto Slab"/>
                <a:cs typeface="Roboto Slab"/>
                <a:sym typeface="Roboto Slab"/>
              </a:rPr>
              <a:t>The Learning and Academic Resource Center</a:t>
            </a:r>
            <a:endParaRPr sz="2400" b="1">
              <a:solidFill>
                <a:schemeClr val="dk2"/>
              </a:solidFill>
              <a:latin typeface="Roboto Slab"/>
              <a:ea typeface="Roboto Slab"/>
              <a:cs typeface="Roboto Slab"/>
              <a:sym typeface="Roboto Slab"/>
            </a:endParaRPr>
          </a:p>
        </p:txBody>
      </p:sp>
      <p:sp>
        <p:nvSpPr>
          <p:cNvPr id="237" name="Google Shape;237;p26"/>
          <p:cNvSpPr txBox="1">
            <a:spLocks noGrp="1"/>
          </p:cNvSpPr>
          <p:nvPr>
            <p:ph type="body" idx="1"/>
          </p:nvPr>
        </p:nvSpPr>
        <p:spPr>
          <a:xfrm>
            <a:off x="457200" y="1873748"/>
            <a:ext cx="8229600" cy="35673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600"/>
              </a:spcBef>
              <a:spcAft>
                <a:spcPts val="0"/>
              </a:spcAft>
              <a:buSzPts val="1800"/>
              <a:buNone/>
            </a:pPr>
            <a:r>
              <a:rPr lang="en-US" sz="2000" b="1">
                <a:solidFill>
                  <a:srgbClr val="666666"/>
                </a:solidFill>
                <a:latin typeface="Lato"/>
                <a:ea typeface="Lato"/>
                <a:cs typeface="Lato"/>
                <a:sym typeface="Lato"/>
              </a:rPr>
              <a:t>Operating Remotely Fall 2020-Spring 2021</a:t>
            </a:r>
            <a:endParaRPr sz="2000" b="1">
              <a:solidFill>
                <a:srgbClr val="666666"/>
              </a:solidFill>
              <a:latin typeface="Lato"/>
              <a:ea typeface="Lato"/>
              <a:cs typeface="Lato"/>
              <a:sym typeface="Lato"/>
            </a:endParaRPr>
          </a:p>
          <a:p>
            <a:pPr marL="0" lvl="0" indent="0" algn="l" rtl="0">
              <a:lnSpc>
                <a:spcPct val="100000"/>
              </a:lnSpc>
              <a:spcBef>
                <a:spcPts val="1000"/>
              </a:spcBef>
              <a:spcAft>
                <a:spcPts val="0"/>
              </a:spcAft>
              <a:buSzPts val="1800"/>
              <a:buNone/>
            </a:pPr>
            <a:endParaRPr sz="2000" b="1">
              <a:solidFill>
                <a:schemeClr val="dk2"/>
              </a:solidFill>
              <a:latin typeface="Lato"/>
              <a:ea typeface="Lato"/>
              <a:cs typeface="Lato"/>
              <a:sym typeface="Lato"/>
            </a:endParaRPr>
          </a:p>
          <a:p>
            <a:pPr marL="0" lvl="0" indent="0" algn="ctr" rtl="0">
              <a:lnSpc>
                <a:spcPct val="100000"/>
              </a:lnSpc>
              <a:spcBef>
                <a:spcPts val="1000"/>
              </a:spcBef>
              <a:spcAft>
                <a:spcPts val="0"/>
              </a:spcAft>
              <a:buSzPts val="1800"/>
              <a:buNone/>
            </a:pPr>
            <a:r>
              <a:rPr lang="en-US" sz="1500" b="1">
                <a:solidFill>
                  <a:schemeClr val="dk2"/>
                </a:solidFill>
                <a:latin typeface="Lato"/>
                <a:ea typeface="Lato"/>
                <a:cs typeface="Lato"/>
                <a:sym typeface="Lato"/>
              </a:rPr>
              <a:t>For more information about the LARC please contact:</a:t>
            </a:r>
            <a:endParaRPr sz="1500" b="1">
              <a:solidFill>
                <a:schemeClr val="dk2"/>
              </a:solidFill>
              <a:latin typeface="Lato"/>
              <a:ea typeface="Lato"/>
              <a:cs typeface="Lato"/>
              <a:sym typeface="Lato"/>
            </a:endParaRPr>
          </a:p>
          <a:p>
            <a:pPr marL="0" lvl="0" indent="0" algn="ctr" rtl="0">
              <a:lnSpc>
                <a:spcPct val="100000"/>
              </a:lnSpc>
              <a:spcBef>
                <a:spcPts val="1000"/>
              </a:spcBef>
              <a:spcAft>
                <a:spcPts val="0"/>
              </a:spcAft>
              <a:buSzPts val="1800"/>
              <a:buNone/>
            </a:pPr>
            <a:endParaRPr sz="1500" b="1">
              <a:solidFill>
                <a:schemeClr val="dk2"/>
              </a:solidFill>
              <a:latin typeface="Lato"/>
              <a:ea typeface="Lato"/>
              <a:cs typeface="Lato"/>
              <a:sym typeface="Lato"/>
            </a:endParaRPr>
          </a:p>
          <a:p>
            <a:pPr marL="0" lvl="0" indent="0" algn="l" rtl="0">
              <a:lnSpc>
                <a:spcPct val="100000"/>
              </a:lnSpc>
              <a:spcBef>
                <a:spcPts val="1000"/>
              </a:spcBef>
              <a:spcAft>
                <a:spcPts val="0"/>
              </a:spcAft>
              <a:buSzPts val="1800"/>
              <a:buNone/>
            </a:pPr>
            <a:r>
              <a:rPr lang="en-US" sz="1500">
                <a:solidFill>
                  <a:schemeClr val="dk2"/>
                </a:solidFill>
                <a:latin typeface="Lato"/>
                <a:ea typeface="Lato"/>
                <a:cs typeface="Lato"/>
                <a:sym typeface="Lato"/>
              </a:rPr>
              <a:t>Loriann Negri, LARC Director						loriann.negri@sonoma.edu	</a:t>
            </a:r>
            <a:endParaRPr sz="1500">
              <a:solidFill>
                <a:schemeClr val="dk2"/>
              </a:solidFill>
              <a:latin typeface="Lato"/>
              <a:ea typeface="Lato"/>
              <a:cs typeface="Lato"/>
              <a:sym typeface="Lato"/>
            </a:endParaRPr>
          </a:p>
          <a:p>
            <a:pPr marL="0" lvl="0" indent="0" algn="l" rtl="0">
              <a:lnSpc>
                <a:spcPct val="100000"/>
              </a:lnSpc>
              <a:spcBef>
                <a:spcPts val="1000"/>
              </a:spcBef>
              <a:spcAft>
                <a:spcPts val="0"/>
              </a:spcAft>
              <a:buSzPts val="1800"/>
              <a:buNone/>
            </a:pPr>
            <a:r>
              <a:rPr lang="en-US" sz="1500">
                <a:solidFill>
                  <a:schemeClr val="dk2"/>
                </a:solidFill>
                <a:latin typeface="Lato"/>
                <a:ea typeface="Lato"/>
                <a:cs typeface="Lato"/>
                <a:sym typeface="Lato"/>
              </a:rPr>
              <a:t>Cora Orme, Tutorial &amp; SI Coordinator					orme@sonoma. edu</a:t>
            </a:r>
            <a:endParaRPr sz="1500">
              <a:solidFill>
                <a:schemeClr val="dk2"/>
              </a:solidFill>
              <a:latin typeface="Lato"/>
              <a:ea typeface="Lato"/>
              <a:cs typeface="Lato"/>
              <a:sym typeface="Lato"/>
            </a:endParaRPr>
          </a:p>
          <a:p>
            <a:pPr marL="0" lvl="0" indent="0" algn="l" rtl="0">
              <a:lnSpc>
                <a:spcPct val="100000"/>
              </a:lnSpc>
              <a:spcBef>
                <a:spcPts val="1000"/>
              </a:spcBef>
              <a:spcAft>
                <a:spcPts val="1000"/>
              </a:spcAft>
              <a:buSzPts val="1800"/>
              <a:buNone/>
            </a:pPr>
            <a:endParaRPr sz="1500">
              <a:solidFill>
                <a:schemeClr val="dk2"/>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27"/>
          <p:cNvSpPr txBox="1"/>
          <p:nvPr/>
        </p:nvSpPr>
        <p:spPr>
          <a:xfrm>
            <a:off x="101600" y="5707080"/>
            <a:ext cx="42375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7"/>
          <p:cNvSpPr/>
          <p:nvPr/>
        </p:nvSpPr>
        <p:spPr>
          <a:xfrm flipH="1">
            <a:off x="6313632" y="5112418"/>
            <a:ext cx="2702592" cy="532980"/>
          </a:xfrm>
          <a:prstGeom prst="flowChartDocument">
            <a:avLst/>
          </a:prstGeom>
          <a:solidFill>
            <a:schemeClr val="lt1"/>
          </a:solidFill>
          <a:ln>
            <a:noFill/>
          </a:ln>
          <a:effectLst>
            <a:outerShdw blurRad="50800" dist="38100" dir="18900000" sx="70000" sy="70000" algn="bl" rotWithShape="0">
              <a:schemeClr val="lt1">
                <a:alpha val="2157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F497A"/>
              </a:solidFill>
              <a:latin typeface="Calibri"/>
              <a:ea typeface="Calibri"/>
              <a:cs typeface="Calibri"/>
              <a:sym typeface="Calibri"/>
            </a:endParaRPr>
          </a:p>
        </p:txBody>
      </p:sp>
      <p:sp>
        <p:nvSpPr>
          <p:cNvPr id="245" name="Google Shape;245;p27"/>
          <p:cNvSpPr/>
          <p:nvPr/>
        </p:nvSpPr>
        <p:spPr>
          <a:xfrm>
            <a:off x="-1690430" y="6055844"/>
            <a:ext cx="9064800" cy="3255000"/>
          </a:xfrm>
          <a:prstGeom prst="ellipse">
            <a:avLst/>
          </a:prstGeom>
          <a:solidFill>
            <a:srgbClr val="00B0F0">
              <a:alpha val="35690"/>
            </a:srgbClr>
          </a:solidFill>
          <a:ln>
            <a:noFill/>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6" name="Google Shape;246;p27"/>
          <p:cNvSpPr/>
          <p:nvPr/>
        </p:nvSpPr>
        <p:spPr>
          <a:xfrm>
            <a:off x="3132476" y="6205184"/>
            <a:ext cx="9064800" cy="3255000"/>
          </a:xfrm>
          <a:prstGeom prst="ellipse">
            <a:avLst/>
          </a:prstGeom>
          <a:solidFill>
            <a:srgbClr val="92D050">
              <a:alpha val="51370"/>
            </a:srgbClr>
          </a:solidFill>
          <a:ln>
            <a:noFill/>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7" name="Google Shape;247;p27"/>
          <p:cNvSpPr/>
          <p:nvPr/>
        </p:nvSpPr>
        <p:spPr>
          <a:xfrm>
            <a:off x="-3347702" y="6466311"/>
            <a:ext cx="9064800" cy="3255000"/>
          </a:xfrm>
          <a:prstGeom prst="ellipse">
            <a:avLst/>
          </a:prstGeom>
          <a:solidFill>
            <a:srgbClr val="7030A0">
              <a:alpha val="52550"/>
            </a:srgbClr>
          </a:solidFill>
          <a:ln>
            <a:noFill/>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8" name="Google Shape;248;p27"/>
          <p:cNvSpPr/>
          <p:nvPr/>
        </p:nvSpPr>
        <p:spPr>
          <a:xfrm>
            <a:off x="4499290" y="6354524"/>
            <a:ext cx="9064800" cy="3255000"/>
          </a:xfrm>
          <a:prstGeom prst="ellipse">
            <a:avLst/>
          </a:prstGeom>
          <a:solidFill>
            <a:srgbClr val="31859B">
              <a:alpha val="54509"/>
            </a:srgbClr>
          </a:solidFill>
          <a:ln>
            <a:noFill/>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9" name="Google Shape;249;p27"/>
          <p:cNvSpPr/>
          <p:nvPr/>
        </p:nvSpPr>
        <p:spPr>
          <a:xfrm>
            <a:off x="0" y="559660"/>
            <a:ext cx="9143982" cy="387342"/>
          </a:xfrm>
          <a:prstGeom prst="flowChartDocument">
            <a:avLst/>
          </a:prstGeom>
          <a:solidFill>
            <a:srgbClr val="92D050">
              <a:alpha val="47450"/>
            </a:srgbClr>
          </a:solidFill>
          <a:ln>
            <a:noFill/>
          </a:ln>
          <a:effectLst>
            <a:outerShdw blurRad="4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0" name="Google Shape;250;p27"/>
          <p:cNvSpPr/>
          <p:nvPr/>
        </p:nvSpPr>
        <p:spPr>
          <a:xfrm flipH="1">
            <a:off x="18" y="549450"/>
            <a:ext cx="9143982" cy="254880"/>
          </a:xfrm>
          <a:prstGeom prst="flowChartDocument">
            <a:avLst/>
          </a:prstGeom>
          <a:solidFill>
            <a:srgbClr val="00B0F0">
              <a:alpha val="47450"/>
            </a:srgbClr>
          </a:solidFill>
          <a:ln>
            <a:noFill/>
          </a:ln>
          <a:effectLst>
            <a:outerShdw blurRad="4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1" name="Google Shape;251;p27"/>
          <p:cNvSpPr/>
          <p:nvPr/>
        </p:nvSpPr>
        <p:spPr>
          <a:xfrm>
            <a:off x="0" y="524593"/>
            <a:ext cx="9143982" cy="127872"/>
          </a:xfrm>
          <a:prstGeom prst="flowChartDocument">
            <a:avLst/>
          </a:prstGeom>
          <a:solidFill>
            <a:srgbClr val="7030A0">
              <a:alpha val="58430"/>
            </a:srgbClr>
          </a:solidFill>
          <a:ln>
            <a:noFill/>
          </a:ln>
          <a:effectLst>
            <a:outerShdw blurRad="4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52" name="Google Shape;252;p27"/>
          <p:cNvPicPr preferRelativeResize="0"/>
          <p:nvPr/>
        </p:nvPicPr>
        <p:blipFill rotWithShape="1">
          <a:blip r:embed="rId3">
            <a:alphaModFix/>
          </a:blip>
          <a:srcRect/>
          <a:stretch/>
        </p:blipFill>
        <p:spPr>
          <a:xfrm>
            <a:off x="101600" y="-30294"/>
            <a:ext cx="1557867" cy="688790"/>
          </a:xfrm>
          <a:prstGeom prst="rect">
            <a:avLst/>
          </a:prstGeom>
          <a:noFill/>
          <a:ln>
            <a:noFill/>
          </a:ln>
          <a:effectLst>
            <a:outerShdw blurRad="50800" dist="50800" dir="5400000" sx="90000" sy="90000" algn="ctr" rotWithShape="0">
              <a:srgbClr val="000000">
                <a:alpha val="95690"/>
              </a:srgbClr>
            </a:outerShdw>
          </a:effectLst>
        </p:spPr>
      </p:pic>
      <p:sp>
        <p:nvSpPr>
          <p:cNvPr id="253" name="Google Shape;253;p27"/>
          <p:cNvSpPr txBox="1">
            <a:spLocks noGrp="1"/>
          </p:cNvSpPr>
          <p:nvPr>
            <p:ph type="title"/>
          </p:nvPr>
        </p:nvSpPr>
        <p:spPr>
          <a:xfrm>
            <a:off x="457213" y="1302858"/>
            <a:ext cx="8229600" cy="570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r>
              <a:rPr lang="en-US" sz="3000" b="1">
                <a:solidFill>
                  <a:schemeClr val="accent5"/>
                </a:solidFill>
                <a:latin typeface="Roboto Slab"/>
                <a:ea typeface="Roboto Slab"/>
                <a:cs typeface="Roboto Slab"/>
                <a:sym typeface="Roboto Slab"/>
              </a:rPr>
              <a:t>Follow us!</a:t>
            </a:r>
            <a:endParaRPr sz="3000" b="1">
              <a:solidFill>
                <a:schemeClr val="accent5"/>
              </a:solidFill>
              <a:latin typeface="Roboto Slab"/>
              <a:ea typeface="Roboto Slab"/>
              <a:cs typeface="Roboto Slab"/>
              <a:sym typeface="Roboto Slab"/>
            </a:endParaRPr>
          </a:p>
        </p:txBody>
      </p:sp>
      <p:sp>
        <p:nvSpPr>
          <p:cNvPr id="254" name="Google Shape;254;p27"/>
          <p:cNvSpPr txBox="1">
            <a:spLocks noGrp="1"/>
          </p:cNvSpPr>
          <p:nvPr>
            <p:ph type="body" idx="1"/>
          </p:nvPr>
        </p:nvSpPr>
        <p:spPr>
          <a:xfrm>
            <a:off x="457188" y="1867111"/>
            <a:ext cx="8229600" cy="35673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600"/>
              </a:spcBef>
              <a:spcAft>
                <a:spcPts val="0"/>
              </a:spcAft>
              <a:buClr>
                <a:schemeClr val="dk1"/>
              </a:buClr>
              <a:buSzPts val="1100"/>
              <a:buFont typeface="Arial"/>
              <a:buNone/>
            </a:pPr>
            <a:endParaRPr sz="2000" b="1">
              <a:solidFill>
                <a:schemeClr val="dk2"/>
              </a:solidFill>
              <a:latin typeface="Lato"/>
              <a:ea typeface="Lato"/>
              <a:cs typeface="Lato"/>
              <a:sym typeface="Lato"/>
            </a:endParaRPr>
          </a:p>
          <a:p>
            <a:pPr marL="0" lvl="0" indent="0" algn="ctr" rtl="0">
              <a:lnSpc>
                <a:spcPct val="100000"/>
              </a:lnSpc>
              <a:spcBef>
                <a:spcPts val="1000"/>
              </a:spcBef>
              <a:spcAft>
                <a:spcPts val="0"/>
              </a:spcAft>
              <a:buSzPts val="1800"/>
              <a:buNone/>
            </a:pPr>
            <a:r>
              <a:rPr lang="en-US" sz="3000" b="1">
                <a:solidFill>
                  <a:schemeClr val="dk2"/>
                </a:solidFill>
                <a:latin typeface="Lato"/>
                <a:ea typeface="Lato"/>
                <a:cs typeface="Lato"/>
                <a:sym typeface="Lato"/>
              </a:rPr>
              <a:t>@ssularc</a:t>
            </a:r>
            <a:endParaRPr sz="3000" b="1">
              <a:solidFill>
                <a:schemeClr val="dk2"/>
              </a:solidFill>
              <a:latin typeface="Lato"/>
              <a:ea typeface="Lato"/>
              <a:cs typeface="Lato"/>
              <a:sym typeface="Lato"/>
            </a:endParaRPr>
          </a:p>
          <a:p>
            <a:pPr marL="0" lvl="0" indent="0" algn="ctr" rtl="0">
              <a:lnSpc>
                <a:spcPct val="100000"/>
              </a:lnSpc>
              <a:spcBef>
                <a:spcPts val="1000"/>
              </a:spcBef>
              <a:spcAft>
                <a:spcPts val="0"/>
              </a:spcAft>
              <a:buSzPts val="1800"/>
              <a:buNone/>
            </a:pPr>
            <a:endParaRPr sz="3000" b="1">
              <a:solidFill>
                <a:schemeClr val="dk2"/>
              </a:solidFill>
              <a:latin typeface="Lato"/>
              <a:ea typeface="Lato"/>
              <a:cs typeface="Lato"/>
              <a:sym typeface="Lato"/>
            </a:endParaRPr>
          </a:p>
          <a:p>
            <a:pPr marL="0" lvl="0" indent="0" algn="ctr" rtl="0">
              <a:lnSpc>
                <a:spcPct val="100000"/>
              </a:lnSpc>
              <a:spcBef>
                <a:spcPts val="1000"/>
              </a:spcBef>
              <a:spcAft>
                <a:spcPts val="0"/>
              </a:spcAft>
              <a:buClr>
                <a:schemeClr val="dk1"/>
              </a:buClr>
              <a:buSzPts val="1100"/>
              <a:buFont typeface="Arial"/>
              <a:buNone/>
            </a:pPr>
            <a:r>
              <a:rPr lang="en-US" sz="3000" b="1">
                <a:solidFill>
                  <a:schemeClr val="dk2"/>
                </a:solidFill>
                <a:latin typeface="Lato"/>
                <a:ea typeface="Lato"/>
                <a:cs typeface="Lato"/>
                <a:sym typeface="Lato"/>
              </a:rPr>
              <a:t>                  larc.sonoma.edu</a:t>
            </a:r>
            <a:endParaRPr sz="3000" b="1">
              <a:solidFill>
                <a:schemeClr val="dk2"/>
              </a:solidFill>
              <a:latin typeface="Lato"/>
              <a:ea typeface="Lato"/>
              <a:cs typeface="Lato"/>
              <a:sym typeface="Lato"/>
            </a:endParaRPr>
          </a:p>
          <a:p>
            <a:pPr marL="0" lvl="0" indent="0" algn="l" rtl="0">
              <a:lnSpc>
                <a:spcPct val="100000"/>
              </a:lnSpc>
              <a:spcBef>
                <a:spcPts val="1000"/>
              </a:spcBef>
              <a:spcAft>
                <a:spcPts val="1000"/>
              </a:spcAft>
              <a:buClr>
                <a:schemeClr val="dk1"/>
              </a:buClr>
              <a:buSzPts val="1100"/>
              <a:buFont typeface="Arial"/>
              <a:buNone/>
            </a:pPr>
            <a:endParaRPr>
              <a:solidFill>
                <a:schemeClr val="dk2"/>
              </a:solidFill>
            </a:endParaRPr>
          </a:p>
        </p:txBody>
      </p:sp>
      <p:pic>
        <p:nvPicPr>
          <p:cNvPr id="255" name="Google Shape;255;p27"/>
          <p:cNvPicPr preferRelativeResize="0"/>
          <p:nvPr/>
        </p:nvPicPr>
        <p:blipFill rotWithShape="1">
          <a:blip r:embed="rId4">
            <a:alphaModFix/>
          </a:blip>
          <a:srcRect/>
          <a:stretch/>
        </p:blipFill>
        <p:spPr>
          <a:xfrm>
            <a:off x="2979825" y="2229600"/>
            <a:ext cx="887650" cy="887625"/>
          </a:xfrm>
          <a:prstGeom prst="rect">
            <a:avLst/>
          </a:prstGeom>
          <a:noFill/>
          <a:ln>
            <a:noFill/>
          </a:ln>
        </p:spPr>
      </p:pic>
      <p:pic>
        <p:nvPicPr>
          <p:cNvPr id="256" name="Google Shape;256;p27"/>
          <p:cNvPicPr preferRelativeResize="0"/>
          <p:nvPr/>
        </p:nvPicPr>
        <p:blipFill rotWithShape="1">
          <a:blip r:embed="rId5">
            <a:alphaModFix/>
          </a:blip>
          <a:srcRect/>
          <a:stretch/>
        </p:blipFill>
        <p:spPr>
          <a:xfrm>
            <a:off x="2819866" y="3200400"/>
            <a:ext cx="908560" cy="1012525"/>
          </a:xfrm>
          <a:prstGeom prst="rect">
            <a:avLst/>
          </a:prstGeom>
          <a:noFill/>
          <a:ln>
            <a:noFill/>
          </a:ln>
        </p:spPr>
      </p:pic>
      <p:pic>
        <p:nvPicPr>
          <p:cNvPr id="257" name="Google Shape;257;p27"/>
          <p:cNvPicPr preferRelativeResize="0"/>
          <p:nvPr/>
        </p:nvPicPr>
        <p:blipFill rotWithShape="1">
          <a:blip r:embed="rId6">
            <a:alphaModFix/>
          </a:blip>
          <a:srcRect/>
          <a:stretch/>
        </p:blipFill>
        <p:spPr>
          <a:xfrm>
            <a:off x="7319200" y="3429000"/>
            <a:ext cx="1932850" cy="313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4"/>
          <p:cNvSpPr txBox="1">
            <a:spLocks noGrp="1"/>
          </p:cNvSpPr>
          <p:nvPr>
            <p:ph type="title"/>
          </p:nvPr>
        </p:nvSpPr>
        <p:spPr>
          <a:xfrm>
            <a:off x="457200" y="1317233"/>
            <a:ext cx="8229600" cy="570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solidFill>
                  <a:schemeClr val="accent5"/>
                </a:solidFill>
                <a:latin typeface="Roboto Slab"/>
                <a:ea typeface="Roboto Slab"/>
                <a:cs typeface="Roboto Slab"/>
                <a:sym typeface="Roboto Slab"/>
              </a:rPr>
              <a:t>2019-2020 </a:t>
            </a:r>
            <a:endParaRPr sz="3200" b="1">
              <a:solidFill>
                <a:schemeClr val="accent5"/>
              </a:solidFill>
              <a:latin typeface="Roboto Slab"/>
              <a:ea typeface="Roboto Slab"/>
              <a:cs typeface="Roboto Slab"/>
              <a:sym typeface="Roboto Slab"/>
            </a:endParaRPr>
          </a:p>
          <a:p>
            <a:pPr marL="0" lvl="0" indent="0" algn="ctr" rtl="0">
              <a:spcBef>
                <a:spcPts val="0"/>
              </a:spcBef>
              <a:spcAft>
                <a:spcPts val="0"/>
              </a:spcAft>
              <a:buNone/>
            </a:pPr>
            <a:r>
              <a:rPr lang="en-US" sz="3200" b="1">
                <a:solidFill>
                  <a:schemeClr val="accent5"/>
                </a:solidFill>
                <a:latin typeface="Roboto Slab"/>
                <a:ea typeface="Roboto Slab"/>
                <a:cs typeface="Roboto Slab"/>
                <a:sym typeface="Roboto Slab"/>
              </a:rPr>
              <a:t>Tutorial Program Snapshot</a:t>
            </a:r>
            <a:endParaRPr b="1">
              <a:solidFill>
                <a:schemeClr val="accent5"/>
              </a:solidFill>
              <a:latin typeface="Roboto Slab"/>
              <a:ea typeface="Roboto Slab"/>
              <a:cs typeface="Roboto Slab"/>
              <a:sym typeface="Roboto Slab"/>
            </a:endParaRPr>
          </a:p>
        </p:txBody>
      </p:sp>
      <p:sp>
        <p:nvSpPr>
          <p:cNvPr id="111" name="Google Shape;111;p14"/>
          <p:cNvSpPr txBox="1">
            <a:spLocks noGrp="1"/>
          </p:cNvSpPr>
          <p:nvPr>
            <p:ph type="body" idx="1"/>
          </p:nvPr>
        </p:nvSpPr>
        <p:spPr>
          <a:xfrm>
            <a:off x="457200" y="1715557"/>
            <a:ext cx="4038600" cy="37488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endParaRPr/>
          </a:p>
          <a:p>
            <a:pPr marL="0" lvl="0" indent="0" algn="l" rtl="0">
              <a:spcBef>
                <a:spcPts val="560"/>
              </a:spcBef>
              <a:spcAft>
                <a:spcPts val="0"/>
              </a:spcAft>
              <a:buNone/>
            </a:pPr>
            <a:endParaRPr/>
          </a:p>
        </p:txBody>
      </p:sp>
      <p:sp>
        <p:nvSpPr>
          <p:cNvPr id="112" name="Google Shape;112;p14"/>
          <p:cNvSpPr/>
          <p:nvPr/>
        </p:nvSpPr>
        <p:spPr>
          <a:xfrm>
            <a:off x="863000" y="2577500"/>
            <a:ext cx="2082900" cy="2154600"/>
          </a:xfrm>
          <a:prstGeom prst="ellipse">
            <a:avLst/>
          </a:prstGeom>
          <a:solidFill>
            <a:srgbClr val="00B0F0">
              <a:alpha val="349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6500" b="1">
                <a:solidFill>
                  <a:srgbClr val="1F497D"/>
                </a:solidFill>
                <a:latin typeface="Roboto Slab"/>
                <a:ea typeface="Roboto Slab"/>
                <a:cs typeface="Roboto Slab"/>
                <a:sym typeface="Roboto Slab"/>
              </a:rPr>
              <a:t>50</a:t>
            </a:r>
            <a:endParaRPr sz="5300" b="1" i="0" u="none" strike="noStrike" cap="none">
              <a:solidFill>
                <a:srgbClr val="1F497D"/>
              </a:solidFill>
              <a:latin typeface="Roboto Slab"/>
              <a:ea typeface="Roboto Slab"/>
              <a:cs typeface="Roboto Slab"/>
              <a:sym typeface="Roboto Slab"/>
            </a:endParaRPr>
          </a:p>
          <a:p>
            <a:pPr marL="0" marR="0" lvl="0" indent="0" algn="ctr" rtl="0">
              <a:lnSpc>
                <a:spcPct val="100000"/>
              </a:lnSpc>
              <a:spcBef>
                <a:spcPts val="0"/>
              </a:spcBef>
              <a:spcAft>
                <a:spcPts val="0"/>
              </a:spcAft>
              <a:buClr>
                <a:srgbClr val="000000"/>
              </a:buClr>
              <a:buSzPts val="1100"/>
              <a:buFont typeface="Arial"/>
              <a:buNone/>
            </a:pPr>
            <a:r>
              <a:rPr lang="en-US" sz="1800" b="0" i="0" u="none" strike="noStrike" cap="none">
                <a:solidFill>
                  <a:srgbClr val="1F497D"/>
                </a:solidFill>
                <a:latin typeface="Roboto Slab"/>
                <a:ea typeface="Roboto Slab"/>
                <a:cs typeface="Roboto Slab"/>
                <a:sym typeface="Roboto Slab"/>
              </a:rPr>
              <a:t>supported courses</a:t>
            </a:r>
            <a:endParaRPr sz="1800" b="0" i="0" u="none" strike="noStrike" cap="none">
              <a:solidFill>
                <a:srgbClr val="000000"/>
              </a:solidFill>
              <a:latin typeface="Lato"/>
              <a:ea typeface="Lato"/>
              <a:cs typeface="Lato"/>
              <a:sym typeface="Lato"/>
            </a:endParaRPr>
          </a:p>
        </p:txBody>
      </p:sp>
      <p:sp>
        <p:nvSpPr>
          <p:cNvPr id="113" name="Google Shape;113;p14"/>
          <p:cNvSpPr/>
          <p:nvPr/>
        </p:nvSpPr>
        <p:spPr>
          <a:xfrm>
            <a:off x="3507188" y="2486238"/>
            <a:ext cx="2224800" cy="2207400"/>
          </a:xfrm>
          <a:prstGeom prst="ellipse">
            <a:avLst/>
          </a:prstGeom>
          <a:solidFill>
            <a:srgbClr val="92D050">
              <a:alpha val="5098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4700" b="1">
                <a:solidFill>
                  <a:srgbClr val="1F497D"/>
                </a:solidFill>
                <a:latin typeface="Roboto Slab"/>
                <a:ea typeface="Roboto Slab"/>
                <a:cs typeface="Roboto Slab"/>
                <a:sym typeface="Roboto Slab"/>
              </a:rPr>
              <a:t>788</a:t>
            </a:r>
            <a:endParaRPr sz="4700" b="1">
              <a:solidFill>
                <a:srgbClr val="1F497D"/>
              </a:solidFill>
              <a:latin typeface="Roboto Slab"/>
              <a:ea typeface="Roboto Slab"/>
              <a:cs typeface="Roboto Slab"/>
              <a:sym typeface="Roboto Slab"/>
            </a:endParaRPr>
          </a:p>
          <a:p>
            <a:pPr marL="0" marR="0" lvl="0" indent="0" algn="ctr" rtl="0">
              <a:lnSpc>
                <a:spcPct val="100000"/>
              </a:lnSpc>
              <a:spcBef>
                <a:spcPts val="0"/>
              </a:spcBef>
              <a:spcAft>
                <a:spcPts val="0"/>
              </a:spcAft>
              <a:buClr>
                <a:srgbClr val="000000"/>
              </a:buClr>
              <a:buSzPts val="1800"/>
              <a:buFont typeface="Arial"/>
              <a:buNone/>
            </a:pPr>
            <a:r>
              <a:rPr lang="en-US" sz="1800">
                <a:solidFill>
                  <a:schemeClr val="dk2"/>
                </a:solidFill>
                <a:latin typeface="Roboto Slab"/>
                <a:ea typeface="Roboto Slab"/>
                <a:cs typeface="Roboto Slab"/>
                <a:sym typeface="Roboto Slab"/>
              </a:rPr>
              <a:t>students served</a:t>
            </a:r>
            <a:endParaRPr sz="100" b="0" i="0" u="none" strike="noStrike" cap="none">
              <a:solidFill>
                <a:srgbClr val="000000"/>
              </a:solidFill>
              <a:latin typeface="Arial"/>
              <a:ea typeface="Arial"/>
              <a:cs typeface="Arial"/>
              <a:sym typeface="Arial"/>
            </a:endParaRPr>
          </a:p>
        </p:txBody>
      </p:sp>
      <p:sp>
        <p:nvSpPr>
          <p:cNvPr id="114" name="Google Shape;114;p14"/>
          <p:cNvSpPr/>
          <p:nvPr/>
        </p:nvSpPr>
        <p:spPr>
          <a:xfrm>
            <a:off x="6282725" y="2484100"/>
            <a:ext cx="2163300" cy="2207400"/>
          </a:xfrm>
          <a:prstGeom prst="ellipse">
            <a:avLst/>
          </a:prstGeom>
          <a:solidFill>
            <a:srgbClr val="B281D7">
              <a:alpha val="5255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200"/>
              <a:buFont typeface="Arial"/>
              <a:buNone/>
            </a:pPr>
            <a:r>
              <a:rPr lang="en-US" sz="3600" b="1">
                <a:solidFill>
                  <a:srgbClr val="1F497D"/>
                </a:solidFill>
                <a:latin typeface="Roboto Slab"/>
                <a:ea typeface="Roboto Slab"/>
                <a:cs typeface="Roboto Slab"/>
                <a:sym typeface="Roboto Slab"/>
              </a:rPr>
              <a:t>998</a:t>
            </a:r>
            <a:endParaRPr sz="3600" b="1" i="0" u="none" strike="noStrike" cap="none">
              <a:solidFill>
                <a:srgbClr val="1F497D"/>
              </a:solidFill>
              <a:latin typeface="Roboto Slab"/>
              <a:ea typeface="Roboto Slab"/>
              <a:cs typeface="Roboto Slab"/>
              <a:sym typeface="Roboto Slab"/>
            </a:endParaRPr>
          </a:p>
          <a:p>
            <a:pPr marL="0" marR="0" lvl="0" indent="0" algn="ctr" rtl="0">
              <a:lnSpc>
                <a:spcPct val="100000"/>
              </a:lnSpc>
              <a:spcBef>
                <a:spcPts val="0"/>
              </a:spcBef>
              <a:spcAft>
                <a:spcPts val="0"/>
              </a:spcAft>
              <a:buClr>
                <a:srgbClr val="000000"/>
              </a:buClr>
              <a:buSzPts val="1800"/>
              <a:buFont typeface="Arial"/>
              <a:buNone/>
            </a:pPr>
            <a:r>
              <a:rPr lang="en-US" sz="1800">
                <a:solidFill>
                  <a:srgbClr val="1F497D"/>
                </a:solidFill>
                <a:latin typeface="Roboto Slab"/>
                <a:ea typeface="Roboto Slab"/>
                <a:cs typeface="Roboto Slab"/>
                <a:sym typeface="Roboto Slab"/>
              </a:rPr>
              <a:t>tutoring appts.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15"/>
          <p:cNvSpPr txBox="1"/>
          <p:nvPr/>
        </p:nvSpPr>
        <p:spPr>
          <a:xfrm>
            <a:off x="101600" y="5707080"/>
            <a:ext cx="423741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5"/>
          <p:cNvSpPr/>
          <p:nvPr/>
        </p:nvSpPr>
        <p:spPr>
          <a:xfrm flipH="1">
            <a:off x="6313625" y="5112418"/>
            <a:ext cx="2702599" cy="532958"/>
          </a:xfrm>
          <a:prstGeom prst="flowChartDocument">
            <a:avLst/>
          </a:prstGeom>
          <a:solidFill>
            <a:schemeClr val="lt1"/>
          </a:solidFill>
          <a:ln>
            <a:noFill/>
          </a:ln>
          <a:effectLst>
            <a:outerShdw blurRad="50800" dist="38100" dir="18900000" sx="70000" sy="70000" algn="bl" rotWithShape="0">
              <a:schemeClr val="lt1">
                <a:alpha val="21176"/>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F497A"/>
              </a:solidFill>
              <a:latin typeface="Calibri"/>
              <a:ea typeface="Calibri"/>
              <a:cs typeface="Calibri"/>
              <a:sym typeface="Calibri"/>
            </a:endParaRPr>
          </a:p>
        </p:txBody>
      </p:sp>
      <p:sp>
        <p:nvSpPr>
          <p:cNvPr id="122" name="Google Shape;122;p15"/>
          <p:cNvSpPr/>
          <p:nvPr/>
        </p:nvSpPr>
        <p:spPr>
          <a:xfrm>
            <a:off x="-1690430" y="6055844"/>
            <a:ext cx="9064896" cy="3254874"/>
          </a:xfrm>
          <a:prstGeom prst="ellipse">
            <a:avLst/>
          </a:prstGeom>
          <a:solidFill>
            <a:srgbClr val="00B0F0">
              <a:alpha val="34901"/>
            </a:srgbClr>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3" name="Google Shape;123;p15"/>
          <p:cNvSpPr/>
          <p:nvPr/>
        </p:nvSpPr>
        <p:spPr>
          <a:xfrm>
            <a:off x="3132476" y="6205184"/>
            <a:ext cx="9064896" cy="3254874"/>
          </a:xfrm>
          <a:prstGeom prst="ellipse">
            <a:avLst/>
          </a:prstGeom>
          <a:solidFill>
            <a:srgbClr val="92D050">
              <a:alpha val="50980"/>
            </a:srgbClr>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15"/>
          <p:cNvSpPr/>
          <p:nvPr/>
        </p:nvSpPr>
        <p:spPr>
          <a:xfrm>
            <a:off x="-3347702" y="6466311"/>
            <a:ext cx="9064800" cy="3255000"/>
          </a:xfrm>
          <a:prstGeom prst="ellipse">
            <a:avLst/>
          </a:prstGeom>
          <a:solidFill>
            <a:srgbClr val="7030A0">
              <a:alpha val="52156"/>
            </a:srgbClr>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5" name="Google Shape;125;p15"/>
          <p:cNvSpPr/>
          <p:nvPr/>
        </p:nvSpPr>
        <p:spPr>
          <a:xfrm>
            <a:off x="4499290" y="6354524"/>
            <a:ext cx="9064896" cy="3254874"/>
          </a:xfrm>
          <a:prstGeom prst="ellipse">
            <a:avLst/>
          </a:prstGeom>
          <a:solidFill>
            <a:srgbClr val="31859B">
              <a:alpha val="54117"/>
            </a:srgbClr>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6" name="Google Shape;126;p15"/>
          <p:cNvSpPr/>
          <p:nvPr/>
        </p:nvSpPr>
        <p:spPr>
          <a:xfrm>
            <a:off x="0" y="559660"/>
            <a:ext cx="9144000" cy="387360"/>
          </a:xfrm>
          <a:prstGeom prst="flowChartDocument">
            <a:avLst/>
          </a:prstGeom>
          <a:solidFill>
            <a:srgbClr val="92D050">
              <a:alpha val="47058"/>
            </a:srgbClr>
          </a:solidFill>
          <a:ln>
            <a:noFill/>
          </a:ln>
          <a:effectLst>
            <a:outerShdw blurRad="4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7" name="Google Shape;127;p15"/>
          <p:cNvSpPr/>
          <p:nvPr/>
        </p:nvSpPr>
        <p:spPr>
          <a:xfrm flipH="1">
            <a:off x="0" y="549450"/>
            <a:ext cx="9144000" cy="254883"/>
          </a:xfrm>
          <a:prstGeom prst="flowChartDocument">
            <a:avLst/>
          </a:prstGeom>
          <a:solidFill>
            <a:srgbClr val="00B0F0">
              <a:alpha val="47058"/>
            </a:srgbClr>
          </a:solidFill>
          <a:ln>
            <a:noFill/>
          </a:ln>
          <a:effectLst>
            <a:outerShdw blurRad="4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Google Shape;128;p15"/>
          <p:cNvSpPr/>
          <p:nvPr/>
        </p:nvSpPr>
        <p:spPr>
          <a:xfrm>
            <a:off x="0" y="524593"/>
            <a:ext cx="9144000" cy="127883"/>
          </a:xfrm>
          <a:prstGeom prst="flowChartDocument">
            <a:avLst/>
          </a:prstGeom>
          <a:solidFill>
            <a:srgbClr val="7030A0">
              <a:alpha val="58039"/>
            </a:srgbClr>
          </a:solidFill>
          <a:ln>
            <a:noFill/>
          </a:ln>
          <a:effectLst>
            <a:outerShdw blurRad="4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29" name="Google Shape;129;p15"/>
          <p:cNvPicPr preferRelativeResize="0"/>
          <p:nvPr/>
        </p:nvPicPr>
        <p:blipFill rotWithShape="1">
          <a:blip r:embed="rId3">
            <a:alphaModFix/>
          </a:blip>
          <a:srcRect/>
          <a:stretch/>
        </p:blipFill>
        <p:spPr>
          <a:xfrm>
            <a:off x="101600" y="-30294"/>
            <a:ext cx="1557867" cy="688790"/>
          </a:xfrm>
          <a:prstGeom prst="rect">
            <a:avLst/>
          </a:prstGeom>
          <a:noFill/>
          <a:ln>
            <a:noFill/>
          </a:ln>
          <a:effectLst>
            <a:outerShdw blurRad="50800" dist="50800" dir="5400000" sx="90000" sy="90000" algn="ctr" rotWithShape="0">
              <a:srgbClr val="000000">
                <a:alpha val="94901"/>
              </a:srgbClr>
            </a:outerShdw>
          </a:effectLst>
        </p:spPr>
      </p:pic>
      <p:pic>
        <p:nvPicPr>
          <p:cNvPr id="130" name="Google Shape;130;p15"/>
          <p:cNvPicPr preferRelativeResize="0"/>
          <p:nvPr/>
        </p:nvPicPr>
        <p:blipFill rotWithShape="1">
          <a:blip r:embed="rId4">
            <a:alphaModFix/>
          </a:blip>
          <a:srcRect/>
          <a:stretch/>
        </p:blipFill>
        <p:spPr>
          <a:xfrm>
            <a:off x="474947" y="1272552"/>
            <a:ext cx="3318701" cy="1276950"/>
          </a:xfrm>
          <a:prstGeom prst="rect">
            <a:avLst/>
          </a:prstGeom>
          <a:noFill/>
          <a:ln>
            <a:noFill/>
          </a:ln>
        </p:spPr>
      </p:pic>
      <p:pic>
        <p:nvPicPr>
          <p:cNvPr id="131" name="Google Shape;131;p15"/>
          <p:cNvPicPr preferRelativeResize="0"/>
          <p:nvPr/>
        </p:nvPicPr>
        <p:blipFill rotWithShape="1">
          <a:blip r:embed="rId5">
            <a:alphaModFix/>
          </a:blip>
          <a:srcRect/>
          <a:stretch/>
        </p:blipFill>
        <p:spPr>
          <a:xfrm>
            <a:off x="3793650" y="1249849"/>
            <a:ext cx="4884485" cy="1322350"/>
          </a:xfrm>
          <a:prstGeom prst="rect">
            <a:avLst/>
          </a:prstGeom>
          <a:noFill/>
          <a:ln>
            <a:noFill/>
          </a:ln>
        </p:spPr>
      </p:pic>
      <p:sp>
        <p:nvSpPr>
          <p:cNvPr id="132" name="Google Shape;132;p15"/>
          <p:cNvSpPr txBox="1"/>
          <p:nvPr/>
        </p:nvSpPr>
        <p:spPr>
          <a:xfrm>
            <a:off x="549250" y="2468650"/>
            <a:ext cx="5098800" cy="288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2900" b="1" i="0" u="none" strike="noStrike" cap="none">
                <a:solidFill>
                  <a:srgbClr val="1B2560"/>
                </a:solidFill>
                <a:latin typeface="Roboto Slab"/>
                <a:ea typeface="Roboto Slab"/>
                <a:cs typeface="Roboto Slab"/>
                <a:sym typeface="Roboto Slab"/>
              </a:rPr>
              <a:t>Supplemental Instruction (SI) </a:t>
            </a:r>
            <a:endParaRPr sz="2900" b="1" i="0" u="none" strike="noStrike" cap="none">
              <a:solidFill>
                <a:srgbClr val="1B2560"/>
              </a:solidFill>
              <a:latin typeface="Roboto Slab"/>
              <a:ea typeface="Roboto Slab"/>
              <a:cs typeface="Roboto Slab"/>
              <a:sym typeface="Roboto Slab"/>
            </a:endParaRPr>
          </a:p>
          <a:p>
            <a:pPr marL="0" lvl="0" indent="0" algn="l" rtl="0">
              <a:lnSpc>
                <a:spcPct val="115000"/>
              </a:lnSpc>
              <a:spcBef>
                <a:spcPts val="0"/>
              </a:spcBef>
              <a:spcAft>
                <a:spcPts val="0"/>
              </a:spcAft>
              <a:buNone/>
            </a:pPr>
            <a:r>
              <a:rPr lang="en-US" sz="1300">
                <a:latin typeface="Gill Sans"/>
                <a:ea typeface="Gill Sans"/>
                <a:cs typeface="Gill Sans"/>
                <a:sym typeface="Gill Sans"/>
              </a:rPr>
              <a:t>Supplemental Instruction (SI) is an internationally recognized academic assistance program that provides weekly, peer-led group study sessions for students taking historically difficult courses. SI sessions are regularly scheduled, informal review sessions where students learn how to integrate course content and study skills while working together. The sessions are facilitated by SI Leaders, students who have previously done well in the course and who attend all class lectures, take notes, and act as model students.</a:t>
            </a:r>
            <a:endParaRPr sz="1300">
              <a:latin typeface="Gill Sans"/>
              <a:ea typeface="Gill Sans"/>
              <a:cs typeface="Gill Sans"/>
              <a:sym typeface="Gill Sans"/>
            </a:endParaRPr>
          </a:p>
          <a:p>
            <a:pPr marL="0" lvl="0" indent="0" algn="l" rtl="0">
              <a:lnSpc>
                <a:spcPct val="115000"/>
              </a:lnSpc>
              <a:spcBef>
                <a:spcPts val="0"/>
              </a:spcBef>
              <a:spcAft>
                <a:spcPts val="0"/>
              </a:spcAft>
              <a:buNone/>
            </a:pPr>
            <a:endParaRPr sz="1300">
              <a:latin typeface="Gill Sans"/>
              <a:ea typeface="Gill Sans"/>
              <a:cs typeface="Gill Sans"/>
              <a:sym typeface="Gill Sans"/>
            </a:endParaRPr>
          </a:p>
          <a:p>
            <a:pPr marL="0" lvl="0" indent="0" algn="l" rtl="0">
              <a:lnSpc>
                <a:spcPct val="115000"/>
              </a:lnSpc>
              <a:spcBef>
                <a:spcPts val="0"/>
              </a:spcBef>
              <a:spcAft>
                <a:spcPts val="0"/>
              </a:spcAft>
              <a:buNone/>
            </a:pPr>
            <a:endParaRPr sz="1300">
              <a:latin typeface="Gill Sans"/>
              <a:ea typeface="Gill Sans"/>
              <a:cs typeface="Gill Sans"/>
              <a:sym typeface="Gill Sans"/>
            </a:endParaRPr>
          </a:p>
        </p:txBody>
      </p:sp>
      <p:pic>
        <p:nvPicPr>
          <p:cNvPr id="133" name="Google Shape;133;p15"/>
          <p:cNvPicPr preferRelativeResize="0"/>
          <p:nvPr/>
        </p:nvPicPr>
        <p:blipFill rotWithShape="1">
          <a:blip r:embed="rId6">
            <a:alphaModFix/>
          </a:blip>
          <a:srcRect l="21288" t="14268" r="18215" b="5073"/>
          <a:stretch/>
        </p:blipFill>
        <p:spPr>
          <a:xfrm>
            <a:off x="5833850" y="2572200"/>
            <a:ext cx="2914800" cy="2914800"/>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6"/>
          <p:cNvSpPr txBox="1">
            <a:spLocks noGrp="1"/>
          </p:cNvSpPr>
          <p:nvPr>
            <p:ph type="title"/>
          </p:nvPr>
        </p:nvSpPr>
        <p:spPr>
          <a:xfrm>
            <a:off x="457200" y="1317233"/>
            <a:ext cx="8229600" cy="570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solidFill>
                  <a:schemeClr val="accent5"/>
                </a:solidFill>
                <a:latin typeface="Roboto Slab"/>
                <a:ea typeface="Roboto Slab"/>
                <a:cs typeface="Roboto Slab"/>
                <a:sym typeface="Roboto Slab"/>
              </a:rPr>
              <a:t>2019-2020 </a:t>
            </a:r>
            <a:endParaRPr sz="3200" b="1">
              <a:solidFill>
                <a:schemeClr val="accent5"/>
              </a:solidFill>
              <a:latin typeface="Roboto Slab"/>
              <a:ea typeface="Roboto Slab"/>
              <a:cs typeface="Roboto Slab"/>
              <a:sym typeface="Roboto Slab"/>
            </a:endParaRPr>
          </a:p>
          <a:p>
            <a:pPr marL="0" lvl="0" indent="0" algn="ctr" rtl="0">
              <a:spcBef>
                <a:spcPts val="0"/>
              </a:spcBef>
              <a:spcAft>
                <a:spcPts val="0"/>
              </a:spcAft>
              <a:buNone/>
            </a:pPr>
            <a:r>
              <a:rPr lang="en-US" sz="3200" b="1">
                <a:solidFill>
                  <a:schemeClr val="accent5"/>
                </a:solidFill>
                <a:latin typeface="Roboto Slab"/>
                <a:ea typeface="Roboto Slab"/>
                <a:cs typeface="Roboto Slab"/>
                <a:sym typeface="Roboto Slab"/>
              </a:rPr>
              <a:t>Supplemental Instruction Snapshot</a:t>
            </a:r>
            <a:endParaRPr b="1">
              <a:solidFill>
                <a:schemeClr val="accent5"/>
              </a:solidFill>
              <a:latin typeface="Roboto Slab"/>
              <a:ea typeface="Roboto Slab"/>
              <a:cs typeface="Roboto Slab"/>
              <a:sym typeface="Roboto Slab"/>
            </a:endParaRPr>
          </a:p>
        </p:txBody>
      </p:sp>
      <p:sp>
        <p:nvSpPr>
          <p:cNvPr id="140" name="Google Shape;140;p16"/>
          <p:cNvSpPr txBox="1">
            <a:spLocks noGrp="1"/>
          </p:cNvSpPr>
          <p:nvPr>
            <p:ph type="body" idx="1"/>
          </p:nvPr>
        </p:nvSpPr>
        <p:spPr>
          <a:xfrm>
            <a:off x="457200" y="1554607"/>
            <a:ext cx="4038600" cy="37488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endParaRPr/>
          </a:p>
          <a:p>
            <a:pPr marL="0" lvl="0" indent="0" algn="l" rtl="0">
              <a:spcBef>
                <a:spcPts val="560"/>
              </a:spcBef>
              <a:spcAft>
                <a:spcPts val="0"/>
              </a:spcAft>
              <a:buNone/>
            </a:pPr>
            <a:endParaRPr/>
          </a:p>
        </p:txBody>
      </p:sp>
      <p:sp>
        <p:nvSpPr>
          <p:cNvPr id="141" name="Google Shape;141;p16"/>
          <p:cNvSpPr/>
          <p:nvPr/>
        </p:nvSpPr>
        <p:spPr>
          <a:xfrm>
            <a:off x="863000" y="2577500"/>
            <a:ext cx="2082900" cy="2154600"/>
          </a:xfrm>
          <a:prstGeom prst="ellipse">
            <a:avLst/>
          </a:prstGeom>
          <a:solidFill>
            <a:srgbClr val="00B0F0">
              <a:alpha val="349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6500" b="1">
                <a:solidFill>
                  <a:srgbClr val="1F497D"/>
                </a:solidFill>
                <a:latin typeface="Roboto Slab"/>
                <a:ea typeface="Roboto Slab"/>
                <a:cs typeface="Roboto Slab"/>
                <a:sym typeface="Roboto Slab"/>
              </a:rPr>
              <a:t>99</a:t>
            </a:r>
            <a:endParaRPr sz="5300" b="1" i="0" u="none" strike="noStrike" cap="none">
              <a:solidFill>
                <a:srgbClr val="1F497D"/>
              </a:solidFill>
              <a:latin typeface="Roboto Slab"/>
              <a:ea typeface="Roboto Slab"/>
              <a:cs typeface="Roboto Slab"/>
              <a:sym typeface="Roboto Slab"/>
            </a:endParaRPr>
          </a:p>
          <a:p>
            <a:pPr marL="0" marR="0" lvl="0" indent="0" algn="ctr" rtl="0">
              <a:lnSpc>
                <a:spcPct val="100000"/>
              </a:lnSpc>
              <a:spcBef>
                <a:spcPts val="0"/>
              </a:spcBef>
              <a:spcAft>
                <a:spcPts val="0"/>
              </a:spcAft>
              <a:buClr>
                <a:srgbClr val="000000"/>
              </a:buClr>
              <a:buSzPts val="1100"/>
              <a:buFont typeface="Arial"/>
              <a:buNone/>
            </a:pPr>
            <a:r>
              <a:rPr lang="en-US" sz="1800" b="0" i="0" u="none" strike="noStrike" cap="none">
                <a:solidFill>
                  <a:srgbClr val="1F497D"/>
                </a:solidFill>
                <a:latin typeface="Roboto Slab"/>
                <a:ea typeface="Roboto Slab"/>
                <a:cs typeface="Roboto Slab"/>
                <a:sym typeface="Roboto Slab"/>
              </a:rPr>
              <a:t>supported courses</a:t>
            </a:r>
            <a:endParaRPr sz="1800" b="0" i="0" u="none" strike="noStrike" cap="none">
              <a:solidFill>
                <a:srgbClr val="000000"/>
              </a:solidFill>
              <a:latin typeface="Lato"/>
              <a:ea typeface="Lato"/>
              <a:cs typeface="Lato"/>
              <a:sym typeface="Lato"/>
            </a:endParaRPr>
          </a:p>
        </p:txBody>
      </p:sp>
      <p:sp>
        <p:nvSpPr>
          <p:cNvPr id="142" name="Google Shape;142;p16"/>
          <p:cNvSpPr/>
          <p:nvPr/>
        </p:nvSpPr>
        <p:spPr>
          <a:xfrm>
            <a:off x="3507188" y="2486238"/>
            <a:ext cx="2224800" cy="2207400"/>
          </a:xfrm>
          <a:prstGeom prst="ellipse">
            <a:avLst/>
          </a:prstGeom>
          <a:solidFill>
            <a:srgbClr val="92D050">
              <a:alpha val="5098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4700" b="1">
                <a:solidFill>
                  <a:srgbClr val="1F497D"/>
                </a:solidFill>
                <a:latin typeface="Roboto Slab"/>
                <a:ea typeface="Roboto Slab"/>
                <a:cs typeface="Roboto Slab"/>
                <a:sym typeface="Roboto Slab"/>
              </a:rPr>
              <a:t>1,961 </a:t>
            </a:r>
            <a:r>
              <a:rPr lang="en-US" sz="1800">
                <a:solidFill>
                  <a:schemeClr val="dk2"/>
                </a:solidFill>
                <a:latin typeface="Roboto Slab"/>
                <a:ea typeface="Roboto Slab"/>
                <a:cs typeface="Roboto Slab"/>
                <a:sym typeface="Roboto Slab"/>
              </a:rPr>
              <a:t>students served</a:t>
            </a:r>
            <a:endParaRPr sz="100" b="0" i="0" u="none" strike="noStrike" cap="none">
              <a:solidFill>
                <a:srgbClr val="000000"/>
              </a:solidFill>
              <a:latin typeface="Arial"/>
              <a:ea typeface="Arial"/>
              <a:cs typeface="Arial"/>
              <a:sym typeface="Arial"/>
            </a:endParaRPr>
          </a:p>
        </p:txBody>
      </p:sp>
      <p:sp>
        <p:nvSpPr>
          <p:cNvPr id="143" name="Google Shape;143;p16"/>
          <p:cNvSpPr/>
          <p:nvPr/>
        </p:nvSpPr>
        <p:spPr>
          <a:xfrm>
            <a:off x="6282725" y="2484100"/>
            <a:ext cx="2163300" cy="2207400"/>
          </a:xfrm>
          <a:prstGeom prst="ellipse">
            <a:avLst/>
          </a:prstGeom>
          <a:solidFill>
            <a:srgbClr val="B281D7">
              <a:alpha val="5255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200"/>
              <a:buFont typeface="Arial"/>
              <a:buNone/>
            </a:pPr>
            <a:r>
              <a:rPr lang="en-US" sz="3600" b="1">
                <a:solidFill>
                  <a:srgbClr val="1F497D"/>
                </a:solidFill>
                <a:latin typeface="Roboto Slab"/>
                <a:ea typeface="Roboto Slab"/>
                <a:cs typeface="Roboto Slab"/>
                <a:sym typeface="Roboto Slab"/>
              </a:rPr>
              <a:t>10,211</a:t>
            </a:r>
            <a:endParaRPr sz="3600" b="1" i="0" u="none" strike="noStrike" cap="none">
              <a:solidFill>
                <a:srgbClr val="1F497D"/>
              </a:solidFill>
              <a:latin typeface="Roboto Slab"/>
              <a:ea typeface="Roboto Slab"/>
              <a:cs typeface="Roboto Slab"/>
              <a:sym typeface="Roboto Slab"/>
            </a:endParaRPr>
          </a:p>
          <a:p>
            <a:pPr marL="0" marR="0" lvl="0" indent="0" algn="ctr" rtl="0">
              <a:lnSpc>
                <a:spcPct val="100000"/>
              </a:lnSpc>
              <a:spcBef>
                <a:spcPts val="0"/>
              </a:spcBef>
              <a:spcAft>
                <a:spcPts val="0"/>
              </a:spcAft>
              <a:buClr>
                <a:srgbClr val="000000"/>
              </a:buClr>
              <a:buSzPts val="1800"/>
              <a:buFont typeface="Arial"/>
              <a:buNone/>
            </a:pPr>
            <a:r>
              <a:rPr lang="en-US" sz="1800">
                <a:solidFill>
                  <a:srgbClr val="1F497D"/>
                </a:solidFill>
                <a:latin typeface="Roboto Slab"/>
                <a:ea typeface="Roboto Slab"/>
                <a:cs typeface="Roboto Slab"/>
                <a:sym typeface="Roboto Slab"/>
              </a:rPr>
              <a:t>Session Visits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17"/>
          <p:cNvSpPr txBox="1"/>
          <p:nvPr/>
        </p:nvSpPr>
        <p:spPr>
          <a:xfrm>
            <a:off x="101600" y="5707080"/>
            <a:ext cx="42375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7"/>
          <p:cNvSpPr/>
          <p:nvPr/>
        </p:nvSpPr>
        <p:spPr>
          <a:xfrm flipH="1">
            <a:off x="6313632" y="5112418"/>
            <a:ext cx="2702592" cy="532980"/>
          </a:xfrm>
          <a:prstGeom prst="flowChartDocument">
            <a:avLst/>
          </a:prstGeom>
          <a:solidFill>
            <a:schemeClr val="lt1"/>
          </a:solidFill>
          <a:ln>
            <a:noFill/>
          </a:ln>
          <a:effectLst>
            <a:outerShdw blurRad="50800" dist="38100" dir="18900000" sx="70000" sy="70000" algn="bl" rotWithShape="0">
              <a:schemeClr val="lt1">
                <a:alpha val="2118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5F497A"/>
              </a:solidFill>
              <a:latin typeface="Calibri"/>
              <a:ea typeface="Calibri"/>
              <a:cs typeface="Calibri"/>
              <a:sym typeface="Calibri"/>
            </a:endParaRPr>
          </a:p>
        </p:txBody>
      </p:sp>
      <p:sp>
        <p:nvSpPr>
          <p:cNvPr id="151" name="Google Shape;151;p17"/>
          <p:cNvSpPr/>
          <p:nvPr/>
        </p:nvSpPr>
        <p:spPr>
          <a:xfrm>
            <a:off x="-1690430" y="6055844"/>
            <a:ext cx="9064800" cy="3255000"/>
          </a:xfrm>
          <a:prstGeom prst="ellipse">
            <a:avLst/>
          </a:prstGeom>
          <a:solidFill>
            <a:srgbClr val="00B0F0">
              <a:alpha val="34900"/>
            </a:srgbClr>
          </a:solidFill>
          <a:ln>
            <a:noFill/>
          </a:ln>
          <a:effectLst>
            <a:outerShdw blurRad="40000" dist="23000" dir="5400000" rotWithShape="0">
              <a:srgbClr val="000000">
                <a:alpha val="3412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2" name="Google Shape;152;p17"/>
          <p:cNvSpPr/>
          <p:nvPr/>
        </p:nvSpPr>
        <p:spPr>
          <a:xfrm>
            <a:off x="3132476" y="6205184"/>
            <a:ext cx="9064800" cy="3255000"/>
          </a:xfrm>
          <a:prstGeom prst="ellipse">
            <a:avLst/>
          </a:prstGeom>
          <a:solidFill>
            <a:srgbClr val="92D050">
              <a:alpha val="50980"/>
            </a:srgbClr>
          </a:solidFill>
          <a:ln>
            <a:noFill/>
          </a:ln>
          <a:effectLst>
            <a:outerShdw blurRad="40000" dist="23000" dir="5400000" rotWithShape="0">
              <a:srgbClr val="000000">
                <a:alpha val="3412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3" name="Google Shape;153;p17"/>
          <p:cNvSpPr/>
          <p:nvPr/>
        </p:nvSpPr>
        <p:spPr>
          <a:xfrm>
            <a:off x="-3347702" y="6466311"/>
            <a:ext cx="9064800" cy="3255000"/>
          </a:xfrm>
          <a:prstGeom prst="ellipse">
            <a:avLst/>
          </a:prstGeom>
          <a:solidFill>
            <a:srgbClr val="7030A0">
              <a:alpha val="52160"/>
            </a:srgbClr>
          </a:solidFill>
          <a:ln>
            <a:noFill/>
          </a:ln>
          <a:effectLst>
            <a:outerShdw blurRad="40000" dist="23000" dir="5400000" rotWithShape="0">
              <a:srgbClr val="000000">
                <a:alpha val="3412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4" name="Google Shape;154;p17"/>
          <p:cNvSpPr/>
          <p:nvPr/>
        </p:nvSpPr>
        <p:spPr>
          <a:xfrm>
            <a:off x="4499290" y="6354524"/>
            <a:ext cx="9064800" cy="3255000"/>
          </a:xfrm>
          <a:prstGeom prst="ellipse">
            <a:avLst/>
          </a:prstGeom>
          <a:solidFill>
            <a:srgbClr val="31859B">
              <a:alpha val="54120"/>
            </a:srgbClr>
          </a:solidFill>
          <a:ln>
            <a:noFill/>
          </a:ln>
          <a:effectLst>
            <a:outerShdw blurRad="40000" dist="23000" dir="5400000" rotWithShape="0">
              <a:srgbClr val="000000">
                <a:alpha val="3412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5" name="Google Shape;155;p17"/>
          <p:cNvSpPr/>
          <p:nvPr/>
        </p:nvSpPr>
        <p:spPr>
          <a:xfrm>
            <a:off x="0" y="559660"/>
            <a:ext cx="9143982" cy="387342"/>
          </a:xfrm>
          <a:prstGeom prst="flowChartDocument">
            <a:avLst/>
          </a:prstGeom>
          <a:solidFill>
            <a:srgbClr val="92D050">
              <a:alpha val="47060"/>
            </a:srgbClr>
          </a:solidFill>
          <a:ln>
            <a:noFill/>
          </a:ln>
          <a:effectLst>
            <a:outerShdw blurRad="40000" rotWithShape="0">
              <a:srgbClr val="000000">
                <a:alpha val="3412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6" name="Google Shape;156;p17"/>
          <p:cNvSpPr/>
          <p:nvPr/>
        </p:nvSpPr>
        <p:spPr>
          <a:xfrm flipH="1">
            <a:off x="18" y="549450"/>
            <a:ext cx="9143982" cy="254880"/>
          </a:xfrm>
          <a:prstGeom prst="flowChartDocument">
            <a:avLst/>
          </a:prstGeom>
          <a:solidFill>
            <a:srgbClr val="00B0F0">
              <a:alpha val="47060"/>
            </a:srgbClr>
          </a:solidFill>
          <a:ln>
            <a:noFill/>
          </a:ln>
          <a:effectLst>
            <a:outerShdw blurRad="40000" rotWithShape="0">
              <a:srgbClr val="000000">
                <a:alpha val="3412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7" name="Google Shape;157;p17"/>
          <p:cNvSpPr/>
          <p:nvPr/>
        </p:nvSpPr>
        <p:spPr>
          <a:xfrm>
            <a:off x="0" y="524593"/>
            <a:ext cx="9143982" cy="127872"/>
          </a:xfrm>
          <a:prstGeom prst="flowChartDocument">
            <a:avLst/>
          </a:prstGeom>
          <a:solidFill>
            <a:srgbClr val="7030A0">
              <a:alpha val="58040"/>
            </a:srgbClr>
          </a:solidFill>
          <a:ln>
            <a:noFill/>
          </a:ln>
          <a:effectLst>
            <a:outerShdw blurRad="40000" rotWithShape="0">
              <a:srgbClr val="000000">
                <a:alpha val="3412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58" name="Google Shape;158;p17"/>
          <p:cNvPicPr preferRelativeResize="0"/>
          <p:nvPr/>
        </p:nvPicPr>
        <p:blipFill rotWithShape="1">
          <a:blip r:embed="rId3">
            <a:alphaModFix/>
          </a:blip>
          <a:srcRect/>
          <a:stretch/>
        </p:blipFill>
        <p:spPr>
          <a:xfrm>
            <a:off x="101600" y="-30294"/>
            <a:ext cx="1557867" cy="688790"/>
          </a:xfrm>
          <a:prstGeom prst="rect">
            <a:avLst/>
          </a:prstGeom>
          <a:noFill/>
          <a:ln>
            <a:noFill/>
          </a:ln>
          <a:effectLst>
            <a:outerShdw blurRad="50800" dist="50800" dir="5400000" sx="90000" sy="90000" algn="ctr" rotWithShape="0">
              <a:srgbClr val="000000">
                <a:alpha val="94900"/>
              </a:srgbClr>
            </a:outerShdw>
          </a:effectLst>
        </p:spPr>
      </p:pic>
      <p:pic>
        <p:nvPicPr>
          <p:cNvPr id="159" name="Google Shape;159;p17"/>
          <p:cNvPicPr preferRelativeResize="0"/>
          <p:nvPr/>
        </p:nvPicPr>
        <p:blipFill rotWithShape="1">
          <a:blip r:embed="rId4">
            <a:alphaModFix/>
          </a:blip>
          <a:srcRect/>
          <a:stretch/>
        </p:blipFill>
        <p:spPr>
          <a:xfrm>
            <a:off x="474947" y="1038439"/>
            <a:ext cx="3318701" cy="1276950"/>
          </a:xfrm>
          <a:prstGeom prst="rect">
            <a:avLst/>
          </a:prstGeom>
          <a:noFill/>
          <a:ln>
            <a:noFill/>
          </a:ln>
        </p:spPr>
      </p:pic>
      <p:pic>
        <p:nvPicPr>
          <p:cNvPr id="160" name="Google Shape;160;p17"/>
          <p:cNvPicPr preferRelativeResize="0"/>
          <p:nvPr/>
        </p:nvPicPr>
        <p:blipFill rotWithShape="1">
          <a:blip r:embed="rId5">
            <a:alphaModFix/>
          </a:blip>
          <a:srcRect/>
          <a:stretch/>
        </p:blipFill>
        <p:spPr>
          <a:xfrm>
            <a:off x="3793650" y="1132437"/>
            <a:ext cx="4884485" cy="1322350"/>
          </a:xfrm>
          <a:prstGeom prst="rect">
            <a:avLst/>
          </a:prstGeom>
          <a:noFill/>
          <a:ln>
            <a:noFill/>
          </a:ln>
        </p:spPr>
      </p:pic>
      <p:sp>
        <p:nvSpPr>
          <p:cNvPr id="161" name="Google Shape;161;p17"/>
          <p:cNvSpPr txBox="1"/>
          <p:nvPr/>
        </p:nvSpPr>
        <p:spPr>
          <a:xfrm>
            <a:off x="751075" y="2549500"/>
            <a:ext cx="4461600" cy="3118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2900" b="1">
                <a:solidFill>
                  <a:srgbClr val="1B2560"/>
                </a:solidFill>
                <a:latin typeface="Roboto Slab"/>
                <a:ea typeface="Roboto Slab"/>
                <a:cs typeface="Roboto Slab"/>
                <a:sym typeface="Roboto Slab"/>
              </a:rPr>
              <a:t>Stretch Math Learning Communities (LC)</a:t>
            </a:r>
            <a:r>
              <a:rPr lang="en-US" sz="2900" b="1" i="0" u="none" strike="noStrike" cap="none">
                <a:solidFill>
                  <a:srgbClr val="1B2560"/>
                </a:solidFill>
                <a:latin typeface="Roboto Slab"/>
                <a:ea typeface="Roboto Slab"/>
                <a:cs typeface="Roboto Slab"/>
                <a:sym typeface="Roboto Slab"/>
              </a:rPr>
              <a:t> </a:t>
            </a:r>
            <a:endParaRPr sz="2900" b="1" i="0" u="none" strike="noStrike" cap="none">
              <a:solidFill>
                <a:srgbClr val="1B2560"/>
              </a:solidFill>
              <a:latin typeface="Roboto Slab"/>
              <a:ea typeface="Roboto Slab"/>
              <a:cs typeface="Roboto Slab"/>
              <a:sym typeface="Roboto Slab"/>
            </a:endParaRPr>
          </a:p>
          <a:p>
            <a:pPr marL="0" lvl="0" indent="0" algn="l" rtl="0">
              <a:lnSpc>
                <a:spcPct val="115000"/>
              </a:lnSpc>
              <a:spcBef>
                <a:spcPts val="0"/>
              </a:spcBef>
              <a:spcAft>
                <a:spcPts val="0"/>
              </a:spcAft>
              <a:buNone/>
            </a:pPr>
            <a:endParaRPr sz="1300">
              <a:latin typeface="Gill Sans"/>
              <a:ea typeface="Gill Sans"/>
              <a:cs typeface="Gill Sans"/>
              <a:sym typeface="Gill Sans"/>
            </a:endParaRPr>
          </a:p>
          <a:p>
            <a:pPr marL="0" lvl="0" indent="0" algn="l" rtl="0">
              <a:lnSpc>
                <a:spcPct val="115000"/>
              </a:lnSpc>
              <a:spcBef>
                <a:spcPts val="0"/>
              </a:spcBef>
              <a:spcAft>
                <a:spcPts val="0"/>
              </a:spcAft>
              <a:buClr>
                <a:schemeClr val="dk1"/>
              </a:buClr>
              <a:buSzPts val="1100"/>
              <a:buFont typeface="Arial"/>
              <a:buNone/>
            </a:pPr>
            <a:r>
              <a:rPr lang="en-US" sz="1300">
                <a:solidFill>
                  <a:schemeClr val="dk1"/>
                </a:solidFill>
                <a:latin typeface="Roboto Slab"/>
                <a:ea typeface="Roboto Slab"/>
                <a:cs typeface="Roboto Slab"/>
                <a:sym typeface="Roboto Slab"/>
              </a:rPr>
              <a:t>Stretch Math Learning Communities is a pilot program in collaboration with the Math department. Learning communities support year-long stretch math courses. Like SI Leaders, Learning Community Mentors (LCMs) share similar weekly duties. Unlike SI, however, LCMs host one 2-hour session each week, usually on Friday, and session attendance is mandatory. </a:t>
            </a:r>
            <a:endParaRPr sz="1300">
              <a:solidFill>
                <a:schemeClr val="dk1"/>
              </a:solidFill>
              <a:latin typeface="Roboto Slab"/>
              <a:ea typeface="Roboto Slab"/>
              <a:cs typeface="Roboto Slab"/>
              <a:sym typeface="Roboto Slab"/>
            </a:endParaRPr>
          </a:p>
          <a:p>
            <a:pPr marL="0" lvl="0" indent="0" algn="l" rtl="0">
              <a:lnSpc>
                <a:spcPct val="115000"/>
              </a:lnSpc>
              <a:spcBef>
                <a:spcPts val="0"/>
              </a:spcBef>
              <a:spcAft>
                <a:spcPts val="0"/>
              </a:spcAft>
              <a:buNone/>
            </a:pPr>
            <a:endParaRPr sz="1300">
              <a:latin typeface="Roboto Slab"/>
              <a:ea typeface="Roboto Slab"/>
              <a:cs typeface="Roboto Slab"/>
              <a:sym typeface="Roboto Slab"/>
            </a:endParaRPr>
          </a:p>
        </p:txBody>
      </p:sp>
      <p:pic>
        <p:nvPicPr>
          <p:cNvPr id="162" name="Google Shape;162;p17"/>
          <p:cNvPicPr preferRelativeResize="0"/>
          <p:nvPr/>
        </p:nvPicPr>
        <p:blipFill rotWithShape="1">
          <a:blip r:embed="rId6">
            <a:alphaModFix/>
          </a:blip>
          <a:srcRect t="16749" r="12056"/>
          <a:stretch/>
        </p:blipFill>
        <p:spPr>
          <a:xfrm>
            <a:off x="5592225" y="2640200"/>
            <a:ext cx="2894700" cy="2836800"/>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457200" y="1344549"/>
            <a:ext cx="8229600" cy="529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000"/>
              <a:buFont typeface="Arial"/>
              <a:buNone/>
            </a:pPr>
            <a:r>
              <a:rPr lang="en-US" sz="2900" b="1">
                <a:solidFill>
                  <a:srgbClr val="1B2560"/>
                </a:solidFill>
                <a:latin typeface="Roboto Slab"/>
                <a:ea typeface="Roboto Slab"/>
                <a:cs typeface="Roboto Slab"/>
                <a:sym typeface="Roboto Slab"/>
              </a:rPr>
              <a:t>Stretch Math Learning Communities (LC) </a:t>
            </a:r>
            <a:endParaRPr>
              <a:latin typeface="Roboto Slab"/>
              <a:ea typeface="Roboto Slab"/>
              <a:cs typeface="Roboto Slab"/>
              <a:sym typeface="Roboto Slab"/>
            </a:endParaRPr>
          </a:p>
        </p:txBody>
      </p:sp>
      <p:sp>
        <p:nvSpPr>
          <p:cNvPr id="169" name="Google Shape;169;p18"/>
          <p:cNvSpPr txBox="1">
            <a:spLocks noGrp="1"/>
          </p:cNvSpPr>
          <p:nvPr>
            <p:ph type="body" idx="1"/>
          </p:nvPr>
        </p:nvSpPr>
        <p:spPr>
          <a:xfrm>
            <a:off x="1204925" y="2190225"/>
            <a:ext cx="7482000" cy="3250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100">
                <a:latin typeface="Roboto Slab"/>
                <a:ea typeface="Roboto Slab"/>
                <a:cs typeface="Roboto Slab"/>
                <a:sym typeface="Roboto Slab"/>
              </a:rPr>
              <a:t>Why a new model? Why a Pilot Program? </a:t>
            </a:r>
            <a:endParaRPr sz="2100">
              <a:latin typeface="Roboto Slab"/>
              <a:ea typeface="Roboto Slab"/>
              <a:cs typeface="Roboto Slab"/>
              <a:sym typeface="Roboto Slab"/>
            </a:endParaRPr>
          </a:p>
          <a:p>
            <a:pPr marL="457200" lvl="0" indent="-361950" algn="l" rtl="0">
              <a:spcBef>
                <a:spcPts val="360"/>
              </a:spcBef>
              <a:spcAft>
                <a:spcPts val="0"/>
              </a:spcAft>
              <a:buSzPts val="2100"/>
              <a:buFont typeface="Roboto Slab"/>
              <a:buChar char="•"/>
            </a:pPr>
            <a:r>
              <a:rPr lang="en-US" sz="2100">
                <a:latin typeface="Roboto Slab"/>
                <a:ea typeface="Roboto Slab"/>
                <a:cs typeface="Roboto Slab"/>
                <a:sym typeface="Roboto Slab"/>
              </a:rPr>
              <a:t>In response to EO 1100 and GI 2025 </a:t>
            </a:r>
            <a:endParaRPr sz="2100">
              <a:latin typeface="Roboto Slab"/>
              <a:ea typeface="Roboto Slab"/>
              <a:cs typeface="Roboto Slab"/>
              <a:sym typeface="Roboto Slab"/>
            </a:endParaRPr>
          </a:p>
          <a:p>
            <a:pPr marL="457200" lvl="0" indent="-361950" algn="l" rtl="0">
              <a:spcBef>
                <a:spcPts val="0"/>
              </a:spcBef>
              <a:spcAft>
                <a:spcPts val="0"/>
              </a:spcAft>
              <a:buSzPts val="2100"/>
              <a:buFont typeface="Roboto Slab"/>
              <a:buChar char="•"/>
            </a:pPr>
            <a:r>
              <a:rPr lang="en-US" sz="2100">
                <a:latin typeface="Roboto Slab"/>
                <a:ea typeface="Roboto Slab"/>
                <a:cs typeface="Roboto Slab"/>
                <a:sym typeface="Roboto Slab"/>
              </a:rPr>
              <a:t>Math Department wanted guaranteed attendance and homework help</a:t>
            </a:r>
            <a:endParaRPr sz="2100">
              <a:latin typeface="Roboto Slab"/>
              <a:ea typeface="Roboto Slab"/>
              <a:cs typeface="Roboto Slab"/>
              <a:sym typeface="Roboto Slab"/>
            </a:endParaRPr>
          </a:p>
          <a:p>
            <a:pPr marL="457200" lvl="0" indent="-361950" algn="l" rtl="0">
              <a:spcBef>
                <a:spcPts val="0"/>
              </a:spcBef>
              <a:spcAft>
                <a:spcPts val="0"/>
              </a:spcAft>
              <a:buSzPts val="2100"/>
              <a:buFont typeface="Roboto Slab"/>
              <a:buChar char="•"/>
            </a:pPr>
            <a:r>
              <a:rPr lang="en-US" sz="2100">
                <a:latin typeface="Roboto Slab"/>
                <a:ea typeface="Roboto Slab"/>
                <a:cs typeface="Roboto Slab"/>
                <a:sym typeface="Roboto Slab"/>
              </a:rPr>
              <a:t>Emphasis on a math community </a:t>
            </a:r>
            <a:endParaRPr sz="2100">
              <a:latin typeface="Roboto Slab"/>
              <a:ea typeface="Roboto Slab"/>
              <a:cs typeface="Roboto Slab"/>
              <a:sym typeface="Roboto Slab"/>
            </a:endParaRPr>
          </a:p>
          <a:p>
            <a:pPr marL="457200" lvl="0" indent="-361950" algn="l" rtl="0">
              <a:spcBef>
                <a:spcPts val="0"/>
              </a:spcBef>
              <a:spcAft>
                <a:spcPts val="0"/>
              </a:spcAft>
              <a:buSzPts val="2100"/>
              <a:buFont typeface="Roboto Slab"/>
              <a:buChar char="•"/>
            </a:pPr>
            <a:r>
              <a:rPr lang="en-US" sz="2100">
                <a:latin typeface="Roboto Slab"/>
                <a:ea typeface="Roboto Slab"/>
                <a:cs typeface="Roboto Slab"/>
                <a:sym typeface="Roboto Slab"/>
              </a:rPr>
              <a:t>High-risk students, Category 3 and 4 </a:t>
            </a:r>
            <a:endParaRPr sz="2100">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idx="4294967295"/>
          </p:nvPr>
        </p:nvSpPr>
        <p:spPr>
          <a:xfrm>
            <a:off x="457200" y="1205550"/>
            <a:ext cx="8229600" cy="668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700">
                <a:latin typeface="Roboto Slab"/>
                <a:ea typeface="Roboto Slab"/>
                <a:cs typeface="Roboto Slab"/>
                <a:sym typeface="Roboto Slab"/>
              </a:rPr>
              <a:t>Key differences between SI Sessions and Learning Communities</a:t>
            </a:r>
            <a:endParaRPr sz="2700">
              <a:latin typeface="Roboto Slab"/>
              <a:ea typeface="Roboto Slab"/>
              <a:cs typeface="Roboto Slab"/>
              <a:sym typeface="Roboto Slab"/>
            </a:endParaRPr>
          </a:p>
        </p:txBody>
      </p:sp>
      <p:graphicFrame>
        <p:nvGraphicFramePr>
          <p:cNvPr id="176" name="Google Shape;176;p19"/>
          <p:cNvGraphicFramePr/>
          <p:nvPr/>
        </p:nvGraphicFramePr>
        <p:xfrm>
          <a:off x="883000" y="2021100"/>
          <a:ext cx="7239000" cy="3959770"/>
        </p:xfrm>
        <a:graphic>
          <a:graphicData uri="http://schemas.openxmlformats.org/drawingml/2006/table">
            <a:tbl>
              <a:tblPr>
                <a:noFill/>
                <a:tableStyleId>{64C2A13A-B90E-4C46-AE10-2021E345692F}</a:tableStyleId>
              </a:tblPr>
              <a:tblGrid>
                <a:gridCol w="3631100">
                  <a:extLst>
                    <a:ext uri="{9D8B030D-6E8A-4147-A177-3AD203B41FA5}">
                      <a16:colId xmlns:a16="http://schemas.microsoft.com/office/drawing/2014/main" val="20000"/>
                    </a:ext>
                  </a:extLst>
                </a:gridCol>
                <a:gridCol w="3607900">
                  <a:extLst>
                    <a:ext uri="{9D8B030D-6E8A-4147-A177-3AD203B41FA5}">
                      <a16:colId xmlns:a16="http://schemas.microsoft.com/office/drawing/2014/main" val="20001"/>
                    </a:ext>
                  </a:extLst>
                </a:gridCol>
              </a:tblGrid>
              <a:tr h="412075">
                <a:tc>
                  <a:txBody>
                    <a:bodyPr/>
                    <a:lstStyle/>
                    <a:p>
                      <a:pPr marL="0" lvl="0" indent="0" algn="ctr" rtl="0">
                        <a:spcBef>
                          <a:spcPts val="0"/>
                        </a:spcBef>
                        <a:spcAft>
                          <a:spcPts val="0"/>
                        </a:spcAft>
                        <a:buNone/>
                      </a:pPr>
                      <a:r>
                        <a:rPr lang="en-US" b="1"/>
                        <a:t>Supplemental Instruction Sessions</a:t>
                      </a:r>
                      <a:endParaRPr b="1"/>
                    </a:p>
                  </a:txBody>
                  <a:tcPr marL="91425" marR="91425" marT="91425" marB="91425">
                    <a:solidFill>
                      <a:srgbClr val="C9DAF8"/>
                    </a:solidFill>
                  </a:tcPr>
                </a:tc>
                <a:tc>
                  <a:txBody>
                    <a:bodyPr/>
                    <a:lstStyle/>
                    <a:p>
                      <a:pPr marL="0" lvl="0" indent="0" algn="ctr" rtl="0">
                        <a:spcBef>
                          <a:spcPts val="0"/>
                        </a:spcBef>
                        <a:spcAft>
                          <a:spcPts val="0"/>
                        </a:spcAft>
                        <a:buNone/>
                      </a:pPr>
                      <a:r>
                        <a:rPr lang="en-US" b="1"/>
                        <a:t>Learning Communities</a:t>
                      </a:r>
                      <a:endParaRPr b="1"/>
                    </a:p>
                  </a:txBody>
                  <a:tcPr marL="91425" marR="91425" marT="91425" marB="91425">
                    <a:solidFill>
                      <a:srgbClr val="C9DAF8"/>
                    </a:solidFill>
                  </a:tcPr>
                </a:tc>
                <a:extLst>
                  <a:ext uri="{0D108BD9-81ED-4DB2-BD59-A6C34878D82A}">
                    <a16:rowId xmlns:a16="http://schemas.microsoft.com/office/drawing/2014/main" val="10000"/>
                  </a:ext>
                </a:extLst>
              </a:tr>
              <a:tr h="412075">
                <a:tc>
                  <a:txBody>
                    <a:bodyPr/>
                    <a:lstStyle/>
                    <a:p>
                      <a:pPr marL="0" lvl="0" indent="0" algn="l" rtl="0">
                        <a:spcBef>
                          <a:spcPts val="0"/>
                        </a:spcBef>
                        <a:spcAft>
                          <a:spcPts val="0"/>
                        </a:spcAft>
                        <a:buNone/>
                      </a:pPr>
                      <a:r>
                        <a:rPr lang="en-US"/>
                        <a:t>Optional and Anonymous</a:t>
                      </a:r>
                      <a:endParaRPr/>
                    </a:p>
                  </a:txBody>
                  <a:tcPr marL="91425" marR="91425" marT="91425" marB="91425"/>
                </a:tc>
                <a:tc>
                  <a:txBody>
                    <a:bodyPr/>
                    <a:lstStyle/>
                    <a:p>
                      <a:pPr marL="0" lvl="0" indent="0" algn="l" rtl="0">
                        <a:spcBef>
                          <a:spcPts val="0"/>
                        </a:spcBef>
                        <a:spcAft>
                          <a:spcPts val="0"/>
                        </a:spcAft>
                        <a:buNone/>
                      </a:pPr>
                      <a:r>
                        <a:rPr lang="en-US"/>
                        <a:t>Mandatory and Attendance is graded</a:t>
                      </a:r>
                      <a:endParaRPr/>
                    </a:p>
                  </a:txBody>
                  <a:tcPr marL="91425" marR="91425" marT="91425" marB="91425"/>
                </a:tc>
                <a:extLst>
                  <a:ext uri="{0D108BD9-81ED-4DB2-BD59-A6C34878D82A}">
                    <a16:rowId xmlns:a16="http://schemas.microsoft.com/office/drawing/2014/main" val="10001"/>
                  </a:ext>
                </a:extLst>
              </a:tr>
              <a:tr h="644275">
                <a:tc>
                  <a:txBody>
                    <a:bodyPr/>
                    <a:lstStyle/>
                    <a:p>
                      <a:pPr marL="0" lvl="0" indent="0" algn="l" rtl="0">
                        <a:spcBef>
                          <a:spcPts val="0"/>
                        </a:spcBef>
                        <a:spcAft>
                          <a:spcPts val="0"/>
                        </a:spcAft>
                        <a:buNone/>
                      </a:pPr>
                      <a:r>
                        <a:rPr lang="en-US"/>
                        <a:t>1 hour sessions, multiple times per week, scheduled around students’ availability</a:t>
                      </a:r>
                      <a:endParaRPr/>
                    </a:p>
                  </a:txBody>
                  <a:tcPr marL="91425" marR="91425" marT="91425" marB="91425"/>
                </a:tc>
                <a:tc>
                  <a:txBody>
                    <a:bodyPr/>
                    <a:lstStyle/>
                    <a:p>
                      <a:pPr marL="0" lvl="0" indent="0" algn="l" rtl="0">
                        <a:spcBef>
                          <a:spcPts val="0"/>
                        </a:spcBef>
                        <a:spcAft>
                          <a:spcPts val="0"/>
                        </a:spcAft>
                        <a:buNone/>
                      </a:pPr>
                      <a:r>
                        <a:rPr lang="en-US"/>
                        <a:t>2 hours session once per week, scheduled by the department</a:t>
                      </a:r>
                      <a:endParaRPr/>
                    </a:p>
                  </a:txBody>
                  <a:tcPr marL="91425" marR="91425" marT="91425" marB="91425"/>
                </a:tc>
                <a:extLst>
                  <a:ext uri="{0D108BD9-81ED-4DB2-BD59-A6C34878D82A}">
                    <a16:rowId xmlns:a16="http://schemas.microsoft.com/office/drawing/2014/main" val="10002"/>
                  </a:ext>
                </a:extLst>
              </a:tr>
              <a:tr h="632125">
                <a:tc>
                  <a:txBody>
                    <a:bodyPr/>
                    <a:lstStyle/>
                    <a:p>
                      <a:pPr marL="0" lvl="0" indent="0" algn="l" rtl="0">
                        <a:spcBef>
                          <a:spcPts val="0"/>
                        </a:spcBef>
                        <a:spcAft>
                          <a:spcPts val="0"/>
                        </a:spcAft>
                        <a:buNone/>
                      </a:pPr>
                      <a:r>
                        <a:rPr lang="en-US"/>
                        <a:t>Peer Educator is called an SI Leader</a:t>
                      </a:r>
                      <a:endParaRPr/>
                    </a:p>
                  </a:txBody>
                  <a:tcPr marL="91425" marR="91425" marT="91425" marB="91425"/>
                </a:tc>
                <a:tc>
                  <a:txBody>
                    <a:bodyPr/>
                    <a:lstStyle/>
                    <a:p>
                      <a:pPr marL="0" lvl="0" indent="0" algn="l" rtl="0">
                        <a:spcBef>
                          <a:spcPts val="0"/>
                        </a:spcBef>
                        <a:spcAft>
                          <a:spcPts val="0"/>
                        </a:spcAft>
                        <a:buNone/>
                      </a:pPr>
                      <a:r>
                        <a:rPr lang="en-US"/>
                        <a:t>Peer Educator is called a Learning Community Mentor</a:t>
                      </a:r>
                      <a:endParaRPr/>
                    </a:p>
                  </a:txBody>
                  <a:tcPr marL="91425" marR="91425" marT="91425" marB="91425"/>
                </a:tc>
                <a:extLst>
                  <a:ext uri="{0D108BD9-81ED-4DB2-BD59-A6C34878D82A}">
                    <a16:rowId xmlns:a16="http://schemas.microsoft.com/office/drawing/2014/main" val="10003"/>
                  </a:ext>
                </a:extLst>
              </a:tr>
              <a:tr h="759500">
                <a:tc>
                  <a:txBody>
                    <a:bodyPr/>
                    <a:lstStyle/>
                    <a:p>
                      <a:pPr marL="0" lvl="0" indent="0" algn="l" rtl="0">
                        <a:spcBef>
                          <a:spcPts val="0"/>
                        </a:spcBef>
                        <a:spcAft>
                          <a:spcPts val="0"/>
                        </a:spcAft>
                        <a:buNone/>
                      </a:pPr>
                      <a:r>
                        <a:rPr lang="en-US"/>
                        <a:t>Sessions primarily focus on reviewing key course concepts and test prep; no homework help. </a:t>
                      </a:r>
                      <a:endParaRPr/>
                    </a:p>
                  </a:txBody>
                  <a:tcPr marL="91425" marR="91425" marT="91425" marB="91425"/>
                </a:tc>
                <a:tc>
                  <a:txBody>
                    <a:bodyPr/>
                    <a:lstStyle/>
                    <a:p>
                      <a:pPr marL="0" lvl="0" indent="0" algn="l" rtl="0">
                        <a:spcBef>
                          <a:spcPts val="0"/>
                        </a:spcBef>
                        <a:spcAft>
                          <a:spcPts val="0"/>
                        </a:spcAft>
                        <a:buNone/>
                      </a:pPr>
                      <a:r>
                        <a:rPr lang="en-US">
                          <a:solidFill>
                            <a:schemeClr val="dk1"/>
                          </a:solidFill>
                        </a:rPr>
                        <a:t>Session time includes homework help</a:t>
                      </a:r>
                      <a:endParaRPr/>
                    </a:p>
                  </a:txBody>
                  <a:tcPr marL="91425" marR="91425" marT="91425" marB="91425"/>
                </a:tc>
                <a:extLst>
                  <a:ext uri="{0D108BD9-81ED-4DB2-BD59-A6C34878D82A}">
                    <a16:rowId xmlns:a16="http://schemas.microsoft.com/office/drawing/2014/main" val="10004"/>
                  </a:ext>
                </a:extLst>
              </a:tr>
              <a:tr h="4120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rPr>
                        <a:t>Requires a degree of classroom management and more emphasis on guidelines for community behavior </a:t>
                      </a:r>
                      <a:endParaRPr>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body" idx="4294967295"/>
          </p:nvPr>
        </p:nvSpPr>
        <p:spPr>
          <a:xfrm>
            <a:off x="457200" y="1912200"/>
            <a:ext cx="8229600" cy="35286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US" sz="2500">
                <a:latin typeface="Roboto Slab"/>
                <a:ea typeface="Roboto Slab"/>
                <a:cs typeface="Roboto Slab"/>
                <a:sym typeface="Roboto Slab"/>
              </a:rPr>
              <a:t>Some Stats: </a:t>
            </a:r>
            <a:endParaRPr sz="2500">
              <a:latin typeface="Roboto Slab"/>
              <a:ea typeface="Roboto Slab"/>
              <a:cs typeface="Roboto Slab"/>
              <a:sym typeface="Roboto Slab"/>
            </a:endParaRPr>
          </a:p>
          <a:p>
            <a:pPr marL="457200" lvl="0" indent="-387350" algn="l" rtl="0">
              <a:spcBef>
                <a:spcPts val="640"/>
              </a:spcBef>
              <a:spcAft>
                <a:spcPts val="0"/>
              </a:spcAft>
              <a:buSzPts val="2500"/>
              <a:buFont typeface="Roboto Slab"/>
              <a:buChar char="❖"/>
            </a:pPr>
            <a:r>
              <a:rPr lang="en-US" sz="2500">
                <a:latin typeface="Roboto Slab"/>
                <a:ea typeface="Roboto Slab"/>
                <a:cs typeface="Roboto Slab"/>
                <a:sym typeface="Roboto Slab"/>
              </a:rPr>
              <a:t>20 sections supported in 2020-21 (13 of those sections are Math 165/Statistics) </a:t>
            </a:r>
            <a:endParaRPr sz="2500">
              <a:latin typeface="Roboto Slab"/>
              <a:ea typeface="Roboto Slab"/>
              <a:cs typeface="Roboto Slab"/>
              <a:sym typeface="Roboto Slab"/>
            </a:endParaRPr>
          </a:p>
          <a:p>
            <a:pPr marL="457200" lvl="0" indent="-387350" algn="l" rtl="0">
              <a:spcBef>
                <a:spcPts val="0"/>
              </a:spcBef>
              <a:spcAft>
                <a:spcPts val="0"/>
              </a:spcAft>
              <a:buSzPts val="2500"/>
              <a:buFont typeface="Roboto Slab"/>
              <a:buChar char="❖"/>
            </a:pPr>
            <a:r>
              <a:rPr lang="en-US" sz="2500">
                <a:latin typeface="Roboto Slab"/>
                <a:ea typeface="Roboto Slab"/>
                <a:cs typeface="Roboto Slab"/>
                <a:sym typeface="Roboto Slab"/>
              </a:rPr>
              <a:t>16 Learning Community Mentors, some supporting 2 sections</a:t>
            </a:r>
            <a:endParaRPr sz="2500">
              <a:latin typeface="Roboto Slab"/>
              <a:ea typeface="Roboto Slab"/>
              <a:cs typeface="Roboto Slab"/>
              <a:sym typeface="Roboto Slab"/>
            </a:endParaRPr>
          </a:p>
          <a:p>
            <a:pPr marL="457200" lvl="0" indent="-387350" algn="l" rtl="0">
              <a:spcBef>
                <a:spcPts val="0"/>
              </a:spcBef>
              <a:spcAft>
                <a:spcPts val="0"/>
              </a:spcAft>
              <a:buSzPts val="2500"/>
              <a:buFont typeface="Roboto Slab"/>
              <a:buChar char="❖"/>
            </a:pPr>
            <a:r>
              <a:rPr lang="en-US" sz="2500">
                <a:latin typeface="Roboto Slab"/>
                <a:ea typeface="Roboto Slab"/>
                <a:cs typeface="Roboto Slab"/>
                <a:sym typeface="Roboto Slab"/>
              </a:rPr>
              <a:t>Attendance is mandatory, but session attendance is consistently around 75% </a:t>
            </a:r>
            <a:endParaRPr sz="2500">
              <a:latin typeface="Roboto Slab"/>
              <a:ea typeface="Roboto Slab"/>
              <a:cs typeface="Roboto Slab"/>
              <a:sym typeface="Roboto Slab"/>
            </a:endParaRPr>
          </a:p>
          <a:p>
            <a:pPr marL="0" lvl="0" indent="0" algn="l" rtl="0">
              <a:spcBef>
                <a:spcPts val="640"/>
              </a:spcBef>
              <a:spcAft>
                <a:spcPts val="0"/>
              </a:spcAft>
              <a:buNone/>
            </a:pPr>
            <a:endParaRPr/>
          </a:p>
        </p:txBody>
      </p:sp>
      <p:sp>
        <p:nvSpPr>
          <p:cNvPr id="183" name="Google Shape;183;p20"/>
          <p:cNvSpPr txBox="1"/>
          <p:nvPr/>
        </p:nvSpPr>
        <p:spPr>
          <a:xfrm>
            <a:off x="614200" y="1182375"/>
            <a:ext cx="8178600" cy="78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900" b="1">
                <a:solidFill>
                  <a:srgbClr val="1B2560"/>
                </a:solidFill>
                <a:latin typeface="Roboto Slab"/>
                <a:ea typeface="Roboto Slab"/>
                <a:cs typeface="Roboto Slab"/>
                <a:sym typeface="Roboto Slab"/>
              </a:rPr>
              <a:t>Stretch Math Learning Communities (LCs)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txBox="1">
            <a:spLocks noGrp="1"/>
          </p:cNvSpPr>
          <p:nvPr>
            <p:ph type="body" idx="4294967295"/>
          </p:nvPr>
        </p:nvSpPr>
        <p:spPr>
          <a:xfrm>
            <a:off x="588700" y="1970175"/>
            <a:ext cx="8229600" cy="34707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US" sz="2300" b="1">
                <a:latin typeface="Roboto Slab"/>
                <a:ea typeface="Roboto Slab"/>
                <a:cs typeface="Roboto Slab"/>
                <a:sym typeface="Roboto Slab"/>
              </a:rPr>
              <a:t>How Students feel about the LCs: </a:t>
            </a:r>
            <a:endParaRPr sz="2300" b="1">
              <a:latin typeface="Roboto Slab"/>
              <a:ea typeface="Roboto Slab"/>
              <a:cs typeface="Roboto Slab"/>
              <a:sym typeface="Roboto Slab"/>
            </a:endParaRPr>
          </a:p>
          <a:p>
            <a:pPr marL="457200" lvl="0" indent="-361950" algn="l" rtl="0">
              <a:spcBef>
                <a:spcPts val="640"/>
              </a:spcBef>
              <a:spcAft>
                <a:spcPts val="0"/>
              </a:spcAft>
              <a:buSzPts val="2100"/>
              <a:buFont typeface="Roboto Slab"/>
              <a:buChar char="❖"/>
            </a:pPr>
            <a:r>
              <a:rPr lang="en-US" sz="2100">
                <a:latin typeface="Roboto Slab"/>
                <a:ea typeface="Roboto Slab"/>
                <a:cs typeface="Roboto Slab"/>
                <a:sym typeface="Roboto Slab"/>
              </a:rPr>
              <a:t>70% found their Learning Community Mentor helpful, created engaging materials</a:t>
            </a:r>
            <a:endParaRPr sz="2100">
              <a:latin typeface="Roboto Slab"/>
              <a:ea typeface="Roboto Slab"/>
              <a:cs typeface="Roboto Slab"/>
              <a:sym typeface="Roboto Slab"/>
            </a:endParaRPr>
          </a:p>
          <a:p>
            <a:pPr marL="457200" lvl="0" indent="-361950" algn="l" rtl="0">
              <a:spcBef>
                <a:spcPts val="0"/>
              </a:spcBef>
              <a:spcAft>
                <a:spcPts val="0"/>
              </a:spcAft>
              <a:buSzPts val="2100"/>
              <a:buFont typeface="Roboto Slab"/>
              <a:buChar char="❖"/>
            </a:pPr>
            <a:r>
              <a:rPr lang="en-US" sz="2100">
                <a:latin typeface="Roboto Slab"/>
                <a:ea typeface="Roboto Slab"/>
                <a:cs typeface="Roboto Slab"/>
                <a:sym typeface="Roboto Slab"/>
              </a:rPr>
              <a:t>84% felt that the LCM created a positive online learning environment </a:t>
            </a:r>
            <a:endParaRPr sz="2100">
              <a:latin typeface="Roboto Slab"/>
              <a:ea typeface="Roboto Slab"/>
              <a:cs typeface="Roboto Slab"/>
              <a:sym typeface="Roboto Slab"/>
            </a:endParaRPr>
          </a:p>
          <a:p>
            <a:pPr marL="457200" lvl="0" indent="-361950" algn="l" rtl="0">
              <a:spcBef>
                <a:spcPts val="0"/>
              </a:spcBef>
              <a:spcAft>
                <a:spcPts val="0"/>
              </a:spcAft>
              <a:buSzPts val="2100"/>
              <a:buFont typeface="Roboto Slab"/>
              <a:buChar char="❖"/>
            </a:pPr>
            <a:r>
              <a:rPr lang="en-US" sz="2100">
                <a:latin typeface="Roboto Slab"/>
                <a:ea typeface="Roboto Slab"/>
                <a:cs typeface="Roboto Slab"/>
                <a:sym typeface="Roboto Slab"/>
              </a:rPr>
              <a:t>48% felt that the LCM helped them develop better online learning strategies. </a:t>
            </a:r>
            <a:endParaRPr sz="2100">
              <a:latin typeface="Roboto Slab"/>
              <a:ea typeface="Roboto Slab"/>
              <a:cs typeface="Roboto Slab"/>
              <a:sym typeface="Roboto Slab"/>
            </a:endParaRPr>
          </a:p>
          <a:p>
            <a:pPr marL="457200" lvl="0" indent="-361950" algn="l" rtl="0">
              <a:spcBef>
                <a:spcPts val="0"/>
              </a:spcBef>
              <a:spcAft>
                <a:spcPts val="0"/>
              </a:spcAft>
              <a:buSzPts val="2100"/>
              <a:buFont typeface="Roboto Slab"/>
              <a:buChar char="❖"/>
            </a:pPr>
            <a:r>
              <a:rPr lang="en-US" sz="2100">
                <a:latin typeface="Roboto Slab"/>
                <a:ea typeface="Roboto Slab"/>
                <a:cs typeface="Roboto Slab"/>
                <a:sym typeface="Roboto Slab"/>
              </a:rPr>
              <a:t>72% stated that they would attend the sessions even if they were optional, and not mandatory </a:t>
            </a:r>
            <a:endParaRPr sz="2100">
              <a:latin typeface="Roboto Slab"/>
              <a:ea typeface="Roboto Slab"/>
              <a:cs typeface="Roboto Slab"/>
              <a:sym typeface="Roboto Slab"/>
            </a:endParaRPr>
          </a:p>
        </p:txBody>
      </p:sp>
      <p:sp>
        <p:nvSpPr>
          <p:cNvPr id="190" name="Google Shape;190;p21"/>
          <p:cNvSpPr txBox="1"/>
          <p:nvPr/>
        </p:nvSpPr>
        <p:spPr>
          <a:xfrm>
            <a:off x="614200" y="1182375"/>
            <a:ext cx="8178600" cy="78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900" b="1">
                <a:solidFill>
                  <a:srgbClr val="1B2560"/>
                </a:solidFill>
                <a:latin typeface="Roboto Slab"/>
                <a:ea typeface="Roboto Slab"/>
                <a:cs typeface="Roboto Slab"/>
                <a:sym typeface="Roboto Slab"/>
              </a:rPr>
              <a:t>Stretch Math Learning Communities (LCs)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1059</Words>
  <Application>Microsoft Macintosh PowerPoint</Application>
  <PresentationFormat>On-screen Show (4:3)</PresentationFormat>
  <Paragraphs>109</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Gill Sans</vt:lpstr>
      <vt:lpstr>Roboto Slab</vt:lpstr>
      <vt:lpstr>Calibri</vt:lpstr>
      <vt:lpstr>Arial</vt:lpstr>
      <vt:lpstr>Lato</vt:lpstr>
      <vt:lpstr>Office Theme</vt:lpstr>
      <vt:lpstr>PowerPoint Presentation</vt:lpstr>
      <vt:lpstr>2019-2020  Tutorial Program Snapshot</vt:lpstr>
      <vt:lpstr>PowerPoint Presentation</vt:lpstr>
      <vt:lpstr>2019-2020  Supplemental Instruction Snapshot</vt:lpstr>
      <vt:lpstr>PowerPoint Presentation</vt:lpstr>
      <vt:lpstr>Stretch Math Learning Communities (LC) </vt:lpstr>
      <vt:lpstr>Key differences between SI Sessions and Learning Communities</vt:lpstr>
      <vt:lpstr>PowerPoint Presentation</vt:lpstr>
      <vt:lpstr>PowerPoint Presentation</vt:lpstr>
      <vt:lpstr>PowerPoint Presentation</vt:lpstr>
      <vt:lpstr>Supporting Stretch Math Faculty  &amp; Evaluating the Pilot Program </vt:lpstr>
      <vt:lpstr>Things We’ve Learned</vt:lpstr>
      <vt:lpstr>Where we’re at now...</vt:lpstr>
      <vt:lpstr>The Learning and Academic Resource Center</vt:lpstr>
      <vt:lpstr>Follow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cp:revision>
  <dcterms:modified xsi:type="dcterms:W3CDTF">2021-01-16T03:27:35Z</dcterms:modified>
</cp:coreProperties>
</file>