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2" r:id="rId2"/>
    <p:sldId id="331" r:id="rId3"/>
    <p:sldId id="332" r:id="rId4"/>
    <p:sldId id="333" r:id="rId5"/>
    <p:sldId id="334" r:id="rId6"/>
    <p:sldId id="330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281" r:id="rId15"/>
    <p:sldId id="324" r:id="rId16"/>
    <p:sldId id="342" r:id="rId17"/>
    <p:sldId id="343" r:id="rId18"/>
    <p:sldId id="344" r:id="rId19"/>
    <p:sldId id="345" r:id="rId20"/>
    <p:sldId id="346" r:id="rId21"/>
    <p:sldId id="257" r:id="rId22"/>
    <p:sldId id="348" r:id="rId23"/>
    <p:sldId id="347" r:id="rId24"/>
  </p:sldIdLst>
  <p:sldSz cx="12192000" cy="6858000"/>
  <p:notesSz cx="70866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0066"/>
    <a:srgbClr val="CC0000"/>
    <a:srgbClr val="003300"/>
    <a:srgbClr val="0000CC"/>
    <a:srgbClr val="9900CC"/>
    <a:srgbClr val="CC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4" autoAdjust="0"/>
    <p:restoredTop sz="79273" autoAdjust="0"/>
  </p:normalViewPr>
  <p:slideViewPr>
    <p:cSldViewPr snapToGrid="0">
      <p:cViewPr varScale="1">
        <p:scale>
          <a:sx n="129" d="100"/>
          <a:sy n="129" d="100"/>
        </p:scale>
        <p:origin x="16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258"/>
    </p:cViewPr>
  </p:sorterViewPr>
  <p:notesViewPr>
    <p:cSldViewPr snapToGrid="0">
      <p:cViewPr varScale="1">
        <p:scale>
          <a:sx n="85" d="100"/>
          <a:sy n="85" d="100"/>
        </p:scale>
        <p:origin x="23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46990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46990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8E1DD4-5AB3-49F2-930E-E452A15065ED}" type="datetimeFigureOut">
              <a:rPr lang="en-US"/>
              <a:pPr>
                <a:defRPr/>
              </a:pPr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693738"/>
            <a:ext cx="3278187" cy="1844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2762250"/>
            <a:ext cx="5670550" cy="5916613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700"/>
            <a:ext cx="3070225" cy="46990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8902700"/>
            <a:ext cx="3070225" cy="46990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D6E6E9-C9FE-4F39-9ECE-81895A59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50E0F1-88E3-487B-9202-118FEC5B423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7885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E94F9430-2034-426C-A05E-76A5F62435FC}" type="slidenum">
              <a:rPr lang="en-US" sz="1200">
                <a:latin typeface="+mn-lt"/>
              </a:rPr>
              <a:pPr algn="r">
                <a:defRPr/>
              </a:pPr>
              <a:t>10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80899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94D22F69-8588-4FBA-BC43-F955757FCB33}" type="slidenum">
              <a:rPr lang="en-US" sz="1200">
                <a:latin typeface="+mn-lt"/>
              </a:rPr>
              <a:pPr algn="r">
                <a:defRPr/>
              </a:pPr>
              <a:t>11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82947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FCBC0B5C-33F5-4526-9FB6-C86FF1330DBA}" type="slidenum">
              <a:rPr lang="en-US" sz="1200">
                <a:latin typeface="+mn-lt"/>
              </a:rPr>
              <a:pPr algn="r">
                <a:defRPr/>
              </a:pPr>
              <a:t>12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84995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DD677C45-7295-41C1-A431-3692E7803A73}" type="slidenum">
              <a:rPr lang="en-US" sz="1200">
                <a:latin typeface="+mn-lt"/>
              </a:rPr>
              <a:pPr algn="r">
                <a:defRPr/>
              </a:pPr>
              <a:t>13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BD9771-A6C8-4A57-8FB1-1D276EAE0E2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60419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D949D047-12D8-4279-87A3-2F825A3CB486}" type="slidenum">
              <a:rPr lang="en-US" sz="1200">
                <a:latin typeface="+mn-lt"/>
              </a:rPr>
              <a:pPr algn="r">
                <a:defRPr/>
              </a:pPr>
              <a:t>16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62467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D3CC8A06-C2F1-400B-93E4-3992C90B87A3}" type="slidenum">
              <a:rPr lang="en-US" sz="1200">
                <a:latin typeface="+mn-lt"/>
              </a:rPr>
              <a:pPr algn="r">
                <a:defRPr/>
              </a:pPr>
              <a:t>17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64515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014037A6-C580-499B-A27A-3F15FC5D69AE}" type="slidenum">
              <a:rPr lang="en-US" sz="1200">
                <a:latin typeface="+mn-lt"/>
              </a:rPr>
              <a:pPr algn="r">
                <a:defRPr/>
              </a:pPr>
              <a:t>18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66563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91876401-4AA6-434E-9F89-D6DFD0B67DE4}" type="slidenum">
              <a:rPr lang="en-US" sz="1200">
                <a:latin typeface="+mn-lt"/>
              </a:rPr>
              <a:pPr algn="r">
                <a:defRPr/>
              </a:pPr>
              <a:t>19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endParaRPr lang="en-US" dirty="0"/>
          </a:p>
        </p:txBody>
      </p:sp>
      <p:sp>
        <p:nvSpPr>
          <p:cNvPr id="6861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B29D7F65-A531-4D75-BBBA-FFFFCF4CD5D0}" type="slidenum">
              <a:rPr lang="en-US" sz="1200">
                <a:latin typeface="+mn-lt"/>
              </a:rPr>
              <a:pPr algn="r">
                <a:defRPr/>
              </a:pPr>
              <a:t>20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A3E9B203-AFA7-4E95-A072-4944F6728E29}" type="slidenum">
              <a:rPr lang="en-US" sz="1200">
                <a:latin typeface="+mn-lt"/>
              </a:rPr>
              <a:pPr algn="r">
                <a:defRPr/>
              </a:pPr>
              <a:t>2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888DFE-0814-42B9-B9F4-5C5ED185ABF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3A29AAAC-8CF6-4C12-99FD-8B25DC4C713E}" type="slidenum">
              <a:rPr lang="en-US" sz="1200">
                <a:latin typeface="+mn-lt"/>
              </a:rPr>
              <a:pPr algn="r">
                <a:defRPr/>
              </a:pPr>
              <a:t>3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3671C4E1-F1C8-444E-AD20-1814937A7821}" type="slidenum">
              <a:rPr lang="en-US" sz="1200">
                <a:latin typeface="+mn-lt"/>
              </a:rPr>
              <a:pPr algn="r">
                <a:defRPr/>
              </a:pPr>
              <a:t>4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C4486D88-B6CB-455E-B50F-39B76D179FEA}" type="slidenum">
              <a:rPr lang="en-US" sz="1200">
                <a:latin typeface="+mn-lt"/>
              </a:rPr>
              <a:pPr algn="r">
                <a:defRPr/>
              </a:pPr>
              <a:t>5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8"/>
          <p:cNvSpPr txBox="1">
            <a:spLocks noGrp="1" noChangeArrowheads="1"/>
          </p:cNvSpPr>
          <p:nvPr/>
        </p:nvSpPr>
        <p:spPr bwMode="auto">
          <a:xfrm>
            <a:off x="4014788" y="8902700"/>
            <a:ext cx="30702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/>
            <a:fld id="{FC7EB38F-C336-4393-930D-DB06746FE24E}" type="slidenum">
              <a:rPr lang="ru-RU" altLang="en-US" sz="1200">
                <a:latin typeface="Calibri" pitchFamily="34" charset="0"/>
              </a:rPr>
              <a:pPr algn="r"/>
              <a:t>6</a:t>
            </a:fld>
            <a:endParaRPr lang="ru-RU" altLang="en-US" sz="1200">
              <a:latin typeface="Calibri" pitchFamily="34" charset="0"/>
            </a:endParaRPr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 txBox="1">
            <a:spLocks noChangeArrowheads="1"/>
          </p:cNvSpPr>
          <p:nvPr/>
        </p:nvSpPr>
        <p:spPr bwMode="auto">
          <a:xfrm>
            <a:off x="708025" y="4451350"/>
            <a:ext cx="5670550" cy="4217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4046" tIns="47023" rIns="94046" bIns="47023" anchor="ctr"/>
          <a:lstStyle/>
          <a:p>
            <a:endParaRPr lang="en-US" altLang="en-US" sz="19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DD60BC70-F75F-4EEA-B562-8A3E61A8A345}" type="slidenum">
              <a:rPr lang="en-US" sz="1200">
                <a:latin typeface="+mn-lt"/>
              </a:rPr>
              <a:pPr algn="r">
                <a:defRPr/>
              </a:pPr>
              <a:t>7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78E384C2-9C52-470E-BF8D-5FBCC5FD24DB}" type="slidenum">
              <a:rPr lang="en-US" sz="1200">
                <a:latin typeface="+mn-lt"/>
              </a:rPr>
              <a:pPr algn="r">
                <a:defRPr/>
              </a:pPr>
              <a:t>8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76803" name="Slide Number Placeholder 3"/>
          <p:cNvSpPr txBox="1">
            <a:spLocks noGrp="1"/>
          </p:cNvSpPr>
          <p:nvPr/>
        </p:nvSpPr>
        <p:spPr bwMode="auto">
          <a:xfrm>
            <a:off x="4014788" y="8902700"/>
            <a:ext cx="3070225" cy="469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046" tIns="47023" rIns="94046" bIns="47023" anchor="b"/>
          <a:lstStyle/>
          <a:p>
            <a:pPr algn="r">
              <a:defRPr/>
            </a:pPr>
            <a:fld id="{A59F9B87-60C2-4A1A-BDC6-ECC2C1860107}" type="slidenum">
              <a:rPr lang="en-US" sz="1200">
                <a:latin typeface="+mn-lt"/>
              </a:rPr>
              <a:pPr algn="r">
                <a:defRPr/>
              </a:pPr>
              <a:t>9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955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PU001_primary_logo_reversed.pd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918200"/>
            <a:ext cx="211296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0482-12F9-480E-AE56-6840BA8EC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172575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80564-1CE7-41E3-8B3D-F0C15A71DD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4EC42-EB92-4972-9E38-34740FB8B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7FB40-A51D-431B-908D-29B83030D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EDB48-8F60-4DC8-93F3-FADDA3912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2457E-6A88-4BCA-8F94-4B97F712A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430FA-695B-46E6-84A4-F625A8174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FA0B0-6E7E-40FA-AEBC-F33920F32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12,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BDA EDCON 2015 - Puerto Rico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A5727-D6E1-44C6-9CFA-0C9F6CA46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455738"/>
          </a:xfrm>
          <a:prstGeom prst="rect">
            <a:avLst/>
          </a:prstGeom>
          <a:solidFill>
            <a:srgbClr val="2955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17688"/>
            <a:ext cx="105156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12,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951717-2A89-4A9E-8ADF-CBEC1F6A6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" descr="CPU003_primary_logo_RGB_green.pdf"/>
          <p:cNvPicPr>
            <a:picLocks noChangeAspect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5994400"/>
            <a:ext cx="211296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sldNum="0"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 txBox="1">
            <a:spLocks/>
          </p:cNvSpPr>
          <p:nvPr/>
        </p:nvSpPr>
        <p:spPr bwMode="auto">
          <a:xfrm>
            <a:off x="685800" y="514350"/>
            <a:ext cx="6553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</a:pPr>
            <a:endParaRPr lang="en-US" sz="400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18434" name="Subtitle 2"/>
          <p:cNvSpPr txBox="1">
            <a:spLocks/>
          </p:cNvSpPr>
          <p:nvPr/>
        </p:nvSpPr>
        <p:spPr bwMode="auto">
          <a:xfrm>
            <a:off x="685800" y="1905000"/>
            <a:ext cx="594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sz="24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951900" y="2034734"/>
            <a:ext cx="1722438" cy="6858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dirty="0">
                <a:solidFill>
                  <a:schemeClr val="bg1"/>
                </a:solidFill>
              </a:rPr>
              <a:t>Alex </a:t>
            </a:r>
            <a:r>
              <a:rPr lang="en-US" sz="1700" dirty="0" err="1">
                <a:solidFill>
                  <a:schemeClr val="bg1"/>
                </a:solidFill>
              </a:rPr>
              <a:t>Dekhtyar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i="1" dirty="0">
                <a:solidFill>
                  <a:schemeClr val="bg1"/>
                </a:solidFill>
              </a:rPr>
              <a:t>Computer Science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439" name="Picture 6" descr="https://upload.wikimedia.org/wikipedia/commons/0/0b/Cal-Poly-from-outback.jpg"/>
          <p:cNvPicPr>
            <a:picLocks noChangeAspect="1" noChangeArrowheads="1"/>
          </p:cNvPicPr>
          <p:nvPr/>
        </p:nvPicPr>
        <p:blipFill>
          <a:blip r:embed="rId3"/>
          <a:srcRect l="2831" r="117" b="2930"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Placeholder 3"/>
          <p:cNvSpPr txBox="1">
            <a:spLocks/>
          </p:cNvSpPr>
          <p:nvPr/>
        </p:nvSpPr>
        <p:spPr bwMode="auto">
          <a:xfrm>
            <a:off x="4877057" y="2034734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20000"/>
              </a:spcBef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Dennis Sun</a:t>
            </a:r>
            <a:b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</a:br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Statistics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219075" y="614363"/>
            <a:ext cx="746871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Cross-Disciplinary Studies Program</a:t>
            </a:r>
          </a:p>
          <a:p>
            <a:r>
              <a:rPr lang="en-US" sz="3600" dirty="0">
                <a:solidFill>
                  <a:srgbClr val="FFFF00"/>
                </a:solidFill>
              </a:rPr>
              <a:t>		in Data Science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39397AC-CA64-4928-AB15-7CF26E9D76D1}"/>
              </a:ext>
            </a:extLst>
          </p:cNvPr>
          <p:cNvSpPr txBox="1">
            <a:spLocks/>
          </p:cNvSpPr>
          <p:nvPr/>
        </p:nvSpPr>
        <p:spPr>
          <a:xfrm>
            <a:off x="550862" y="2051889"/>
            <a:ext cx="17224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Hunter Glanz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i="1" dirty="0">
                <a:solidFill>
                  <a:schemeClr val="bg1"/>
                </a:solidFill>
              </a:rPr>
              <a:t>Statistics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647129-5B72-4726-AEB9-5B8ED4904553}"/>
              </a:ext>
            </a:extLst>
          </p:cNvPr>
          <p:cNvSpPr txBox="1">
            <a:spLocks/>
          </p:cNvSpPr>
          <p:nvPr/>
        </p:nvSpPr>
        <p:spPr>
          <a:xfrm>
            <a:off x="2437672" y="3213454"/>
            <a:ext cx="3091990" cy="742774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bg1"/>
                </a:solidFill>
              </a:rPr>
              <a:t>And Many More!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EADEB-716C-4845-913B-8FE1D41E3F0F}"/>
              </a:ext>
            </a:extLst>
          </p:cNvPr>
          <p:cNvSpPr txBox="1"/>
          <p:nvPr/>
        </p:nvSpPr>
        <p:spPr>
          <a:xfrm>
            <a:off x="1332518" y="4554793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https://github.com/hglanz/mc2_series_2021_GlanzDS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August 12, 2015</a:t>
            </a:r>
          </a:p>
        </p:txBody>
      </p:sp>
      <p:sp>
        <p:nvSpPr>
          <p:cNvPr id="129027" name="Footer Placeholder 2"/>
          <p:cNvSpPr txBox="1">
            <a:spLocks noGrp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-28575"/>
          <a:ext cx="12192000" cy="68772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/>
                        <a:t>Introduction to Computer Science</a:t>
                      </a:r>
                      <a:r>
                        <a:rPr lang="en-US" sz="2400" b="0" baseline="0" dirty="0"/>
                        <a:t> I, II, III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Statistics</a:t>
                      </a:r>
                      <a:r>
                        <a:rPr lang="en-US" sz="2400" b="1" baseline="0" dirty="0"/>
                        <a:t> II / Statistics for Engineers</a:t>
                      </a:r>
                      <a:endParaRPr lang="en-US" sz="2400" b="1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/>
                        <a:t>Discrete</a:t>
                      </a:r>
                      <a:r>
                        <a:rPr lang="en-US" sz="2400" b="0" baseline="0" dirty="0"/>
                        <a:t> Structures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Introduction to Probability and Simulation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aseline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0" dirty="0"/>
                        <a:t>Design</a:t>
                      </a:r>
                      <a:r>
                        <a:rPr lang="en-US" sz="2400" b="0" baseline="0" dirty="0"/>
                        <a:t> and Analysis of Algorithms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Linear Algebra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Calculus</a:t>
                      </a:r>
                      <a:r>
                        <a:rPr lang="en-US" sz="2400" b="1" baseline="0" dirty="0"/>
                        <a:t> III</a:t>
                      </a:r>
                      <a:endParaRPr lang="en-US" sz="2400" b="1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983538" y="2322513"/>
            <a:ext cx="3816350" cy="27146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/>
              <a:t>Stat and Math Background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August 12, 2015</a:t>
            </a:r>
          </a:p>
        </p:txBody>
      </p:sp>
      <p:sp>
        <p:nvSpPr>
          <p:cNvPr id="131075" name="Footer Placeholder 2"/>
          <p:cNvSpPr txBox="1">
            <a:spLocks noGrp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-28575"/>
          <a:ext cx="12192000" cy="69158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/>
                        <a:t>Introduction to Computer Science</a:t>
                      </a:r>
                      <a:r>
                        <a:rPr lang="en-US" sz="2400" b="0" baseline="0" dirty="0"/>
                        <a:t> I, II, III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Statistics</a:t>
                      </a:r>
                      <a:r>
                        <a:rPr lang="en-US" sz="2400" b="0" baseline="0" dirty="0"/>
                        <a:t> II / Statistics for Engineers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/>
                        <a:t>Discrete</a:t>
                      </a:r>
                      <a:r>
                        <a:rPr lang="en-US" sz="2400" b="0" baseline="0" dirty="0"/>
                        <a:t> Structures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Introduction to Probability and Simulation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aseline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0" dirty="0"/>
                        <a:t>Design</a:t>
                      </a:r>
                      <a:r>
                        <a:rPr lang="en-US" sz="2400" b="0" baseline="0" dirty="0"/>
                        <a:t> and Analysis of Algorithms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Introduction to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Database Systems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Introduction to Distributed Computing</a:t>
                      </a: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Knowledge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Discovery from Data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Linear Algebra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Calculus</a:t>
                      </a:r>
                      <a:r>
                        <a:rPr lang="en-US" sz="2400" b="0" baseline="0" dirty="0"/>
                        <a:t> III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983538" y="2322513"/>
            <a:ext cx="3816350" cy="27146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/>
              <a:t>Relevant CS Coursework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August 12, 2015</a:t>
            </a:r>
          </a:p>
        </p:txBody>
      </p:sp>
      <p:sp>
        <p:nvSpPr>
          <p:cNvPr id="133123" name="Footer Placeholder 2"/>
          <p:cNvSpPr txBox="1">
            <a:spLocks noGrp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-28575"/>
          <a:ext cx="12192000" cy="6941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/>
                        <a:t>Introduction to Computer Science</a:t>
                      </a:r>
                      <a:r>
                        <a:rPr lang="en-US" sz="2400" b="0" baseline="0" dirty="0"/>
                        <a:t> I, II, III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Statistics</a:t>
                      </a:r>
                      <a:r>
                        <a:rPr lang="en-US" sz="2400" b="0" baseline="0" dirty="0"/>
                        <a:t> II / Statistics for Engineers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/>
                        <a:t>Discrete</a:t>
                      </a:r>
                      <a:r>
                        <a:rPr lang="en-US" sz="2400" b="0" baseline="0" dirty="0"/>
                        <a:t> Structures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Introduction to Probability and Simulation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aseline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0" dirty="0"/>
                        <a:t>Design</a:t>
                      </a:r>
                      <a:r>
                        <a:rPr lang="en-US" sz="2400" b="0" baseline="0" dirty="0"/>
                        <a:t> and Analysis of Algorithms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Applied Regression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Analysis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058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Introduction to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Database Systems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Statistical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Computing with R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Introduction to Distributed Computing</a:t>
                      </a: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Applied Multivariate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Statistics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Knowledge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Discovery from Data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Linear Algebra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Calculus</a:t>
                      </a:r>
                      <a:r>
                        <a:rPr lang="en-US" sz="2400" b="0" baseline="0" dirty="0"/>
                        <a:t> III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156575" y="1074738"/>
            <a:ext cx="3817938" cy="2713037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/>
              <a:t>Relevant STAT Coursework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August 12, 2015</a:t>
            </a:r>
          </a:p>
        </p:txBody>
      </p:sp>
      <p:sp>
        <p:nvSpPr>
          <p:cNvPr id="135171" name="Footer Placeholder 2"/>
          <p:cNvSpPr txBox="1">
            <a:spLocks noGrp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2000" cy="69158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Computer Science</a:t>
                      </a:r>
                      <a:r>
                        <a:rPr lang="en-US" sz="2400" baseline="0" dirty="0"/>
                        <a:t> I, II, III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Statistics</a:t>
                      </a:r>
                      <a:r>
                        <a:rPr lang="en-US" sz="2400" baseline="0" dirty="0"/>
                        <a:t> II / Statistics for Engineers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Introduction to Data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Science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dirty="0"/>
                        <a:t>Discrete</a:t>
                      </a:r>
                      <a:r>
                        <a:rPr lang="en-US" sz="2400" baseline="0" dirty="0"/>
                        <a:t> Structures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Probability and Simulation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Data Science</a:t>
                      </a:r>
                      <a:endParaRPr lang="en-US" sz="2400" b="1" baseline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dirty="0"/>
                        <a:t>Design</a:t>
                      </a:r>
                      <a:r>
                        <a:rPr lang="en-US" sz="2400" baseline="0" dirty="0"/>
                        <a:t> and Analysis of Algorithms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Applied Regression</a:t>
                      </a:r>
                      <a:r>
                        <a:rPr lang="en-US" sz="2400" baseline="0" dirty="0"/>
                        <a:t> Analysis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Data Science Capstone I,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II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</a:t>
                      </a:r>
                      <a:r>
                        <a:rPr lang="en-US" sz="2400" baseline="0" dirty="0"/>
                        <a:t> Database Systems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Statistical</a:t>
                      </a:r>
                      <a:r>
                        <a:rPr lang="en-US" sz="2400" baseline="0" dirty="0"/>
                        <a:t> Computing with R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Distributed Computing</a:t>
                      </a: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Applied Multivariate</a:t>
                      </a:r>
                      <a:r>
                        <a:rPr lang="en-US" sz="2400" baseline="0" dirty="0"/>
                        <a:t> Statistics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dirty="0"/>
                        <a:t>Knowledge</a:t>
                      </a:r>
                      <a:r>
                        <a:rPr lang="en-US" sz="2400" baseline="0" dirty="0"/>
                        <a:t> Discovery from Data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 Algebra / Linear Analysis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Calculus</a:t>
                      </a:r>
                      <a:r>
                        <a:rPr lang="en-US" sz="2400" baseline="0" dirty="0"/>
                        <a:t> III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STAT or CS (2</a:t>
                      </a:r>
                      <a:r>
                        <a:rPr lang="en-US" sz="2400" b="1" baseline="0" dirty="0">
                          <a:solidFill>
                            <a:srgbClr val="002060"/>
                          </a:solidFill>
                        </a:rPr>
                        <a:t> courses)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August 12, 2015</a:t>
            </a:r>
          </a:p>
        </p:txBody>
      </p:sp>
      <p:sp>
        <p:nvSpPr>
          <p:cNvPr id="65538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2000" cy="69158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Computer Science</a:t>
                      </a:r>
                      <a:r>
                        <a:rPr lang="en-US" sz="2400" baseline="0" dirty="0"/>
                        <a:t> I, II, III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Statistics</a:t>
                      </a:r>
                      <a:r>
                        <a:rPr lang="en-US" sz="2400" baseline="0" dirty="0"/>
                        <a:t> II / Statistics for Engineers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Data</a:t>
                      </a:r>
                      <a:r>
                        <a:rPr lang="en-US" sz="2400" baseline="0" dirty="0"/>
                        <a:t> Science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dirty="0"/>
                        <a:t>Discrete</a:t>
                      </a:r>
                      <a:r>
                        <a:rPr lang="en-US" sz="2400" baseline="0" dirty="0"/>
                        <a:t> Structures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Probability and Simulation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Science</a:t>
                      </a:r>
                      <a:endParaRPr lang="en-US" sz="2400" baseline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dirty="0"/>
                        <a:t>Design</a:t>
                      </a:r>
                      <a:r>
                        <a:rPr lang="en-US" sz="2400" baseline="0" dirty="0"/>
                        <a:t> and Analysis of Algorithms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Applied Regression</a:t>
                      </a:r>
                      <a:r>
                        <a:rPr lang="en-US" sz="2400" baseline="0" dirty="0"/>
                        <a:t> Analysis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Science Capstone I,</a:t>
                      </a:r>
                      <a:r>
                        <a:rPr lang="en-US" sz="2400" baseline="0" dirty="0"/>
                        <a:t> II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</a:t>
                      </a:r>
                      <a:r>
                        <a:rPr lang="en-US" sz="2400" baseline="0" dirty="0"/>
                        <a:t> Database Systems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Statistical</a:t>
                      </a:r>
                      <a:r>
                        <a:rPr lang="en-US" sz="2400" baseline="0" dirty="0"/>
                        <a:t> Computing with R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Distributed Computing</a:t>
                      </a:r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Applied Multivariate</a:t>
                      </a:r>
                      <a:r>
                        <a:rPr lang="en-US" sz="2400" baseline="0" dirty="0"/>
                        <a:t> Statistics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dirty="0"/>
                        <a:t>Knowledge</a:t>
                      </a:r>
                      <a:r>
                        <a:rPr lang="en-US" sz="2400" baseline="0" dirty="0"/>
                        <a:t> Discovery from Data</a:t>
                      </a:r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 Algebra / Linear Analysis</a:t>
                      </a:r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Calculus</a:t>
                      </a:r>
                      <a:r>
                        <a:rPr lang="en-US" sz="2400" baseline="0" dirty="0"/>
                        <a:t> III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 or CS (2</a:t>
                      </a:r>
                      <a:r>
                        <a:rPr lang="en-US" sz="2400" baseline="0" dirty="0"/>
                        <a:t> courses)</a:t>
                      </a:r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22363" y="1806575"/>
            <a:ext cx="99472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>
                <a:latin typeface="Calibri" pitchFamily="34" charset="0"/>
              </a:rPr>
              <a:t>21 courses</a:t>
            </a:r>
          </a:p>
          <a:p>
            <a:pPr algn="ctr"/>
            <a:r>
              <a:rPr lang="en-US" sz="9600">
                <a:latin typeface="Calibri" pitchFamily="34" charset="0"/>
              </a:rPr>
              <a:t>80 quarter units</a:t>
            </a:r>
          </a:p>
          <a:p>
            <a:endParaRPr lang="en-US" sz="9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Box 1"/>
          <p:cNvSpPr txBox="1">
            <a:spLocks noChangeArrowheads="1"/>
          </p:cNvSpPr>
          <p:nvPr/>
        </p:nvSpPr>
        <p:spPr bwMode="auto">
          <a:xfrm>
            <a:off x="741363" y="3090863"/>
            <a:ext cx="10775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00"/>
                </a:solidFill>
                <a:latin typeface="Times New Roman" pitchFamily="18" charset="0"/>
              </a:rPr>
              <a:t>How in the world can we pull this off?</a:t>
            </a:r>
          </a:p>
        </p:txBody>
      </p:sp>
      <p:sp>
        <p:nvSpPr>
          <p:cNvPr id="67587" name="Title 1"/>
          <p:cNvSpPr>
            <a:spLocks/>
          </p:cNvSpPr>
          <p:nvPr/>
        </p:nvSpPr>
        <p:spPr bwMode="auto">
          <a:xfrm>
            <a:off x="3286125" y="393700"/>
            <a:ext cx="48387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>
                <a:solidFill>
                  <a:schemeClr val="bg1"/>
                </a:solidFill>
                <a:latin typeface="Times New Roman" pitchFamily="18" charset="0"/>
              </a:rPr>
              <a:t>Our Challenge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5"/>
          <p:cNvSpPr>
            <a:spLocks noGrp="1"/>
          </p:cNvSpPr>
          <p:nvPr>
            <p:ph type="title" idx="4294967295"/>
          </p:nvPr>
        </p:nvSpPr>
        <p:spPr>
          <a:xfrm>
            <a:off x="839788" y="1492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Finding the vehicle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839788" y="1681163"/>
            <a:ext cx="5157787" cy="823912"/>
          </a:xfrm>
          <a:solidFill>
            <a:srgbClr val="54C5F1"/>
          </a:solidFill>
        </p:spPr>
        <p:txBody>
          <a:bodyPr anchor="b"/>
          <a:lstStyle/>
          <a:p>
            <a:pPr marL="0" indent="0" eaLnBrk="1" hangingPunct="1">
              <a:buFont typeface="Arial" charset="0"/>
              <a:buNone/>
            </a:pPr>
            <a:r>
              <a:rPr lang="en-US" sz="2400" b="1"/>
              <a:t>Minor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/>
              <a:t>A coherent group of courses which </a:t>
            </a:r>
            <a:r>
              <a:rPr lang="en-US" b="1" i="1" dirty="0">
                <a:solidFill>
                  <a:srgbClr val="54C5F1"/>
                </a:solidFill>
              </a:rPr>
              <a:t>stands alone </a:t>
            </a:r>
            <a:r>
              <a:rPr lang="en-US" i="1" dirty="0"/>
              <a:t>and provides a student with </a:t>
            </a:r>
            <a:r>
              <a:rPr lang="en-US" b="1" i="1" dirty="0">
                <a:solidFill>
                  <a:srgbClr val="54C5F1"/>
                </a:solidFill>
              </a:rPr>
              <a:t>broad</a:t>
            </a:r>
            <a:r>
              <a:rPr lang="en-US" i="1" dirty="0">
                <a:solidFill>
                  <a:srgbClr val="54C5F1"/>
                </a:solidFill>
              </a:rPr>
              <a:t> </a:t>
            </a:r>
            <a:r>
              <a:rPr lang="en-US" i="1" dirty="0"/>
              <a:t>knowledge of and competency in an area </a:t>
            </a:r>
            <a:r>
              <a:rPr lang="en-US" b="1" i="1" dirty="0">
                <a:solidFill>
                  <a:srgbClr val="54C5F1"/>
                </a:solidFill>
              </a:rPr>
              <a:t>outside</a:t>
            </a:r>
            <a:r>
              <a:rPr lang="en-US" i="1" dirty="0">
                <a:solidFill>
                  <a:srgbClr val="54C5F1"/>
                </a:solidFill>
              </a:rPr>
              <a:t> </a:t>
            </a:r>
            <a:r>
              <a:rPr lang="en-US" i="1" dirty="0"/>
              <a:t>the student's major.</a:t>
            </a:r>
          </a:p>
          <a:p>
            <a:pPr eaLnBrk="1" fontAlgn="auto" hangingPunct="1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24-30 quarter units (6-8 courses)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Not taken in your degree program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172200" y="1681163"/>
            <a:ext cx="5183188" cy="823912"/>
          </a:xfrm>
          <a:solidFill>
            <a:srgbClr val="EE55B0"/>
          </a:solidFill>
        </p:spPr>
        <p:txBody>
          <a:bodyPr anchor="b"/>
          <a:lstStyle/>
          <a:p>
            <a:pPr marL="0" indent="0" eaLnBrk="1" hangingPunct="1">
              <a:buFont typeface="Arial" charset="0"/>
              <a:buNone/>
            </a:pPr>
            <a:r>
              <a:rPr lang="en-US" sz="2400" b="1"/>
              <a:t>Concentration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/>
              <a:t>A coherent and </a:t>
            </a:r>
            <a:r>
              <a:rPr lang="en-US" b="1" i="1" dirty="0">
                <a:solidFill>
                  <a:srgbClr val="EE55B0"/>
                </a:solidFill>
              </a:rPr>
              <a:t>specialized</a:t>
            </a:r>
            <a:r>
              <a:rPr lang="en-US" i="1" dirty="0">
                <a:solidFill>
                  <a:srgbClr val="EE55B0"/>
                </a:solidFill>
              </a:rPr>
              <a:t> </a:t>
            </a:r>
            <a:r>
              <a:rPr lang="en-US" i="1" dirty="0"/>
              <a:t>course of study </a:t>
            </a:r>
            <a:r>
              <a:rPr lang="en-US" b="1" i="1" dirty="0">
                <a:solidFill>
                  <a:srgbClr val="EE55B0"/>
                </a:solidFill>
              </a:rPr>
              <a:t>within</a:t>
            </a:r>
            <a:r>
              <a:rPr lang="en-US" i="1" dirty="0">
                <a:solidFill>
                  <a:srgbClr val="EE55B0"/>
                </a:solidFill>
              </a:rPr>
              <a:t> </a:t>
            </a:r>
            <a:r>
              <a:rPr lang="en-US" i="1" dirty="0"/>
              <a:t>a student's major degree program, which </a:t>
            </a:r>
            <a:r>
              <a:rPr lang="en-US" b="1" i="1" dirty="0">
                <a:solidFill>
                  <a:srgbClr val="EE55B0"/>
                </a:solidFill>
              </a:rPr>
              <a:t>presupposes</a:t>
            </a:r>
            <a:r>
              <a:rPr lang="en-US" i="1" dirty="0">
                <a:solidFill>
                  <a:srgbClr val="EE55B0"/>
                </a:solidFill>
              </a:rPr>
              <a:t> </a:t>
            </a:r>
            <a:r>
              <a:rPr lang="en-US" b="1" i="1" dirty="0">
                <a:solidFill>
                  <a:srgbClr val="EE55B0"/>
                </a:solidFill>
              </a:rPr>
              <a:t>knowledge</a:t>
            </a:r>
            <a:r>
              <a:rPr lang="en-US" i="1" dirty="0"/>
              <a:t> of the major discipline</a:t>
            </a:r>
          </a:p>
          <a:p>
            <a:pPr eaLnBrk="1" fontAlgn="auto" hangingPunct="1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 block of at least 5 designated courses included in the major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9375" y="3101975"/>
            <a:ext cx="6953250" cy="1792288"/>
          </a:xfrm>
          <a:prstGeom prst="rect">
            <a:avLst/>
          </a:prstGeom>
          <a:solidFill>
            <a:srgbClr val="FFFFFF"/>
          </a:solidFill>
          <a:ln w="28575">
            <a:solidFill>
              <a:srgbClr val="F0E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926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Finding the vehicle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What if the knowledge you seek…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i="1" dirty="0">
              <a:latin typeface="Cambria" panose="02040503050406030204" pitchFamily="18" charset="0"/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i="1" dirty="0">
                <a:latin typeface="Cambria" panose="02040503050406030204" pitchFamily="18" charset="0"/>
              </a:rPr>
              <a:t>Enhances your understanding of </a:t>
            </a:r>
            <a:r>
              <a:rPr lang="en-US" altLang="en-US" sz="4000" b="1" i="1" dirty="0">
                <a:solidFill>
                  <a:srgbClr val="EE55B0"/>
                </a:solidFill>
                <a:latin typeface="Cambria" panose="02040503050406030204" pitchFamily="18" charset="0"/>
              </a:rPr>
              <a:t>your discipline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b="1" i="1" dirty="0">
                <a:latin typeface="Cambria" panose="02040503050406030204" pitchFamily="18" charset="0"/>
              </a:rPr>
              <a:t>but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i="1" dirty="0">
                <a:latin typeface="Cambria" panose="02040503050406030204" pitchFamily="18" charset="0"/>
              </a:rPr>
              <a:t>Comes from </a:t>
            </a:r>
            <a:r>
              <a:rPr lang="en-US" altLang="en-US" sz="4000" b="1" i="1" dirty="0">
                <a:solidFill>
                  <a:srgbClr val="54C5F1"/>
                </a:solidFill>
                <a:latin typeface="Cambria" panose="02040503050406030204" pitchFamily="18" charset="0"/>
              </a:rPr>
              <a:t>another discipline</a:t>
            </a:r>
            <a:r>
              <a:rPr lang="en-US" altLang="en-US" sz="4000" i="1" dirty="0">
                <a:latin typeface="Cambria" panose="02040503050406030204" pitchFamily="18" charset="0"/>
              </a:rPr>
              <a:t>???</a:t>
            </a:r>
            <a:endParaRPr lang="ru-RU" altLang="en-US" sz="4000" i="1" dirty="0">
              <a:latin typeface="Cambria" panose="020405030504060302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i="1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>
          <a:xfrm>
            <a:off x="8610600" y="63595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3"/>
          <p:cNvPicPr>
            <a:picLocks noChangeAspect="1" noChangeArrowheads="1"/>
          </p:cNvPicPr>
          <p:nvPr/>
        </p:nvPicPr>
        <p:blipFill>
          <a:blip r:embed="rId3"/>
          <a:srcRect l="5556" t="10909" r="5556" b="6766"/>
          <a:stretch>
            <a:fillRect/>
          </a:stretch>
        </p:blipFill>
        <p:spPr bwMode="auto">
          <a:xfrm>
            <a:off x="0" y="1447800"/>
            <a:ext cx="1219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Best of both worlds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0988" y="6629400"/>
            <a:ext cx="3617912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http://www.threadless.com/teachers/a-venn-diagram-love-story/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21088" y="1490663"/>
            <a:ext cx="7194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B544AE"/>
                </a:solidFill>
                <a:latin typeface="Calibri" pitchFamily="34" charset="0"/>
              </a:rPr>
              <a:t>CROSS-DISCIPLINARY STUDIES MINOR</a:t>
            </a:r>
            <a:endParaRPr lang="en-US" sz="3200">
              <a:solidFill>
                <a:srgbClr val="B544AE"/>
              </a:solidFill>
              <a:latin typeface="Calibri" pitchFamily="34" charset="0"/>
            </a:endParaRPr>
          </a:p>
          <a:p>
            <a:r>
              <a:rPr lang="en-US" sz="2400">
                <a:solidFill>
                  <a:srgbClr val="B544AE"/>
                </a:solidFill>
                <a:latin typeface="Calibri" pitchFamily="34" charset="0"/>
              </a:rPr>
              <a:t>specificity</a:t>
            </a:r>
            <a:endParaRPr lang="en-US" sz="3200">
              <a:solidFill>
                <a:srgbClr val="B544AE"/>
              </a:solidFill>
              <a:latin typeface="Calibri" pitchFamily="34" charset="0"/>
            </a:endParaRPr>
          </a:p>
        </p:txBody>
      </p:sp>
      <p:sp>
        <p:nvSpPr>
          <p:cNvPr id="141318" name="TextBox 9"/>
          <p:cNvSpPr txBox="1">
            <a:spLocks noChangeArrowheads="1"/>
          </p:cNvSpPr>
          <p:nvPr/>
        </p:nvSpPr>
        <p:spPr bwMode="auto">
          <a:xfrm>
            <a:off x="3517900" y="5511800"/>
            <a:ext cx="13557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54C5F1"/>
                </a:solidFill>
                <a:latin typeface="Calibri" pitchFamily="34" charset="0"/>
              </a:rPr>
              <a:t>MINOR</a:t>
            </a:r>
            <a:endParaRPr lang="en-US" sz="3200">
              <a:solidFill>
                <a:srgbClr val="54C5F1"/>
              </a:solidFill>
              <a:latin typeface="Calibri" pitchFamily="34" charset="0"/>
            </a:endParaRPr>
          </a:p>
          <a:p>
            <a:r>
              <a:rPr lang="en-US" sz="2400">
                <a:solidFill>
                  <a:srgbClr val="54C5F1"/>
                </a:solidFill>
                <a:latin typeface="Calibri" pitchFamily="34" charset="0"/>
              </a:rPr>
              <a:t>breadth</a:t>
            </a:r>
            <a:endParaRPr lang="en-US" sz="3200">
              <a:solidFill>
                <a:srgbClr val="54C5F1"/>
              </a:solidFill>
              <a:latin typeface="Calibri" pitchFamily="34" charset="0"/>
            </a:endParaRPr>
          </a:p>
        </p:txBody>
      </p:sp>
      <p:sp>
        <p:nvSpPr>
          <p:cNvPr id="141319" name="TextBox 10"/>
          <p:cNvSpPr txBox="1">
            <a:spLocks noChangeArrowheads="1"/>
          </p:cNvSpPr>
          <p:nvPr/>
        </p:nvSpPr>
        <p:spPr bwMode="auto">
          <a:xfrm>
            <a:off x="6780213" y="5511800"/>
            <a:ext cx="2849562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EE55B0"/>
                </a:solidFill>
                <a:latin typeface="Calibri" pitchFamily="34" charset="0"/>
              </a:rPr>
              <a:t>CONCENTRATION</a:t>
            </a:r>
            <a:endParaRPr lang="en-US" sz="3200">
              <a:solidFill>
                <a:srgbClr val="EE55B0"/>
              </a:solidFill>
              <a:latin typeface="Calibri" pitchFamily="34" charset="0"/>
            </a:endParaRPr>
          </a:p>
          <a:p>
            <a:r>
              <a:rPr lang="en-US" sz="2400">
                <a:solidFill>
                  <a:srgbClr val="EE55B0"/>
                </a:solidFill>
                <a:latin typeface="Calibri" pitchFamily="34" charset="0"/>
              </a:rPr>
              <a:t>depth</a:t>
            </a:r>
            <a:endParaRPr lang="en-US" sz="3200">
              <a:solidFill>
                <a:srgbClr val="EE55B0"/>
              </a:solidFill>
              <a:latin typeface="Calibri" pitchFamily="34" charset="0"/>
            </a:endParaRPr>
          </a:p>
        </p:txBody>
      </p:sp>
      <p:pic>
        <p:nvPicPr>
          <p:cNvPr id="141320" name="Picture 1" descr="CPU003_primary_logo_RGB_green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994400"/>
            <a:ext cx="211296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Cross Disciplinary Studies Minor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u="sng" dirty="0"/>
              <a:t>Definition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 cross-disciplinary studies minor (CDSM) is the result of a partnership between two or more target major programs.  It is defined as a set of curricular requirements comprised of coherent groups of courses tailored for each partner program such that all students from target majors develop </a:t>
            </a:r>
          </a:p>
          <a:p>
            <a:pPr marL="1430338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arenBoth"/>
              <a:defRPr/>
            </a:pPr>
            <a:r>
              <a:rPr lang="en-US" dirty="0"/>
              <a:t>depth in the </a:t>
            </a:r>
            <a:r>
              <a:rPr lang="en-US" b="1" dirty="0">
                <a:solidFill>
                  <a:srgbClr val="7DCE60"/>
                </a:solidFill>
              </a:rPr>
              <a:t>partner discipline</a:t>
            </a:r>
            <a:r>
              <a:rPr lang="en-US" dirty="0"/>
              <a:t>, </a:t>
            </a:r>
          </a:p>
          <a:p>
            <a:pPr marL="1430338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arenBoth"/>
              <a:defRPr/>
            </a:pPr>
            <a:r>
              <a:rPr lang="en-US" dirty="0"/>
              <a:t>focused study in their </a:t>
            </a:r>
            <a:r>
              <a:rPr lang="en-US" b="1" dirty="0">
                <a:solidFill>
                  <a:srgbClr val="7DCE60"/>
                </a:solidFill>
              </a:rPr>
              <a:t>own discipline</a:t>
            </a:r>
            <a:r>
              <a:rPr lang="en-US" dirty="0"/>
              <a:t>, as well as </a:t>
            </a:r>
          </a:p>
          <a:p>
            <a:pPr marL="1430338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arenBoth"/>
              <a:defRPr/>
            </a:pPr>
            <a:r>
              <a:rPr lang="en-US" dirty="0"/>
              <a:t>focused study in the </a:t>
            </a:r>
            <a:r>
              <a:rPr lang="en-US" b="1" dirty="0">
                <a:solidFill>
                  <a:srgbClr val="7DCE60"/>
                </a:solidFill>
              </a:rPr>
              <a:t>mutual domain </a:t>
            </a:r>
            <a:r>
              <a:rPr lang="en-US" dirty="0"/>
              <a:t>of the minor.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 idx="4294967295"/>
          </p:nvPr>
        </p:nvSpPr>
        <p:spPr>
          <a:xfrm>
            <a:off x="4752975" y="403225"/>
            <a:ext cx="2085975" cy="796925"/>
          </a:xfrm>
        </p:spPr>
        <p:txBody>
          <a:bodyPr/>
          <a:lstStyle/>
          <a:p>
            <a:pPr eaLnBrk="1" hangingPunct="1"/>
            <a:r>
              <a:rPr lang="en-US" b="1">
                <a:latin typeface="Times New Roman" pitchFamily="18" charset="0"/>
              </a:rPr>
              <a:t>Goal</a:t>
            </a:r>
          </a:p>
        </p:txBody>
      </p:sp>
      <p:sp>
        <p:nvSpPr>
          <p:cNvPr id="5" name="Date Placeholder 4"/>
          <p:cNvSpPr txBox="1">
            <a:spLocks noGrp="1"/>
          </p:cNvSpPr>
          <p:nvPr/>
        </p:nvSpPr>
        <p:spPr>
          <a:xfrm>
            <a:off x="8610600" y="63595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098550" y="2947988"/>
            <a:ext cx="103790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Establish a Data Science Program at Cal Poly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Cross Disciplinary Studies Minor</a:t>
            </a:r>
          </a:p>
        </p:txBody>
      </p:sp>
      <p:sp>
        <p:nvSpPr>
          <p:cNvPr id="1454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Curricular requirements are the </a:t>
            </a:r>
            <a:r>
              <a:rPr lang="en-US" sz="3200" b="1" dirty="0">
                <a:solidFill>
                  <a:srgbClr val="7DCE60"/>
                </a:solidFill>
              </a:rPr>
              <a:t>same for all students</a:t>
            </a:r>
            <a:r>
              <a:rPr lang="en-US" sz="3200" dirty="0"/>
              <a:t>.</a:t>
            </a:r>
          </a:p>
          <a:p>
            <a:pPr eaLnBrk="1" hangingPunct="1"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The total number of units that are not covered by the student’s major </a:t>
            </a:r>
            <a:r>
              <a:rPr lang="en-US" sz="3200" b="1" dirty="0">
                <a:solidFill>
                  <a:srgbClr val="7DCE60"/>
                </a:solidFill>
              </a:rPr>
              <a:t>shall not exceed 24 units</a:t>
            </a:r>
            <a:r>
              <a:rPr lang="en-US" sz="3200" dirty="0"/>
              <a:t>.</a:t>
            </a:r>
          </a:p>
          <a:p>
            <a:pPr eaLnBrk="1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200" b="1" dirty="0">
                <a:solidFill>
                  <a:srgbClr val="7DCE60"/>
                </a:solidFill>
              </a:rPr>
              <a:t>At least 12 units </a:t>
            </a:r>
            <a:r>
              <a:rPr lang="en-US" sz="3200" dirty="0"/>
              <a:t>beyond the requirements of the student’s major.</a:t>
            </a:r>
          </a:p>
          <a:p>
            <a:pPr eaLnBrk="1" hangingPunct="1"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At least half of the units must be from </a:t>
            </a:r>
            <a:r>
              <a:rPr lang="en-US" sz="3200" b="1" dirty="0">
                <a:solidFill>
                  <a:srgbClr val="7DCE60"/>
                </a:solidFill>
              </a:rPr>
              <a:t>upper division </a:t>
            </a:r>
            <a:r>
              <a:rPr lang="en-US" sz="3200" dirty="0"/>
              <a:t>courses.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Conclusion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8610600" y="6359525"/>
            <a:ext cx="2743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69950" y="1549400"/>
            <a:ext cx="940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CC0000"/>
                </a:solidFill>
                <a:latin typeface="Times New Roman" pitchFamily="18" charset="0"/>
              </a:rPr>
              <a:t>Goal </a:t>
            </a:r>
            <a:r>
              <a:rPr lang="en-US" sz="3600">
                <a:solidFill>
                  <a:srgbClr val="003300"/>
                </a:solidFill>
                <a:latin typeface="Times New Roman" pitchFamily="18" charset="0"/>
              </a:rPr>
              <a:t>: Offer an in-depth Data Science curriculum </a:t>
            </a:r>
            <a:endParaRPr lang="ru-RU" sz="3600">
              <a:solidFill>
                <a:srgbClr val="003300"/>
              </a:solidFill>
              <a:latin typeface="Times New Roman" pitchFamily="18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898525" y="2930525"/>
            <a:ext cx="958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CC0000"/>
                </a:solidFill>
                <a:latin typeface="Times New Roman" pitchFamily="18" charset="0"/>
              </a:rPr>
              <a:t>Challenge </a:t>
            </a:r>
            <a:r>
              <a:rPr lang="en-US" sz="3600">
                <a:solidFill>
                  <a:srgbClr val="003300"/>
                </a:solidFill>
                <a:latin typeface="Times New Roman" pitchFamily="18" charset="0"/>
              </a:rPr>
              <a:t>: 21 classes, 80 units; no proper vehicle </a:t>
            </a:r>
            <a:endParaRPr lang="ru-RU" sz="3600">
              <a:solidFill>
                <a:srgbClr val="003300"/>
              </a:solidFill>
              <a:latin typeface="Times New Roman" pitchFamily="18" charset="0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984250" y="4130675"/>
            <a:ext cx="8489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CC0000"/>
                </a:solidFill>
                <a:latin typeface="Times New Roman" pitchFamily="18" charset="0"/>
              </a:rPr>
              <a:t>Solution </a:t>
            </a:r>
            <a:r>
              <a:rPr lang="en-US" sz="3600">
                <a:solidFill>
                  <a:srgbClr val="003300"/>
                </a:solidFill>
                <a:latin typeface="Times New Roman" pitchFamily="18" charset="0"/>
              </a:rPr>
              <a:t>: new type of subprogram</a:t>
            </a:r>
          </a:p>
          <a:p>
            <a:r>
              <a:rPr lang="en-US" sz="3600">
                <a:solidFill>
                  <a:srgbClr val="003300"/>
                </a:solidFill>
                <a:latin typeface="Times New Roman" pitchFamily="18" charset="0"/>
              </a:rPr>
              <a:t>		(Cross-Disciplinary Studies Minor)</a:t>
            </a:r>
            <a:endParaRPr lang="ru-RU" sz="3600">
              <a:solidFill>
                <a:srgbClr val="00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3606-C1AC-481D-907B-260A0F13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401: Data Science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C0D9848-5B68-46AA-B435-0D84F732F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714" y="1458124"/>
            <a:ext cx="68389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A50021"/>
                </a:solidFill>
              </a:rPr>
              <a:t>Purpose</a:t>
            </a:r>
            <a:r>
              <a:rPr lang="en-US" altLang="en-US" sz="2400" dirty="0"/>
              <a:t>: Synthesis of knowledge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A50021"/>
                </a:solidFill>
              </a:rPr>
              <a:t>Prerequisites</a:t>
            </a:r>
            <a:r>
              <a:rPr lang="en-US" altLang="en-US" sz="2400" dirty="0"/>
              <a:t>: High (all other courses from minor)</a:t>
            </a:r>
            <a:endParaRPr lang="ru-RU" altLang="en-US" sz="24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FF27A3A-CF36-4FC1-B90B-577220EE1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58" y="2243721"/>
            <a:ext cx="1530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006600"/>
                </a:solidFill>
              </a:rPr>
              <a:t>Content:</a:t>
            </a:r>
            <a:endParaRPr lang="ru-RU" altLang="en-US" sz="2800" dirty="0">
              <a:solidFill>
                <a:srgbClr val="006600"/>
              </a:solidFill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DE9954C-637F-47F0-9340-D6780ED7E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62834"/>
            <a:ext cx="6627064" cy="3293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1600" dirty="0"/>
              <a:t> “</a:t>
            </a:r>
            <a:r>
              <a:rPr lang="en-US" altLang="en-US" sz="1600" dirty="0">
                <a:latin typeface="Times New Roman" panose="02020603050405020304" pitchFamily="18" charset="0"/>
              </a:rPr>
              <a:t>Big Data” 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Properties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Computational approaches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</a:rPr>
              <a:t>Case Studies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directed project-based learning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full data science workflow/lifecycle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</a:rPr>
              <a:t>Full synthesis of knowledge from prior coursework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Databases/data management 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Data acquisition/preparation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Distributed computations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NoSQL (CS tech electives in Databases)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Data Analysis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R and Python</a:t>
            </a:r>
            <a:endParaRPr lang="ru-RU" altLang="en-US" sz="1600" i="1" dirty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9E37-4EF2-41AC-847F-D9F1A438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451/452: Capstone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0EC9DAA-27CC-446C-810B-8DD57C51A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87621"/>
            <a:ext cx="49069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A50021"/>
                </a:solidFill>
              </a:rPr>
              <a:t>Purpose</a:t>
            </a:r>
            <a:r>
              <a:rPr lang="en-US" altLang="en-US" sz="2400"/>
              <a:t>: “Real World” Experience </a:t>
            </a:r>
            <a:endParaRPr lang="ru-RU" altLang="en-US" sz="240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3BE078B-BD20-46DB-8989-E700220EF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97221"/>
            <a:ext cx="7620000" cy="40626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2400" dirty="0"/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Modeled after Computer Engineering capstone 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Two quarters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Teams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Outside customers (Cal Poly faculty; businesses; non-profits; government)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endParaRPr lang="en-US" altLang="en-US" sz="1800" i="1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Full-scale </a:t>
            </a: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data science consulting</a:t>
            </a:r>
            <a:r>
              <a:rPr lang="en-US" altLang="en-US" sz="1800" dirty="0">
                <a:latin typeface="Times New Roman" panose="02020603050405020304" pitchFamily="18" charset="0"/>
              </a:rPr>
              <a:t> project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“Big Data”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Analytics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Work with customer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Visualization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Explanation/Presentation</a:t>
            </a:r>
          </a:p>
          <a:p>
            <a:pPr lvl="1"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Ø"/>
            </a:pPr>
            <a:endParaRPr lang="en-US" altLang="en-US" sz="1800" i="1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 sz="1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Synthesis and culminating experience</a:t>
            </a:r>
          </a:p>
        </p:txBody>
      </p:sp>
    </p:spTree>
    <p:extLst>
      <p:ext uri="{BB962C8B-B14F-4D97-AF65-F5344CB8AC3E}">
        <p14:creationId xmlns:p14="http://schemas.microsoft.com/office/powerpoint/2010/main" val="415666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 idx="4294967295"/>
          </p:nvPr>
        </p:nvSpPr>
        <p:spPr>
          <a:xfrm>
            <a:off x="4114800" y="336550"/>
            <a:ext cx="3124200" cy="796925"/>
          </a:xfrm>
        </p:spPr>
        <p:txBody>
          <a:bodyPr/>
          <a:lstStyle/>
          <a:p>
            <a:pPr eaLnBrk="1" hangingPunct="1"/>
            <a:r>
              <a:rPr lang="en-US" b="1">
                <a:latin typeface="Times New Roman" pitchFamily="18" charset="0"/>
              </a:rPr>
              <a:t>Limitations</a:t>
            </a:r>
          </a:p>
        </p:txBody>
      </p:sp>
      <p:sp>
        <p:nvSpPr>
          <p:cNvPr id="5" name="Date Placeholder 4"/>
          <p:cNvSpPr txBox="1">
            <a:spLocks noGrp="1"/>
          </p:cNvSpPr>
          <p:nvPr/>
        </p:nvSpPr>
        <p:spPr>
          <a:xfrm>
            <a:off x="8610600" y="63595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574675" y="1747838"/>
            <a:ext cx="2605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2013-2014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555625" y="2719388"/>
            <a:ext cx="59426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No “data science” faculty</a:t>
            </a:r>
            <a:endParaRPr lang="ru-RU" sz="4400" dirty="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593725" y="3624263"/>
            <a:ext cx="31146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No resources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641350" y="4719638"/>
            <a:ext cx="9564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Limited hiring prospects (1CS + 1 STAT)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 idx="4294967295"/>
          </p:nvPr>
        </p:nvSpPr>
        <p:spPr>
          <a:xfrm>
            <a:off x="4114800" y="336550"/>
            <a:ext cx="3124200" cy="796925"/>
          </a:xfrm>
        </p:spPr>
        <p:txBody>
          <a:bodyPr/>
          <a:lstStyle/>
          <a:p>
            <a:pPr eaLnBrk="1" hangingPunct="1"/>
            <a:r>
              <a:rPr lang="en-US" b="1">
                <a:latin typeface="Times New Roman" pitchFamily="18" charset="0"/>
              </a:rPr>
              <a:t>Partnership</a:t>
            </a:r>
          </a:p>
        </p:txBody>
      </p:sp>
      <p:sp>
        <p:nvSpPr>
          <p:cNvPr id="5" name="Date Placeholder 4"/>
          <p:cNvSpPr txBox="1">
            <a:spLocks noGrp="1"/>
          </p:cNvSpPr>
          <p:nvPr/>
        </p:nvSpPr>
        <p:spPr>
          <a:xfrm>
            <a:off x="8610600" y="63595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603500" y="1604963"/>
            <a:ext cx="7050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Computer Science  + Statistics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527050" y="4338638"/>
            <a:ext cx="112172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Home to the only students on campus ready for it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 idx="4294967295"/>
          </p:nvPr>
        </p:nvSpPr>
        <p:spPr>
          <a:xfrm>
            <a:off x="4114800" y="336550"/>
            <a:ext cx="3124200" cy="796925"/>
          </a:xfrm>
        </p:spPr>
        <p:txBody>
          <a:bodyPr/>
          <a:lstStyle/>
          <a:p>
            <a:pPr eaLnBrk="1" hangingPunct="1"/>
            <a:r>
              <a:rPr lang="en-US" b="1">
                <a:latin typeface="Times New Roman" pitchFamily="18" charset="0"/>
              </a:rPr>
              <a:t>Step 1</a:t>
            </a:r>
          </a:p>
        </p:txBody>
      </p:sp>
      <p:sp>
        <p:nvSpPr>
          <p:cNvPr id="5" name="Date Placeholder 4"/>
          <p:cNvSpPr txBox="1">
            <a:spLocks noGrp="1"/>
          </p:cNvSpPr>
          <p:nvPr/>
        </p:nvSpPr>
        <p:spPr>
          <a:xfrm>
            <a:off x="8610600" y="63595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546225" y="2938463"/>
            <a:ext cx="8699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We figured out what we want to teach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"/>
          <p:cNvSpPr txBox="1">
            <a:spLocks noChangeArrowheads="1"/>
          </p:cNvSpPr>
          <p:nvPr/>
        </p:nvSpPr>
        <p:spPr bwMode="auto">
          <a:xfrm>
            <a:off x="406400" y="228600"/>
            <a:ext cx="5059363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en-US" sz="4400" b="1">
                <a:solidFill>
                  <a:schemeClr val="bg1"/>
                </a:solidFill>
                <a:latin typeface="Times New Roman" pitchFamily="18" charset="0"/>
              </a:rPr>
              <a:t>Data Scientist Skills</a:t>
            </a: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14288" y="1371600"/>
            <a:ext cx="2401887" cy="64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>
                <a:solidFill>
                  <a:srgbClr val="333399"/>
                </a:solidFill>
                <a:latin typeface="Calibri" pitchFamily="34" charset="0"/>
              </a:rPr>
              <a:t>Background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12800" y="1919288"/>
            <a:ext cx="3860800" cy="1571625"/>
          </a:xfrm>
          <a:prstGeom prst="rect">
            <a:avLst/>
          </a:prstGeom>
          <a:noFill/>
          <a:ln w="9360" cap="sq">
            <a:solidFill>
              <a:srgbClr val="333399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Linear Algebra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Linear/Numeric Analysis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		</a:t>
            </a:r>
            <a:r>
              <a:rPr lang="en-US" altLang="en-US" sz="2400">
                <a:solidFill>
                  <a:srgbClr val="CC00CC"/>
                </a:solidFill>
                <a:latin typeface="Calibri" pitchFamily="34" charset="0"/>
              </a:rPr>
              <a:t>Gradient Descent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Probability Theory</a:t>
            </a:r>
          </a:p>
        </p:txBody>
      </p:sp>
      <p:sp>
        <p:nvSpPr>
          <p:cNvPr id="112645" name="Text Box 4"/>
          <p:cNvSpPr txBox="1">
            <a:spLocks noChangeArrowheads="1"/>
          </p:cNvSpPr>
          <p:nvPr/>
        </p:nvSpPr>
        <p:spPr bwMode="auto">
          <a:xfrm>
            <a:off x="73025" y="3505200"/>
            <a:ext cx="1830388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>
                <a:solidFill>
                  <a:srgbClr val="333399"/>
                </a:solidFill>
                <a:latin typeface="Calibri" pitchFamily="34" charset="0"/>
              </a:rPr>
              <a:t>Statistics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98513" y="3976688"/>
            <a:ext cx="3400425" cy="2292350"/>
          </a:xfrm>
          <a:prstGeom prst="rect">
            <a:avLst/>
          </a:prstGeom>
          <a:noFill/>
          <a:ln w="9360" cap="sq">
            <a:solidFill>
              <a:srgbClr val="00008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Linear Regression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Max Likliehood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CC"/>
                </a:solidFill>
                <a:latin typeface="Calibri" pitchFamily="34" charset="0"/>
              </a:rPr>
              <a:t>Expectation Maximization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99"/>
                </a:solidFill>
                <a:latin typeface="Calibri" pitchFamily="34" charset="0"/>
              </a:rPr>
              <a:t>Multivariate Analysis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99"/>
                </a:solidFill>
                <a:latin typeface="Calibri" pitchFamily="34" charset="0"/>
              </a:rPr>
              <a:t>Principal Component/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99"/>
                </a:solidFill>
                <a:latin typeface="Calibri" pitchFamily="34" charset="0"/>
              </a:rPr>
              <a:t>	Factor Analysis</a:t>
            </a:r>
          </a:p>
        </p:txBody>
      </p:sp>
      <p:sp>
        <p:nvSpPr>
          <p:cNvPr id="112647" name="Text Box 6"/>
          <p:cNvSpPr txBox="1">
            <a:spLocks noChangeArrowheads="1"/>
          </p:cNvSpPr>
          <p:nvPr/>
        </p:nvSpPr>
        <p:spPr bwMode="auto">
          <a:xfrm>
            <a:off x="6807200" y="1270000"/>
            <a:ext cx="3576638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>
                <a:solidFill>
                  <a:srgbClr val="333399"/>
                </a:solidFill>
                <a:latin typeface="Calibri" pitchFamily="34" charset="0"/>
              </a:rPr>
              <a:t>Computer Science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024688" y="1806575"/>
            <a:ext cx="3402012" cy="1571625"/>
          </a:xfrm>
          <a:prstGeom prst="rect">
            <a:avLst/>
          </a:prstGeom>
          <a:noFill/>
          <a:ln w="9360" cap="sq">
            <a:solidFill>
              <a:srgbClr val="00008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Databases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000000"/>
                </a:solidFill>
                <a:latin typeface="Calibri" pitchFamily="34" charset="0"/>
              </a:rPr>
              <a:t>Algorithms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99"/>
                </a:solidFill>
                <a:latin typeface="Calibri" pitchFamily="34" charset="0"/>
              </a:rPr>
              <a:t>Distributed Computations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99"/>
                </a:solidFill>
                <a:latin typeface="Calibri" pitchFamily="34" charset="0"/>
              </a:rPr>
              <a:t>Data Mining</a:t>
            </a:r>
          </a:p>
        </p:txBody>
      </p:sp>
      <p:sp>
        <p:nvSpPr>
          <p:cNvPr id="112649" name="Text Box 8"/>
          <p:cNvSpPr txBox="1">
            <a:spLocks noChangeArrowheads="1"/>
          </p:cNvSpPr>
          <p:nvPr/>
        </p:nvSpPr>
        <p:spPr bwMode="auto">
          <a:xfrm>
            <a:off x="6908800" y="3352800"/>
            <a:ext cx="4414838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>
                <a:solidFill>
                  <a:srgbClr val="333399"/>
                </a:solidFill>
                <a:latin typeface="Calibri" pitchFamily="34" charset="0"/>
              </a:rPr>
              <a:t>Specialized Knowledge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024688" y="3962400"/>
            <a:ext cx="2733675" cy="2679700"/>
          </a:xfrm>
          <a:prstGeom prst="rect">
            <a:avLst/>
          </a:prstGeom>
          <a:noFill/>
          <a:ln w="12600" cap="sq">
            <a:solidFill>
              <a:srgbClr val="0033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Data Acquisition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Data Wrangling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Model Selection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Feature Engineering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Data Visualization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Communication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006600"/>
                </a:solidFill>
                <a:latin typeface="Calibri" pitchFamily="34" charset="0"/>
              </a:rPr>
              <a:t>GIS awareness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984625" y="6318250"/>
            <a:ext cx="286067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>
                <a:solidFill>
                  <a:srgbClr val="990099"/>
                </a:solidFill>
                <a:latin typeface="Calibri" pitchFamily="34" charset="0"/>
              </a:rPr>
              <a:t>Advanced Knowledge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 idx="4294967295"/>
          </p:nvPr>
        </p:nvSpPr>
        <p:spPr>
          <a:xfrm>
            <a:off x="4114800" y="336550"/>
            <a:ext cx="3124200" cy="796925"/>
          </a:xfrm>
        </p:spPr>
        <p:txBody>
          <a:bodyPr/>
          <a:lstStyle/>
          <a:p>
            <a:pPr eaLnBrk="1" hangingPunct="1"/>
            <a:r>
              <a:rPr lang="en-US" b="1">
                <a:latin typeface="Times New Roman" pitchFamily="18" charset="0"/>
              </a:rPr>
              <a:t>Step 2</a:t>
            </a:r>
          </a:p>
        </p:txBody>
      </p:sp>
      <p:sp>
        <p:nvSpPr>
          <p:cNvPr id="5" name="Date Placeholder 4"/>
          <p:cNvSpPr txBox="1">
            <a:spLocks noGrp="1"/>
          </p:cNvSpPr>
          <p:nvPr/>
        </p:nvSpPr>
        <p:spPr>
          <a:xfrm>
            <a:off x="8610600" y="6359525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832100" y="2928938"/>
            <a:ext cx="6078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00"/>
                </a:solidFill>
                <a:latin typeface="Times New Roman" pitchFamily="18" charset="0"/>
                <a:cs typeface="Tahoma" pitchFamily="34" charset="0"/>
              </a:rPr>
              <a:t>We figured out the classes</a:t>
            </a:r>
            <a:endParaRPr lang="ru-RU" sz="4400">
              <a:solidFill>
                <a:srgbClr val="0033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August 12, 2015</a:t>
            </a:r>
          </a:p>
        </p:txBody>
      </p:sp>
      <p:sp>
        <p:nvSpPr>
          <p:cNvPr id="124931" name="Footer Placeholder 2"/>
          <p:cNvSpPr txBox="1">
            <a:spLocks noGrp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-28575"/>
          <a:ext cx="12192000" cy="68580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aseline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August 12, 2015</a:t>
            </a:r>
          </a:p>
        </p:txBody>
      </p:sp>
      <p:sp>
        <p:nvSpPr>
          <p:cNvPr id="126979" name="Footer Placeholder 2"/>
          <p:cNvSpPr txBox="1">
            <a:spLocks noGrp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>
                <a:latin typeface="Calibri" pitchFamily="34" charset="0"/>
              </a:rPr>
              <a:t>BDA EDCON 2015 - Puerto Rico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-28575"/>
          <a:ext cx="12192000" cy="68772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6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Computer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Statistics/Math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j-lt"/>
                        </a:rPr>
                        <a:t>Data</a:t>
                      </a:r>
                      <a:r>
                        <a:rPr lang="en-US" sz="2800" baseline="0" dirty="0">
                          <a:latin typeface="+mj-lt"/>
                        </a:rPr>
                        <a:t> Science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1" dirty="0"/>
                        <a:t>Introduction to Computer Science</a:t>
                      </a:r>
                      <a:r>
                        <a:rPr lang="en-US" sz="2400" b="1" baseline="0" dirty="0"/>
                        <a:t> I, II, III</a:t>
                      </a:r>
                      <a:endParaRPr lang="en-US" sz="2400" b="1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r>
                        <a:rPr lang="en-US" sz="2400" b="1" dirty="0"/>
                        <a:t>Discrete</a:t>
                      </a:r>
                      <a:r>
                        <a:rPr lang="en-US" sz="2400" b="1" baseline="0" dirty="0"/>
                        <a:t> Structures</a:t>
                      </a:r>
                      <a:endParaRPr lang="en-US" sz="2400" b="1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aseline="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r>
                        <a:rPr lang="en-US" sz="2400" b="1" dirty="0"/>
                        <a:t>Design</a:t>
                      </a:r>
                      <a:r>
                        <a:rPr lang="en-US" sz="2400" b="1" baseline="0" dirty="0"/>
                        <a:t> and Analysis of Algorithms</a:t>
                      </a:r>
                      <a:endParaRPr lang="en-US" sz="2400" b="1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55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7DC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Electives</a:t>
                      </a:r>
                    </a:p>
                  </a:txBody>
                  <a:tcPr anchor="ctr">
                    <a:solidFill>
                      <a:srgbClr val="2955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6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rgbClr val="F0EA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61138" y="1538288"/>
            <a:ext cx="3816350" cy="27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/>
              <a:t>Intro CS Sequence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1065</Words>
  <Application>Microsoft Office PowerPoint</Application>
  <PresentationFormat>Widescreen</PresentationFormat>
  <Paragraphs>256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Goal</vt:lpstr>
      <vt:lpstr>Limitations</vt:lpstr>
      <vt:lpstr>Partnership</vt:lpstr>
      <vt:lpstr>Step 1</vt:lpstr>
      <vt:lpstr>PowerPoint Presentation</vt:lpstr>
      <vt:lpstr>Step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the vehicle</vt:lpstr>
      <vt:lpstr>Finding the vehicle</vt:lpstr>
      <vt:lpstr>Best of both worlds</vt:lpstr>
      <vt:lpstr>Cross Disciplinary Studies Minor</vt:lpstr>
      <vt:lpstr>Cross Disciplinary Studies Minor</vt:lpstr>
      <vt:lpstr>Conclusion</vt:lpstr>
      <vt:lpstr>DATA 401: Data Science</vt:lpstr>
      <vt:lpstr>DATA 451/452: Capstone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Schaffner</dc:creator>
  <cp:lastModifiedBy>Hunter Glanz</cp:lastModifiedBy>
  <cp:revision>87</cp:revision>
  <cp:lastPrinted>2015-08-02T17:09:47Z</cp:lastPrinted>
  <dcterms:created xsi:type="dcterms:W3CDTF">2015-07-19T19:29:25Z</dcterms:created>
  <dcterms:modified xsi:type="dcterms:W3CDTF">2021-02-05T22:48:54Z</dcterms:modified>
</cp:coreProperties>
</file>