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7772400" cx="138176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zNB6tSNxrUDTPyQgCxzmNdUs/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ProximaNova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ac09f4b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7ac09f4bf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ac09f4bf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ac09f4b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ac09f4b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7ac09f4bf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c09f4bf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c09f4b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c09f4b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7ac09f4bf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ac09f4b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7ac09f4bf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ac09f4bf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ac09f4b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628200" y="248796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628200" y="493848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3" type="body"/>
          </p:nvPr>
        </p:nvSpPr>
        <p:spPr>
          <a:xfrm>
            <a:off x="62820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4" type="body"/>
          </p:nvPr>
        </p:nvSpPr>
        <p:spPr>
          <a:xfrm>
            <a:off x="706464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62820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2" type="body"/>
          </p:nvPr>
        </p:nvSpPr>
        <p:spPr>
          <a:xfrm>
            <a:off x="487548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3" type="body"/>
          </p:nvPr>
        </p:nvSpPr>
        <p:spPr>
          <a:xfrm>
            <a:off x="912276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4" type="body"/>
          </p:nvPr>
        </p:nvSpPr>
        <p:spPr>
          <a:xfrm>
            <a:off x="62820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5" type="body"/>
          </p:nvPr>
        </p:nvSpPr>
        <p:spPr>
          <a:xfrm>
            <a:off x="487548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6" type="body"/>
          </p:nvPr>
        </p:nvSpPr>
        <p:spPr>
          <a:xfrm>
            <a:off x="912276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subTitle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" type="body"/>
          </p:nvPr>
        </p:nvSpPr>
        <p:spPr>
          <a:xfrm>
            <a:off x="62820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2" type="body"/>
          </p:nvPr>
        </p:nvSpPr>
        <p:spPr>
          <a:xfrm>
            <a:off x="706464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/>
          <p:nvPr>
            <p:ph idx="1" type="subTitle"/>
          </p:nvPr>
        </p:nvSpPr>
        <p:spPr>
          <a:xfrm>
            <a:off x="628200" y="439920"/>
            <a:ext cx="12561120" cy="686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2" type="body"/>
          </p:nvPr>
        </p:nvSpPr>
        <p:spPr>
          <a:xfrm>
            <a:off x="706464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3" type="body"/>
          </p:nvPr>
        </p:nvSpPr>
        <p:spPr>
          <a:xfrm>
            <a:off x="62820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subTitle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62820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3" type="body"/>
          </p:nvPr>
        </p:nvSpPr>
        <p:spPr>
          <a:xfrm>
            <a:off x="706464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3" type="body"/>
          </p:nvPr>
        </p:nvSpPr>
        <p:spPr>
          <a:xfrm>
            <a:off x="628200" y="493848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" type="body"/>
          </p:nvPr>
        </p:nvSpPr>
        <p:spPr>
          <a:xfrm>
            <a:off x="628200" y="248796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2" type="body"/>
          </p:nvPr>
        </p:nvSpPr>
        <p:spPr>
          <a:xfrm>
            <a:off x="628200" y="493848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3" type="body"/>
          </p:nvPr>
        </p:nvSpPr>
        <p:spPr>
          <a:xfrm>
            <a:off x="62820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4" type="body"/>
          </p:nvPr>
        </p:nvSpPr>
        <p:spPr>
          <a:xfrm>
            <a:off x="706464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4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1" type="body"/>
          </p:nvPr>
        </p:nvSpPr>
        <p:spPr>
          <a:xfrm>
            <a:off x="62820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2" type="body"/>
          </p:nvPr>
        </p:nvSpPr>
        <p:spPr>
          <a:xfrm>
            <a:off x="487548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3" type="body"/>
          </p:nvPr>
        </p:nvSpPr>
        <p:spPr>
          <a:xfrm>
            <a:off x="912276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4" type="body"/>
          </p:nvPr>
        </p:nvSpPr>
        <p:spPr>
          <a:xfrm>
            <a:off x="62820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4"/>
          <p:cNvSpPr txBox="1"/>
          <p:nvPr>
            <p:ph idx="5" type="body"/>
          </p:nvPr>
        </p:nvSpPr>
        <p:spPr>
          <a:xfrm>
            <a:off x="487548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4"/>
          <p:cNvSpPr txBox="1"/>
          <p:nvPr>
            <p:ph idx="6" type="body"/>
          </p:nvPr>
        </p:nvSpPr>
        <p:spPr>
          <a:xfrm>
            <a:off x="912276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5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" type="subTitle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6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6"/>
          <p:cNvSpPr txBox="1"/>
          <p:nvPr>
            <p:ph idx="1" type="body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7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7"/>
          <p:cNvSpPr txBox="1"/>
          <p:nvPr>
            <p:ph idx="1" type="body"/>
          </p:nvPr>
        </p:nvSpPr>
        <p:spPr>
          <a:xfrm>
            <a:off x="62820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2" type="body"/>
          </p:nvPr>
        </p:nvSpPr>
        <p:spPr>
          <a:xfrm>
            <a:off x="706464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9"/>
          <p:cNvSpPr txBox="1"/>
          <p:nvPr>
            <p:ph idx="1" type="subTitle"/>
          </p:nvPr>
        </p:nvSpPr>
        <p:spPr>
          <a:xfrm>
            <a:off x="628200" y="439920"/>
            <a:ext cx="12561120" cy="686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0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0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0"/>
          <p:cNvSpPr txBox="1"/>
          <p:nvPr>
            <p:ph idx="2" type="body"/>
          </p:nvPr>
        </p:nvSpPr>
        <p:spPr>
          <a:xfrm>
            <a:off x="706464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idx="3" type="body"/>
          </p:nvPr>
        </p:nvSpPr>
        <p:spPr>
          <a:xfrm>
            <a:off x="62820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1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1" type="body"/>
          </p:nvPr>
        </p:nvSpPr>
        <p:spPr>
          <a:xfrm>
            <a:off x="62820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1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1"/>
          <p:cNvSpPr txBox="1"/>
          <p:nvPr>
            <p:ph idx="3" type="body"/>
          </p:nvPr>
        </p:nvSpPr>
        <p:spPr>
          <a:xfrm>
            <a:off x="706464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2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2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2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2"/>
          <p:cNvSpPr txBox="1"/>
          <p:nvPr>
            <p:ph idx="3" type="body"/>
          </p:nvPr>
        </p:nvSpPr>
        <p:spPr>
          <a:xfrm>
            <a:off x="628200" y="493848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idx="1" type="body"/>
          </p:nvPr>
        </p:nvSpPr>
        <p:spPr>
          <a:xfrm>
            <a:off x="628200" y="248796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3"/>
          <p:cNvSpPr txBox="1"/>
          <p:nvPr>
            <p:ph idx="2" type="body"/>
          </p:nvPr>
        </p:nvSpPr>
        <p:spPr>
          <a:xfrm>
            <a:off x="628200" y="493848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4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4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4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4"/>
          <p:cNvSpPr txBox="1"/>
          <p:nvPr>
            <p:ph idx="3" type="body"/>
          </p:nvPr>
        </p:nvSpPr>
        <p:spPr>
          <a:xfrm>
            <a:off x="62820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4"/>
          <p:cNvSpPr txBox="1"/>
          <p:nvPr>
            <p:ph idx="4" type="body"/>
          </p:nvPr>
        </p:nvSpPr>
        <p:spPr>
          <a:xfrm>
            <a:off x="706464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5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5"/>
          <p:cNvSpPr txBox="1"/>
          <p:nvPr>
            <p:ph idx="1" type="body"/>
          </p:nvPr>
        </p:nvSpPr>
        <p:spPr>
          <a:xfrm>
            <a:off x="62820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5"/>
          <p:cNvSpPr txBox="1"/>
          <p:nvPr>
            <p:ph idx="2" type="body"/>
          </p:nvPr>
        </p:nvSpPr>
        <p:spPr>
          <a:xfrm>
            <a:off x="487548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5"/>
          <p:cNvSpPr txBox="1"/>
          <p:nvPr>
            <p:ph idx="3" type="body"/>
          </p:nvPr>
        </p:nvSpPr>
        <p:spPr>
          <a:xfrm>
            <a:off x="912276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5"/>
          <p:cNvSpPr txBox="1"/>
          <p:nvPr>
            <p:ph idx="4" type="body"/>
          </p:nvPr>
        </p:nvSpPr>
        <p:spPr>
          <a:xfrm>
            <a:off x="62820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5"/>
          <p:cNvSpPr txBox="1"/>
          <p:nvPr>
            <p:ph idx="5" type="body"/>
          </p:nvPr>
        </p:nvSpPr>
        <p:spPr>
          <a:xfrm>
            <a:off x="487548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5"/>
          <p:cNvSpPr txBox="1"/>
          <p:nvPr>
            <p:ph idx="6" type="body"/>
          </p:nvPr>
        </p:nvSpPr>
        <p:spPr>
          <a:xfrm>
            <a:off x="912276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6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6"/>
          <p:cNvSpPr txBox="1"/>
          <p:nvPr>
            <p:ph idx="1" type="subTitle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7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7"/>
          <p:cNvSpPr txBox="1"/>
          <p:nvPr>
            <p:ph idx="1" type="body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62820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2" type="body"/>
          </p:nvPr>
        </p:nvSpPr>
        <p:spPr>
          <a:xfrm>
            <a:off x="706464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8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8"/>
          <p:cNvSpPr txBox="1"/>
          <p:nvPr>
            <p:ph idx="1" type="body"/>
          </p:nvPr>
        </p:nvSpPr>
        <p:spPr>
          <a:xfrm>
            <a:off x="62820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8"/>
          <p:cNvSpPr txBox="1"/>
          <p:nvPr>
            <p:ph idx="2" type="body"/>
          </p:nvPr>
        </p:nvSpPr>
        <p:spPr>
          <a:xfrm>
            <a:off x="706464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9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0"/>
          <p:cNvSpPr txBox="1"/>
          <p:nvPr>
            <p:ph idx="1" type="subTitle"/>
          </p:nvPr>
        </p:nvSpPr>
        <p:spPr>
          <a:xfrm>
            <a:off x="628200" y="439920"/>
            <a:ext cx="12561120" cy="686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1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1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1"/>
          <p:cNvSpPr txBox="1"/>
          <p:nvPr>
            <p:ph idx="2" type="body"/>
          </p:nvPr>
        </p:nvSpPr>
        <p:spPr>
          <a:xfrm>
            <a:off x="706464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1"/>
          <p:cNvSpPr txBox="1"/>
          <p:nvPr>
            <p:ph idx="3" type="body"/>
          </p:nvPr>
        </p:nvSpPr>
        <p:spPr>
          <a:xfrm>
            <a:off x="62820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2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2"/>
          <p:cNvSpPr txBox="1"/>
          <p:nvPr>
            <p:ph idx="1" type="body"/>
          </p:nvPr>
        </p:nvSpPr>
        <p:spPr>
          <a:xfrm>
            <a:off x="62820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2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62"/>
          <p:cNvSpPr txBox="1"/>
          <p:nvPr>
            <p:ph idx="3" type="body"/>
          </p:nvPr>
        </p:nvSpPr>
        <p:spPr>
          <a:xfrm>
            <a:off x="706464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3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3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3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3"/>
          <p:cNvSpPr txBox="1"/>
          <p:nvPr>
            <p:ph idx="3" type="body"/>
          </p:nvPr>
        </p:nvSpPr>
        <p:spPr>
          <a:xfrm>
            <a:off x="628200" y="493848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4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4"/>
          <p:cNvSpPr txBox="1"/>
          <p:nvPr>
            <p:ph idx="1" type="body"/>
          </p:nvPr>
        </p:nvSpPr>
        <p:spPr>
          <a:xfrm>
            <a:off x="628200" y="248796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4"/>
          <p:cNvSpPr txBox="1"/>
          <p:nvPr>
            <p:ph idx="2" type="body"/>
          </p:nvPr>
        </p:nvSpPr>
        <p:spPr>
          <a:xfrm>
            <a:off x="628200" y="493848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5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5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5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5"/>
          <p:cNvSpPr txBox="1"/>
          <p:nvPr>
            <p:ph idx="3" type="body"/>
          </p:nvPr>
        </p:nvSpPr>
        <p:spPr>
          <a:xfrm>
            <a:off x="62820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5"/>
          <p:cNvSpPr txBox="1"/>
          <p:nvPr>
            <p:ph idx="4" type="body"/>
          </p:nvPr>
        </p:nvSpPr>
        <p:spPr>
          <a:xfrm>
            <a:off x="706464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6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6"/>
          <p:cNvSpPr txBox="1"/>
          <p:nvPr>
            <p:ph idx="1" type="body"/>
          </p:nvPr>
        </p:nvSpPr>
        <p:spPr>
          <a:xfrm>
            <a:off x="62820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66"/>
          <p:cNvSpPr txBox="1"/>
          <p:nvPr>
            <p:ph idx="2" type="body"/>
          </p:nvPr>
        </p:nvSpPr>
        <p:spPr>
          <a:xfrm>
            <a:off x="487548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66"/>
          <p:cNvSpPr txBox="1"/>
          <p:nvPr>
            <p:ph idx="3" type="body"/>
          </p:nvPr>
        </p:nvSpPr>
        <p:spPr>
          <a:xfrm>
            <a:off x="9122760" y="248796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6"/>
          <p:cNvSpPr txBox="1"/>
          <p:nvPr>
            <p:ph idx="4" type="body"/>
          </p:nvPr>
        </p:nvSpPr>
        <p:spPr>
          <a:xfrm>
            <a:off x="62820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6"/>
          <p:cNvSpPr txBox="1"/>
          <p:nvPr>
            <p:ph idx="5" type="body"/>
          </p:nvPr>
        </p:nvSpPr>
        <p:spPr>
          <a:xfrm>
            <a:off x="487548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6"/>
          <p:cNvSpPr txBox="1"/>
          <p:nvPr>
            <p:ph idx="6" type="body"/>
          </p:nvPr>
        </p:nvSpPr>
        <p:spPr>
          <a:xfrm>
            <a:off x="9122760" y="4938480"/>
            <a:ext cx="40446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idx="1" type="subTitle"/>
          </p:nvPr>
        </p:nvSpPr>
        <p:spPr>
          <a:xfrm>
            <a:off x="628200" y="439920"/>
            <a:ext cx="12561120" cy="6864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2" type="body"/>
          </p:nvPr>
        </p:nvSpPr>
        <p:spPr>
          <a:xfrm>
            <a:off x="706464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3" type="body"/>
          </p:nvPr>
        </p:nvSpPr>
        <p:spPr>
          <a:xfrm>
            <a:off x="62820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628200" y="2487960"/>
            <a:ext cx="61297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3" type="body"/>
          </p:nvPr>
        </p:nvSpPr>
        <p:spPr>
          <a:xfrm>
            <a:off x="7064640" y="493848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62820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7064640" y="2487960"/>
            <a:ext cx="61297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3" type="body"/>
          </p:nvPr>
        </p:nvSpPr>
        <p:spPr>
          <a:xfrm>
            <a:off x="628200" y="4938480"/>
            <a:ext cx="1256112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E4D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5"/>
          <p:cNvPicPr preferRelativeResize="0"/>
          <p:nvPr/>
        </p:nvPicPr>
        <p:blipFill rotWithShape="1">
          <a:blip r:embed="rId1">
            <a:alphaModFix amt="8000"/>
          </a:blip>
          <a:srcRect b="6934" l="0" r="30642" t="14712"/>
          <a:stretch/>
        </p:blipFill>
        <p:spPr>
          <a:xfrm>
            <a:off x="6937560" y="0"/>
            <a:ext cx="6879600" cy="7772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idx="1" type="body"/>
          </p:nvPr>
        </p:nvSpPr>
        <p:spPr>
          <a:xfrm>
            <a:off x="628200" y="269568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5"/>
          <p:cNvSpPr txBox="1"/>
          <p:nvPr>
            <p:ph idx="2" type="body"/>
          </p:nvPr>
        </p:nvSpPr>
        <p:spPr>
          <a:xfrm>
            <a:off x="628200" y="536940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cxnSp>
        <p:nvCxnSpPr>
          <p:cNvPr id="9" name="Google Shape;9;p15"/>
          <p:cNvCxnSpPr/>
          <p:nvPr/>
        </p:nvCxnSpPr>
        <p:spPr>
          <a:xfrm>
            <a:off x="729000" y="5122080"/>
            <a:ext cx="911520" cy="0"/>
          </a:xfrm>
          <a:prstGeom prst="straightConnector1">
            <a:avLst/>
          </a:prstGeom>
          <a:noFill/>
          <a:ln cap="flat" cmpd="sng" w="284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28000" y="6733800"/>
            <a:ext cx="3520080" cy="7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690840" y="309960"/>
            <a:ext cx="12435120" cy="129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628200" y="439920"/>
            <a:ext cx="12561120" cy="1480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628200" y="2487960"/>
            <a:ext cx="12561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63" name="Google Shape;63;p17"/>
          <p:cNvGrpSpPr/>
          <p:nvPr/>
        </p:nvGrpSpPr>
        <p:grpSpPr>
          <a:xfrm>
            <a:off x="0" y="7372440"/>
            <a:ext cx="13817160" cy="399600"/>
            <a:chOff x="0" y="7372440"/>
            <a:chExt cx="13817160" cy="399600"/>
          </a:xfrm>
        </p:grpSpPr>
        <p:sp>
          <p:nvSpPr>
            <p:cNvPr id="64" name="Google Shape;64;p17"/>
            <p:cNvSpPr/>
            <p:nvPr/>
          </p:nvSpPr>
          <p:spPr>
            <a:xfrm>
              <a:off x="0" y="7372440"/>
              <a:ext cx="13817160" cy="399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5" name="Google Shape;65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280" y="7372440"/>
              <a:ext cx="1788120" cy="39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7"/>
            <p:cNvSpPr/>
            <p:nvPr/>
          </p:nvSpPr>
          <p:spPr>
            <a:xfrm>
              <a:off x="0" y="7372440"/>
              <a:ext cx="13817160" cy="399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7" name="Google Shape;67;p1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280" y="7372440"/>
              <a:ext cx="1788120" cy="399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9"/>
          <p:cNvGrpSpPr/>
          <p:nvPr/>
        </p:nvGrpSpPr>
        <p:grpSpPr>
          <a:xfrm>
            <a:off x="0" y="7372440"/>
            <a:ext cx="13817160" cy="399600"/>
            <a:chOff x="0" y="7372440"/>
            <a:chExt cx="13817160" cy="399600"/>
          </a:xfrm>
        </p:grpSpPr>
        <p:sp>
          <p:nvSpPr>
            <p:cNvPr id="118" name="Google Shape;118;p19"/>
            <p:cNvSpPr/>
            <p:nvPr/>
          </p:nvSpPr>
          <p:spPr>
            <a:xfrm>
              <a:off x="0" y="7372440"/>
              <a:ext cx="13817160" cy="399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9" name="Google Shape;119;p1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280" y="7372440"/>
              <a:ext cx="1788120" cy="39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/>
            <p:nvPr/>
          </p:nvSpPr>
          <p:spPr>
            <a:xfrm>
              <a:off x="0" y="7372440"/>
              <a:ext cx="13817160" cy="399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4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280" y="7372440"/>
              <a:ext cx="1788120" cy="399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/>
          <p:nvPr>
            <p:ph type="title"/>
          </p:nvPr>
        </p:nvSpPr>
        <p:spPr>
          <a:xfrm>
            <a:off x="690840" y="309960"/>
            <a:ext cx="12435120" cy="129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90840" y="1818720"/>
            <a:ext cx="12435120" cy="450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0" y="0"/>
            <a:ext cx="9143640" cy="777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21"/>
          <p:cNvSpPr/>
          <p:nvPr/>
        </p:nvSpPr>
        <p:spPr>
          <a:xfrm>
            <a:off x="9144000" y="0"/>
            <a:ext cx="4673160" cy="777204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9560520" y="1976400"/>
            <a:ext cx="3840120" cy="139932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875" spcFirstLastPara="1" rIns="101875" wrap="square" tIns="50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21"/>
          <p:cNvSpPr txBox="1"/>
          <p:nvPr>
            <p:ph idx="2" type="body"/>
          </p:nvPr>
        </p:nvSpPr>
        <p:spPr>
          <a:xfrm>
            <a:off x="9560520" y="3886200"/>
            <a:ext cx="3840120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932280" y="6948000"/>
            <a:ext cx="488520" cy="4885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"/>
          <p:cNvSpPr/>
          <p:nvPr/>
        </p:nvSpPr>
        <p:spPr>
          <a:xfrm>
            <a:off x="0" y="0"/>
            <a:ext cx="13870800" cy="107208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09F89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"/>
          <p:cNvSpPr txBox="1"/>
          <p:nvPr/>
        </p:nvSpPr>
        <p:spPr>
          <a:xfrm>
            <a:off x="628200" y="2067480"/>
            <a:ext cx="12561120" cy="203112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970 Dream Team</a:t>
            </a:r>
            <a:endParaRPr b="0" i="0" sz="60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P3</a:t>
            </a:r>
            <a:endParaRPr b="0" i="0" sz="60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1"/>
          <p:cNvSpPr txBox="1"/>
          <p:nvPr/>
        </p:nvSpPr>
        <p:spPr>
          <a:xfrm>
            <a:off x="628200" y="5369400"/>
            <a:ext cx="12561120" cy="8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Simon Nardos, Mike Popesh, Colin Kitten, Darien Cupit, and Adan Soto </a:t>
            </a:r>
            <a:endParaRPr b="0" i="0" sz="16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12861000" y="133200"/>
            <a:ext cx="866160" cy="86148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4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"/>
          <p:cNvSpPr/>
          <p:nvPr/>
        </p:nvSpPr>
        <p:spPr>
          <a:xfrm>
            <a:off x="5112000" y="3150000"/>
            <a:ext cx="3593160" cy="73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244480" cy="99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/>
        </p:nvSpPr>
        <p:spPr>
          <a:xfrm>
            <a:off x="628200" y="876825"/>
            <a:ext cx="12561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74E13"/>
                </a:solidFill>
              </a:rPr>
              <a:t>Users Can Play a Game Online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628238" y="2878560"/>
            <a:ext cx="125610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-581670" lvl="0" marL="5248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Arial"/>
              <a:buChar char="-"/>
            </a:pPr>
            <a:r>
              <a:rPr lang="en-US" sz="27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Client connects to game server</a:t>
            </a:r>
            <a:endParaRPr b="0" i="0" sz="27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8167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Arial"/>
              <a:buChar char="-"/>
            </a:pPr>
            <a:r>
              <a:rPr lang="en-US" sz="27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server communication handler</a:t>
            </a:r>
            <a:endParaRPr b="0" i="0" sz="27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8167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Arial"/>
              <a:buChar char="-"/>
            </a:pPr>
            <a:r>
              <a:rPr lang="en-US" sz="27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Handle registration and login requests from the client</a:t>
            </a:r>
            <a:endParaRPr b="0" i="0" sz="27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/>
        </p:nvSpPr>
        <p:spPr>
          <a:xfrm>
            <a:off x="628200" y="905400"/>
            <a:ext cx="1256112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74E13"/>
                </a:solidFill>
              </a:rPr>
              <a:t>Users Can Invite Others to Play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628200" y="2487960"/>
            <a:ext cx="12561120" cy="201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80" marR="0" rtl="0" algn="l">
              <a:lnSpc>
                <a:spcPct val="200000"/>
              </a:lnSpc>
              <a:spcBef>
                <a:spcPts val="3019"/>
              </a:spcBef>
              <a:spcAft>
                <a:spcPts val="0"/>
              </a:spcAft>
              <a:buClr>
                <a:srgbClr val="666666"/>
              </a:buClr>
              <a:buSzPts val="2720"/>
              <a:buFont typeface="Arial"/>
              <a:buChar char="-"/>
            </a:pPr>
            <a:r>
              <a:rPr lang="en-US" sz="272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Handle invites inside of Server Communications Handler</a:t>
            </a:r>
            <a:endParaRPr b="0" i="0" sz="27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666666"/>
              </a:buClr>
              <a:buSzPts val="2720"/>
              <a:buFont typeface="Arial"/>
              <a:buChar char="-"/>
            </a:pPr>
            <a:r>
              <a:rPr lang="en-US" sz="272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Handle invites inside of the Client</a:t>
            </a:r>
            <a:endParaRPr b="0" i="0" sz="27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ac09f4bfa_0_20"/>
          <p:cNvSpPr txBox="1"/>
          <p:nvPr/>
        </p:nvSpPr>
        <p:spPr>
          <a:xfrm>
            <a:off x="628200" y="905400"/>
            <a:ext cx="12561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74E13"/>
                </a:solidFill>
              </a:rPr>
              <a:t>Users Can Play Multiple Games Simultaneously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7ac09f4bfa_0_20"/>
          <p:cNvSpPr txBox="1"/>
          <p:nvPr/>
        </p:nvSpPr>
        <p:spPr>
          <a:xfrm>
            <a:off x="628200" y="3073810"/>
            <a:ext cx="125610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79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666666"/>
              </a:buClr>
              <a:buSzPts val="2720"/>
              <a:buFont typeface="Arial"/>
              <a:buChar char="-"/>
            </a:pPr>
            <a:r>
              <a:rPr lang="en-US" sz="272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Ensure each new game uses separate sockets</a:t>
            </a:r>
            <a:endParaRPr b="0" i="0" sz="27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ac09f4bfa_0_26"/>
          <p:cNvSpPr txBox="1"/>
          <p:nvPr/>
        </p:nvSpPr>
        <p:spPr>
          <a:xfrm>
            <a:off x="1578975" y="2400100"/>
            <a:ext cx="105453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74E13"/>
                </a:solidFill>
              </a:rPr>
              <a:t>Review</a:t>
            </a:r>
            <a:endParaRPr sz="54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"/>
          <p:cNvSpPr txBox="1"/>
          <p:nvPr/>
        </p:nvSpPr>
        <p:spPr>
          <a:xfrm>
            <a:off x="628238" y="290950"/>
            <a:ext cx="12561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Process/Product Decisions Made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628250" y="3492985"/>
            <a:ext cx="125610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-524520" lvl="0" marL="5248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2720"/>
              <a:buFont typeface="Arial"/>
              <a:buChar char="-"/>
            </a:pPr>
            <a:r>
              <a:rPr b="0" i="0" lang="en-US" sz="27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Focused </a:t>
            </a:r>
            <a:r>
              <a:rPr lang="en-US" sz="27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on client and server communication</a:t>
            </a:r>
            <a:endParaRPr b="0" i="0" sz="27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59595B"/>
              </a:buClr>
              <a:buSzPts val="2720"/>
              <a:buFont typeface="Arial"/>
              <a:buChar char="-"/>
            </a:pPr>
            <a:r>
              <a:rPr b="0" i="0" lang="en-US" sz="27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Game </a:t>
            </a:r>
            <a:r>
              <a:rPr lang="en-US" sz="27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is able to be played across a network</a:t>
            </a:r>
            <a:endParaRPr b="0" i="0" sz="27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59595B"/>
              </a:buClr>
              <a:buSzPts val="2720"/>
              <a:buFont typeface="Arial"/>
              <a:buChar char="-"/>
            </a:pPr>
            <a:r>
              <a:rPr b="0" i="0" lang="en-US" sz="27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Imported JavaSwing for the GUIs</a:t>
            </a:r>
            <a:endParaRPr b="0" i="0" sz="27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81670" lvl="0" marL="524879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59595B"/>
              </a:buClr>
              <a:buSzPts val="2700"/>
              <a:buFont typeface="Arial"/>
              <a:buChar char="-"/>
            </a:pPr>
            <a:r>
              <a:rPr b="0" i="0" lang="en-US" sz="27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JUnit Tests</a:t>
            </a:r>
            <a:endParaRPr b="0" i="0" sz="27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81670" lvl="0" marL="524879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59595B"/>
              </a:buClr>
              <a:buSzPts val="2700"/>
              <a:buFont typeface="Proxima Nova"/>
              <a:buChar char="-"/>
            </a:pPr>
            <a:r>
              <a:rPr lang="en-US" sz="27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mySQL</a:t>
            </a:r>
            <a:endParaRPr sz="27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8167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59595B"/>
              </a:buClr>
              <a:buSzPts val="2700"/>
              <a:buFont typeface="Proxima Nova"/>
              <a:buChar char="-"/>
            </a:pPr>
            <a:r>
              <a:rPr lang="en-US" sz="27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Maven</a:t>
            </a:r>
            <a:endParaRPr sz="27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/>
        </p:nvSpPr>
        <p:spPr>
          <a:xfrm>
            <a:off x="628200" y="905400"/>
            <a:ext cx="1256112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Scrum Ceremonies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656640" y="3634200"/>
            <a:ext cx="12561120" cy="201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/11: Sprint 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 review, initial Planning</a:t>
            </a:r>
            <a:endParaRPr b="0" i="0" sz="18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: PO Meeting, Tasks definition and breakdown</a:t>
            </a:r>
            <a:endParaRPr b="0" i="0" sz="18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Setup</a:t>
            </a:r>
            <a:endParaRPr b="0" i="0" sz="18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25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Fall Break, Finish Setting up Server</a:t>
            </a:r>
            <a:endParaRPr b="0" i="0" sz="18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t/>
            </a:r>
            <a:endParaRPr b="0" i="0" sz="18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t/>
            </a:r>
            <a:endParaRPr b="0" i="0" sz="18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6863040" y="1741680"/>
            <a:ext cx="6297840" cy="47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20">
                <a:solidFill>
                  <a:srgbClr val="666666"/>
                </a:solidFill>
              </a:rPr>
              <a:t>2/2</a:t>
            </a:r>
            <a:r>
              <a:rPr b="0" i="0" lang="en-US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Pro</a:t>
            </a:r>
            <a:r>
              <a:rPr lang="en-US" sz="1820">
                <a:solidFill>
                  <a:srgbClr val="666666"/>
                </a:solidFill>
              </a:rPr>
              <a:t>gress Report after Break</a:t>
            </a:r>
            <a:endParaRPr b="0" i="0" sz="182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20">
                <a:solidFill>
                  <a:srgbClr val="666666"/>
                </a:solidFill>
              </a:rPr>
              <a:t>2/4</a:t>
            </a:r>
            <a:r>
              <a:rPr b="0" i="0" lang="en-US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20">
                <a:solidFill>
                  <a:srgbClr val="666666"/>
                </a:solidFill>
              </a:rPr>
              <a:t>Wrap up code with Presentation/end of semester coming quickly</a:t>
            </a:r>
            <a:endParaRPr b="0" i="0" sz="182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20">
                <a:solidFill>
                  <a:srgbClr val="666666"/>
                </a:solidFill>
              </a:rPr>
              <a:t>2/7</a:t>
            </a:r>
            <a:r>
              <a:rPr b="0" i="0" lang="en-US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 Started working on powerpoint </a:t>
            </a:r>
            <a:endParaRPr sz="182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20">
                <a:solidFill>
                  <a:srgbClr val="666666"/>
                </a:solidFill>
              </a:rPr>
              <a:t>12/8</a:t>
            </a:r>
            <a:r>
              <a:rPr b="0" i="0" lang="en-US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20">
                <a:solidFill>
                  <a:srgbClr val="666666"/>
                </a:solidFill>
              </a:rPr>
              <a:t>Presentation Practice and reflection on whole semester</a:t>
            </a:r>
            <a:endParaRPr b="0" i="0" sz="182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/>
        </p:nvSpPr>
        <p:spPr>
          <a:xfrm>
            <a:off x="9560520" y="2842200"/>
            <a:ext cx="3840120" cy="53352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875" spcFirstLastPara="1" rIns="101875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UML Diagram</a:t>
            </a:r>
            <a:endParaRPr b="0" i="0" sz="28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075554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ac09f4bfa_1_0"/>
          <p:cNvSpPr txBox="1"/>
          <p:nvPr/>
        </p:nvSpPr>
        <p:spPr>
          <a:xfrm>
            <a:off x="9560520" y="2842200"/>
            <a:ext cx="384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101875" spcFirstLastPara="1" rIns="101875" wrap="square" tIns="50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Matrix</a:t>
            </a:r>
            <a:endParaRPr b="0" i="0" sz="28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g7ac09f4bfa_1_0"/>
          <p:cNvPicPr preferRelativeResize="0"/>
          <p:nvPr/>
        </p:nvPicPr>
        <p:blipFill rotWithShape="1">
          <a:blip r:embed="rId3">
            <a:alphaModFix/>
          </a:blip>
          <a:srcRect b="24996" l="5636" r="12917" t="6799"/>
          <a:stretch/>
        </p:blipFill>
        <p:spPr>
          <a:xfrm>
            <a:off x="0" y="0"/>
            <a:ext cx="10068251" cy="77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/>
        </p:nvSpPr>
        <p:spPr>
          <a:xfrm>
            <a:off x="628200" y="622080"/>
            <a:ext cx="1256112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628200" y="1920960"/>
            <a:ext cx="12561120" cy="20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-524520" lvl="0" marL="5248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What went well?</a:t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b="0" i="0" lang="en-US" sz="21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Team problem solving/working together</a:t>
            </a:r>
            <a:endParaRPr b="0" i="0" sz="21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b="0" i="0" lang="en-US" sz="21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Task Estimates (time required) were accurate</a:t>
            </a:r>
            <a:endParaRPr b="0" i="0" sz="21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Clr>
                <a:srgbClr val="5959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What could be improved?</a:t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b="0" i="0" lang="en-US" sz="21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More work assigned at beginning of sprint</a:t>
            </a:r>
            <a:endParaRPr b="0" i="0" sz="21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lang="en-US" sz="21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Leave more time for refactoring and testing code</a:t>
            </a:r>
            <a:endParaRPr b="0" i="0" sz="21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t/>
            </a:r>
            <a:endParaRPr b="0" i="0" sz="21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/>
        </p:nvSpPr>
        <p:spPr>
          <a:xfrm>
            <a:off x="628200" y="905400"/>
            <a:ext cx="1256112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E4D2B"/>
                </a:solidFill>
                <a:latin typeface="Arial"/>
                <a:ea typeface="Arial"/>
                <a:cs typeface="Arial"/>
                <a:sym typeface="Arial"/>
              </a:rPr>
              <a:t>Retrospective Continued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628200" y="2487960"/>
            <a:ext cx="12561120" cy="201528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-562620" lvl="0" marL="5248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What will we improve for </a:t>
            </a:r>
            <a:r>
              <a:rPr lang="en-US" sz="24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Sprints in life</a:t>
            </a:r>
            <a:r>
              <a:rPr b="0" i="0" lang="en-US" sz="24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b="0" i="0" sz="24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Spend more time on task planning/creation</a:t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Achieve consistent task completion rate throughout the sprint </a:t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524880" marR="0" rtl="0" algn="l">
              <a:lnSpc>
                <a:spcPct val="120000"/>
              </a:lnSpc>
              <a:spcBef>
                <a:spcPts val="30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Greater emphasis on refactoring code</a:t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/>
        </p:nvSpPr>
        <p:spPr>
          <a:xfrm>
            <a:off x="628200" y="905400"/>
            <a:ext cx="1256112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48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 txBox="1"/>
          <p:nvPr/>
        </p:nvSpPr>
        <p:spPr>
          <a:xfrm>
            <a:off x="606240" y="3383280"/>
            <a:ext cx="12561120" cy="201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 b="0" i="0" sz="22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418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Game Description</a:t>
            </a:r>
            <a:endParaRPr b="0" i="0" sz="22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418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Development</a:t>
            </a:r>
            <a:endParaRPr b="0" i="0" sz="22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418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Decisions</a:t>
            </a:r>
            <a:endParaRPr sz="22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418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Patterns</a:t>
            </a:r>
            <a:endParaRPr sz="22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418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Game Demo</a:t>
            </a:r>
            <a:endParaRPr b="0" i="0" sz="22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2418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Lessons Learned</a:t>
            </a:r>
            <a:endParaRPr sz="22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440" y="1015200"/>
            <a:ext cx="6632280" cy="593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ac09f4bfa_0_16"/>
          <p:cNvSpPr txBox="1"/>
          <p:nvPr/>
        </p:nvSpPr>
        <p:spPr>
          <a:xfrm>
            <a:off x="1550400" y="3028800"/>
            <a:ext cx="105453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400">
                <a:solidFill>
                  <a:srgbClr val="274E13"/>
                </a:solidFill>
              </a:rPr>
              <a:t>User Stories and Acceptance Criteria</a:t>
            </a:r>
            <a:endParaRPr sz="54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/>
          <p:nvPr/>
        </p:nvSpPr>
        <p:spPr>
          <a:xfrm>
            <a:off x="628250" y="446665"/>
            <a:ext cx="12561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/>
          <p:cNvSpPr txBox="1"/>
          <p:nvPr/>
        </p:nvSpPr>
        <p:spPr>
          <a:xfrm>
            <a:off x="628200" y="3389400"/>
            <a:ext cx="12561120" cy="201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Register an Account (User Story 1)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(A) 1 email for each account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(B) No duplicate emails or account names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(C) 2 password inputs for account creation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(D) Enter nickname, password, email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(E) Password must be at least 8 characters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Login to an Existing Account (User Story 2)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(A) Enter credentials to login to existing account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(B) Display error message on login screen if failed</a:t>
            </a:r>
            <a:endParaRPr sz="160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600"/>
              <a:buChar char="-"/>
            </a:pPr>
            <a:r>
              <a:rPr lang="en-US" sz="160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(C) Username/password is retrieved</a:t>
            </a:r>
            <a:endParaRPr b="0" i="0" sz="16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ac09f4bfa_0_6"/>
          <p:cNvSpPr txBox="1"/>
          <p:nvPr/>
        </p:nvSpPr>
        <p:spPr>
          <a:xfrm>
            <a:off x="628263" y="194815"/>
            <a:ext cx="12561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7ac09f4bfa_0_6"/>
          <p:cNvSpPr txBox="1"/>
          <p:nvPr/>
        </p:nvSpPr>
        <p:spPr>
          <a:xfrm>
            <a:off x="628200" y="3389400"/>
            <a:ext cx="125610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-460079" lvl="0" marL="52487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1820"/>
              <a:buFont typeface="Arial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Invite Others to Play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 (User Story 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60080" lvl="1" marL="1136879" marR="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820"/>
              <a:buFont typeface="Arial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(A) Can invite players logged into game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60080" lvl="1" marL="1136879" marR="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820"/>
              <a:buFont typeface="Arial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(B) Click name produces send invite/cancel invite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60080" lvl="1" marL="1136879" marR="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820"/>
              <a:buFont typeface="Arial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(C) Timeout period for invites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41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1820"/>
              <a:buFont typeface="Proxima Nova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Play Multiple Games Simultaneously (User Story 7)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416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1820"/>
              <a:buFont typeface="Proxima Nova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(A) Each new game pops out into a new window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t/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ac09f4bfa_0_11"/>
          <p:cNvSpPr txBox="1"/>
          <p:nvPr/>
        </p:nvSpPr>
        <p:spPr>
          <a:xfrm>
            <a:off x="628263" y="194815"/>
            <a:ext cx="12561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ac09f4bfa_0_11"/>
          <p:cNvSpPr txBox="1"/>
          <p:nvPr/>
        </p:nvSpPr>
        <p:spPr>
          <a:xfrm>
            <a:off x="628200" y="3389400"/>
            <a:ext cx="125610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-344170" lvl="0" marL="45720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59595B"/>
              </a:buClr>
              <a:buSzPts val="1820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Play a Game Online (User Story 8)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4169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820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(A) Clients connect to game server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4169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820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(B) Standardized frames used to communicate actions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60079" lvl="0" marL="524879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B"/>
              </a:buClr>
              <a:buSzPts val="1820"/>
              <a:buFont typeface="Arial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Users Can Quit the Game at any TIme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 (User Story </a:t>
            </a: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r>
              <a:rPr b="0" i="0" lang="en-US" sz="1820" u="none" cap="none" strike="noStrike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2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4169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820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(A) Save, quit/forfeit options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4169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820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(B) Forfeit does not save game state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4169" lvl="1" marL="91440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Clr>
                <a:srgbClr val="59595B"/>
              </a:buClr>
              <a:buSzPts val="1820"/>
              <a:buChar char="-"/>
            </a:pPr>
            <a:r>
              <a:rPr lang="en-US" sz="1820">
                <a:solidFill>
                  <a:srgbClr val="59595B"/>
                </a:solidFill>
                <a:latin typeface="Proxima Nova"/>
                <a:ea typeface="Proxima Nova"/>
                <a:cs typeface="Proxima Nova"/>
                <a:sym typeface="Proxima Nova"/>
              </a:rPr>
              <a:t>(C) Send message based on type of abandonment</a:t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None/>
            </a:pPr>
            <a:r>
              <a:t/>
            </a:r>
            <a:endParaRPr sz="1820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ac09f4bfa_0_30"/>
          <p:cNvSpPr txBox="1"/>
          <p:nvPr/>
        </p:nvSpPr>
        <p:spPr>
          <a:xfrm>
            <a:off x="1636150" y="3028800"/>
            <a:ext cx="10545300" cy="1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74E13"/>
                </a:solidFill>
              </a:rPr>
              <a:t>Tasks and Challenges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/>
        </p:nvSpPr>
        <p:spPr>
          <a:xfrm>
            <a:off x="628200" y="905400"/>
            <a:ext cx="1256112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8225" lIns="138225" spcFirstLastPara="1" rIns="138225" wrap="square" tIns="1382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74E13"/>
                </a:solidFill>
              </a:rPr>
              <a:t>Login/Register</a:t>
            </a:r>
            <a:endParaRPr b="0" i="0" sz="5400" u="none" cap="none" strike="noStrike">
              <a:solidFill>
                <a:srgbClr val="59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628200" y="3106080"/>
            <a:ext cx="12561120" cy="201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8225" lIns="138225" spcFirstLastPara="1" rIns="138225" wrap="square" tIns="138225">
            <a:noAutofit/>
          </a:bodyPr>
          <a:lstStyle/>
          <a:p>
            <a:pPr indent="-524520" lvl="0" marL="52488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Add UI for account registration</a:t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client communication handler</a:t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SQL database setup</a:t>
            </a:r>
            <a:endParaRPr b="0" i="0" sz="1800" u="none" cap="none" strike="noStrike">
              <a:solidFill>
                <a:srgbClr val="59595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79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Add to database table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520" lvl="0" marL="524880" marR="0" rtl="0" algn="l">
              <a:lnSpc>
                <a:spcPct val="200000"/>
              </a:lnSpc>
              <a:spcBef>
                <a:spcPts val="1202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Account/Password creation check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2015-06-30T23:05:53Z</dcterms:created>
  <dc:creator>Ari Curtis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Colorado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