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notesMasterIdLst>
    <p:notesMasterId r:id="rId32"/>
  </p:notesMasterIdLst>
  <p:sldIdLst>
    <p:sldId id="266" r:id="rId2"/>
    <p:sldId id="267" r:id="rId3"/>
    <p:sldId id="257" r:id="rId4"/>
    <p:sldId id="276" r:id="rId5"/>
    <p:sldId id="277" r:id="rId6"/>
    <p:sldId id="268" r:id="rId7"/>
    <p:sldId id="258" r:id="rId8"/>
    <p:sldId id="275" r:id="rId9"/>
    <p:sldId id="278" r:id="rId10"/>
    <p:sldId id="279" r:id="rId11"/>
    <p:sldId id="260" r:id="rId12"/>
    <p:sldId id="261" r:id="rId13"/>
    <p:sldId id="272" r:id="rId14"/>
    <p:sldId id="270" r:id="rId15"/>
    <p:sldId id="271" r:id="rId16"/>
    <p:sldId id="280" r:id="rId17"/>
    <p:sldId id="263" r:id="rId18"/>
    <p:sldId id="264" r:id="rId19"/>
    <p:sldId id="265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979" autoAdjust="0"/>
    <p:restoredTop sz="83242" autoAdjust="0"/>
  </p:normalViewPr>
  <p:slideViewPr>
    <p:cSldViewPr snapToGrid="0">
      <p:cViewPr>
        <p:scale>
          <a:sx n="100" d="100"/>
          <a:sy n="100" d="100"/>
        </p:scale>
        <p:origin x="648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9B81A-C411-4C25-A83B-68F602D218F2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94EC-38F3-4900-830E-33F170CC3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2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Relationship Id="rId3" Type="http://schemas.openxmlformats.org/officeDocument/2006/relationships/hyperlink" Target="http://docs.mongodb.org/manual/reference/method/db.collection.save/#db.collection.save" TargetMode="Externa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94EC-38F3-4900-830E-33F170CC3E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65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schema</a:t>
            </a:r>
            <a:r>
              <a:rPr lang="en-US" baseline="0" dirty="0" smtClean="0"/>
              <a:t> is very flexible. Documents in each collection can have different structures.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94EC-38F3-4900-830E-33F170CC3E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92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schema</a:t>
            </a:r>
            <a:r>
              <a:rPr lang="en-US" baseline="0" dirty="0" smtClean="0"/>
              <a:t> is very flexible. Documents in each collection can have different structures.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94EC-38F3-4900-830E-33F170CC3E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92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embedded documents, we do not need complicated join table. </a:t>
            </a:r>
          </a:p>
          <a:p>
            <a:r>
              <a:rPr lang="en-US" baseline="0" dirty="0" smtClean="0"/>
              <a:t>Why objectId1 – a hex string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94EC-38F3-4900-830E-33F170CC3E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00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embedded documents, we do not need complicated join table. </a:t>
            </a:r>
          </a:p>
          <a:p>
            <a:r>
              <a:rPr lang="en-US" baseline="0" dirty="0" smtClean="0"/>
              <a:t>Why objectId1 – a hex string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94EC-38F3-4900-830E-33F170CC3E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00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x-none">
                <a:latin typeface="Arial" charset="0"/>
              </a:rPr>
              <a:t>Create</a:t>
            </a:r>
          </a:p>
          <a:p>
            <a:pPr lvl="1">
              <a:buFontTx/>
              <a:buChar char="•"/>
            </a:pPr>
            <a:r>
              <a:rPr lang="hu-HU" altLang="x-none">
                <a:latin typeface="Arial" charset="0"/>
              </a:rPr>
              <a:t>The field name _id is reserved for use as a primary key; its value must be unique in the collection, is immutable, and may be of any type other than an array. </a:t>
            </a:r>
          </a:p>
          <a:p>
            <a:pPr lvl="1">
              <a:buFontTx/>
              <a:buChar char="•"/>
            </a:pPr>
            <a:r>
              <a:rPr lang="hu-HU" altLang="x-none">
                <a:latin typeface="Arial" charset="0"/>
              </a:rPr>
              <a:t>The field names </a:t>
            </a:r>
            <a:r>
              <a:rPr lang="hu-HU" altLang="x-none" b="1">
                <a:latin typeface="Arial" charset="0"/>
              </a:rPr>
              <a:t>cannot</a:t>
            </a:r>
            <a:r>
              <a:rPr lang="hu-HU" altLang="x-none">
                <a:latin typeface="Arial" charset="0"/>
              </a:rPr>
              <a:t> start with the $ character. </a:t>
            </a:r>
          </a:p>
          <a:p>
            <a:pPr lvl="1">
              <a:buFontTx/>
              <a:buChar char="•"/>
            </a:pPr>
            <a:r>
              <a:rPr lang="hu-HU" altLang="x-none">
                <a:latin typeface="Arial" charset="0"/>
              </a:rPr>
              <a:t>The field names </a:t>
            </a:r>
            <a:r>
              <a:rPr lang="hu-HU" altLang="x-none" b="1">
                <a:latin typeface="Arial" charset="0"/>
              </a:rPr>
              <a:t>cannot</a:t>
            </a:r>
            <a:r>
              <a:rPr lang="hu-HU" altLang="x-none">
                <a:latin typeface="Arial" charset="0"/>
              </a:rPr>
              <a:t> contain the . character. </a:t>
            </a:r>
          </a:p>
          <a:p>
            <a:r>
              <a:rPr lang="hu-HU" altLang="x-none">
                <a:latin typeface="Arial" charset="0"/>
              </a:rPr>
              <a:t>   Create with save</a:t>
            </a:r>
          </a:p>
          <a:p>
            <a:pPr lvl="2">
              <a:buFontTx/>
              <a:buChar char="•"/>
            </a:pPr>
            <a:r>
              <a:rPr lang="hu-HU" altLang="x-none">
                <a:latin typeface="Arial" charset="0"/>
              </a:rPr>
              <a:t>If the &lt;document&gt; argument does not contain the _id field or contains an _id field with a value not in the collection, the </a:t>
            </a:r>
            <a:r>
              <a:rPr lang="hu-HU" altLang="x-none">
                <a:latin typeface="Arial" charset="0"/>
                <a:hlinkClick r:id="rId3" tooltip="db.collection.save"/>
              </a:rPr>
              <a:t>save()</a:t>
            </a:r>
            <a:r>
              <a:rPr lang="hu-HU" altLang="x-none">
                <a:latin typeface="Arial" charset="0"/>
              </a:rPr>
              <a:t> method performs an insert of the document. </a:t>
            </a:r>
          </a:p>
          <a:p>
            <a:pPr lvl="2">
              <a:buFontTx/>
              <a:buChar char="•"/>
            </a:pPr>
            <a:r>
              <a:rPr lang="hu-HU" altLang="x-none">
                <a:latin typeface="Arial" charset="0"/>
              </a:rPr>
              <a:t>Otherwise, the </a:t>
            </a:r>
            <a:r>
              <a:rPr lang="hu-HU" altLang="x-none">
                <a:latin typeface="Arial" charset="0"/>
                <a:hlinkClick r:id="rId3" tooltip="db.collection.save"/>
              </a:rPr>
              <a:t>save()</a:t>
            </a:r>
            <a:r>
              <a:rPr lang="hu-HU" altLang="x-none">
                <a:latin typeface="Arial" charset="0"/>
              </a:rPr>
              <a:t> method performs an update. </a:t>
            </a:r>
          </a:p>
          <a:p>
            <a:r>
              <a:rPr lang="hu-HU" altLang="x-none">
                <a:latin typeface="Arial" charset="0"/>
              </a:rPr>
              <a:t>sds</a:t>
            </a:r>
          </a:p>
        </p:txBody>
      </p:sp>
    </p:spTree>
    <p:extLst>
      <p:ext uri="{BB962C8B-B14F-4D97-AF65-F5344CB8AC3E}">
        <p14:creationId xmlns:p14="http://schemas.microsoft.com/office/powerpoint/2010/main" val="1265014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hu-HU" altLang="x-none"/>
          </a:p>
          <a:p>
            <a:pPr>
              <a:spcBef>
                <a:spcPct val="0"/>
              </a:spcBef>
            </a:pPr>
            <a:endParaRPr lang="hu-HU" altLang="x-none"/>
          </a:p>
        </p:txBody>
      </p:sp>
      <p:sp>
        <p:nvSpPr>
          <p:cNvPr id="15364" name="Dia számának hely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863" indent="-309563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250" indent="-2476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550" indent="-2476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850" indent="-2476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941C8B-7C3C-3541-9FB2-A493078001DA}" type="slidenum">
              <a:rPr lang="hu-HU" altLang="x-none"/>
              <a:pPr eaLnBrk="1" hangingPunct="1"/>
              <a:t>21</a:t>
            </a:fld>
            <a:endParaRPr lang="hu-HU" altLang="x-none"/>
          </a:p>
        </p:txBody>
      </p:sp>
    </p:spTree>
    <p:extLst>
      <p:ext uri="{BB962C8B-B14F-4D97-AF65-F5344CB8AC3E}">
        <p14:creationId xmlns:p14="http://schemas.microsoft.com/office/powerpoint/2010/main" val="2035984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x-none"/>
              <a:t>http://docs.mongodb.org/manual/faq/storage/</a:t>
            </a:r>
          </a:p>
        </p:txBody>
      </p:sp>
    </p:spTree>
    <p:extLst>
      <p:ext uri="{BB962C8B-B14F-4D97-AF65-F5344CB8AC3E}">
        <p14:creationId xmlns:p14="http://schemas.microsoft.com/office/powerpoint/2010/main" val="666741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x-none">
                <a:latin typeface="Arial" charset="0"/>
              </a:rPr>
              <a:t>DC – Data center</a:t>
            </a:r>
          </a:p>
        </p:txBody>
      </p:sp>
    </p:spTree>
    <p:extLst>
      <p:ext uri="{BB962C8B-B14F-4D97-AF65-F5344CB8AC3E}">
        <p14:creationId xmlns:p14="http://schemas.microsoft.com/office/powerpoint/2010/main" val="1423976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x-none">
                <a:latin typeface="Arial" charset="0"/>
              </a:rPr>
              <a:t>1970 – 2000: Vertical Scalability (scale-up)</a:t>
            </a:r>
          </a:p>
          <a:p>
            <a:r>
              <a:rPr lang="hu-HU" altLang="x-none">
                <a:latin typeface="Arial" charset="0"/>
              </a:rPr>
              <a:t>Google, ~2000: Horizontal Scalability (scale-out)</a:t>
            </a:r>
          </a:p>
          <a:p>
            <a:endParaRPr lang="hu-HU" altLang="x-none"/>
          </a:p>
          <a:p>
            <a:endParaRPr lang="hu-HU" altLang="x-non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350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x-none">
                <a:latin typeface="Arial" charset="0"/>
              </a:rPr>
              <a:t>http://docs.mongodb.org/manual/reference/method/db.collection.mapReduce/#db.collection.mapReduce</a:t>
            </a:r>
          </a:p>
        </p:txBody>
      </p:sp>
    </p:spTree>
    <p:extLst>
      <p:ext uri="{BB962C8B-B14F-4D97-AF65-F5344CB8AC3E}">
        <p14:creationId xmlns:p14="http://schemas.microsoft.com/office/powerpoint/2010/main" val="129233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https://infocus.emc.com/april_reeve/big-data-and-nosql-the-problem-with-relational-databases/</a:t>
            </a:r>
          </a:p>
          <a:p>
            <a:r>
              <a:rPr lang="en-US" dirty="0" smtClean="0"/>
              <a:t>1</a:t>
            </a:r>
            <a:r>
              <a:rPr lang="en-US" baseline="0" dirty="0" smtClean="0"/>
              <a:t>min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94EC-38F3-4900-830E-33F170CC3E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01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x-none"/>
              <a:t>MongoDB</a:t>
            </a:r>
          </a:p>
          <a:p>
            <a:r>
              <a:rPr lang="hu-HU" altLang="x-none"/>
              <a:t>A: What if a primary node is down?</a:t>
            </a:r>
          </a:p>
        </p:txBody>
      </p:sp>
    </p:spTree>
    <p:extLst>
      <p:ext uri="{BB962C8B-B14F-4D97-AF65-F5344CB8AC3E}">
        <p14:creationId xmlns:p14="http://schemas.microsoft.com/office/powerpoint/2010/main" val="265682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x-none" b="1"/>
              <a:t>ACID</a:t>
            </a:r>
          </a:p>
          <a:p>
            <a:r>
              <a:rPr lang="hu-HU" altLang="x-none" b="1"/>
              <a:t>Atomicity.</a:t>
            </a:r>
            <a:r>
              <a:rPr lang="hu-HU" altLang="x-none"/>
              <a:t> All of the operations in the transaction will complete, or none will.</a:t>
            </a:r>
            <a:endParaRPr lang="hu-HU" altLang="x-none" b="1"/>
          </a:p>
          <a:p>
            <a:r>
              <a:rPr lang="hu-HU" altLang="x-none" b="1"/>
              <a:t>Consistency.</a:t>
            </a:r>
            <a:r>
              <a:rPr lang="hu-HU" altLang="x-none"/>
              <a:t> The database will be in a consistent state when the transaction begins and ends.</a:t>
            </a:r>
            <a:endParaRPr lang="hu-HU" altLang="x-none" b="1"/>
          </a:p>
          <a:p>
            <a:r>
              <a:rPr lang="hu-HU" altLang="x-none" b="1"/>
              <a:t>Isolation.</a:t>
            </a:r>
            <a:r>
              <a:rPr lang="hu-HU" altLang="x-none"/>
              <a:t> The transaction will behave as if it is the only operation being performed upon the database.</a:t>
            </a:r>
            <a:endParaRPr lang="hu-HU" altLang="x-none" b="1"/>
          </a:p>
          <a:p>
            <a:r>
              <a:rPr lang="hu-HU" altLang="x-none" b="1"/>
              <a:t>Durability.</a:t>
            </a:r>
            <a:r>
              <a:rPr lang="hu-HU" altLang="x-none"/>
              <a:t> Upon completion of the transaction, the operation will not be reversed.</a:t>
            </a:r>
          </a:p>
          <a:p>
            <a:endParaRPr lang="hu-HU" altLang="x-none"/>
          </a:p>
          <a:p>
            <a:r>
              <a:rPr lang="hu-HU" altLang="x-none" b="1"/>
              <a:t>BASE</a:t>
            </a:r>
          </a:p>
          <a:p>
            <a:r>
              <a:rPr lang="hu-HU" altLang="x-none" sz="1600" b="1"/>
              <a:t>Basically Available</a:t>
            </a:r>
            <a:r>
              <a:rPr lang="hu-HU" altLang="x-none"/>
              <a:t>: some parts of system remain availabe on failure</a:t>
            </a:r>
            <a:endParaRPr lang="hu-HU" altLang="x-none" b="1"/>
          </a:p>
          <a:p>
            <a:r>
              <a:rPr lang="hu-HU" altLang="x-none" b="1"/>
              <a:t>Soft-state</a:t>
            </a:r>
            <a:r>
              <a:rPr lang="hu-HU" altLang="x-none"/>
              <a:t>: </a:t>
            </a:r>
          </a:p>
          <a:p>
            <a:r>
              <a:rPr lang="hu-HU" altLang="x-none"/>
              <a:t>	(the information will expire unless it is refreshed )</a:t>
            </a:r>
          </a:p>
          <a:p>
            <a:r>
              <a:rPr lang="hu-HU" altLang="x-none"/>
              <a:t>	system will change state without user intervention due to eventual consistency </a:t>
            </a:r>
          </a:p>
          <a:p>
            <a:r>
              <a:rPr lang="hu-HU" altLang="x-none" sz="1600" b="1"/>
              <a:t>Eventually consistency</a:t>
            </a:r>
            <a:r>
              <a:rPr lang="hu-HU" altLang="x-none" sz="1600"/>
              <a:t>:</a:t>
            </a:r>
          </a:p>
          <a:p>
            <a:r>
              <a:rPr lang="hu-HU" altLang="x-none" sz="1600"/>
              <a:t>	asynchron propagation</a:t>
            </a:r>
          </a:p>
          <a:p>
            <a:r>
              <a:rPr lang="hu-HU" altLang="x-none" sz="1600"/>
              <a:t>	consistancy window</a:t>
            </a:r>
          </a:p>
        </p:txBody>
      </p:sp>
    </p:spTree>
    <p:extLst>
      <p:ext uri="{BB962C8B-B14F-4D97-AF65-F5344CB8AC3E}">
        <p14:creationId xmlns:p14="http://schemas.microsoft.com/office/powerpoint/2010/main" val="120993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hu-HU" altLang="x-none"/>
              <a:t>2009: Initial release</a:t>
            </a:r>
          </a:p>
          <a:p>
            <a:pPr>
              <a:spcBef>
                <a:spcPct val="0"/>
              </a:spcBef>
            </a:pPr>
            <a:r>
              <a:rPr lang="hu-HU" altLang="x-none"/>
              <a:t>At now: version 2.2.3</a:t>
            </a:r>
          </a:p>
          <a:p>
            <a:pPr>
              <a:spcBef>
                <a:spcPct val="0"/>
              </a:spcBef>
            </a:pPr>
            <a:endParaRPr lang="hu-HU" altLang="x-none"/>
          </a:p>
        </p:txBody>
      </p:sp>
      <p:sp>
        <p:nvSpPr>
          <p:cNvPr id="14340" name="Dia számának hely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863" indent="-309563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250" indent="-2476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550" indent="-2476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850" indent="-2476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860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32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004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57650" indent="-24765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D12732-FA01-A348-B64C-D2A572B32D41}" type="slidenum">
              <a:rPr lang="hu-HU" altLang="x-none"/>
              <a:pPr eaLnBrk="1" hangingPunct="1"/>
              <a:t>4</a:t>
            </a:fld>
            <a:endParaRPr lang="hu-HU" altLang="x-none"/>
          </a:p>
        </p:txBody>
      </p:sp>
    </p:spTree>
    <p:extLst>
      <p:ext uri="{BB962C8B-B14F-4D97-AF65-F5344CB8AC3E}">
        <p14:creationId xmlns:p14="http://schemas.microsoft.com/office/powerpoint/2010/main" val="208656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hu-HU" altLang="x-none">
                <a:latin typeface="Arial" charset="0"/>
              </a:rPr>
              <a:t>Huge quantity of data =&gt; Distributed systems =&gt; expensive joins =&gt;</a:t>
            </a:r>
            <a:endParaRPr lang="hu-HU" altLang="x-none"/>
          </a:p>
          <a:p>
            <a:pPr>
              <a:buFontTx/>
              <a:buChar char="•"/>
            </a:pPr>
            <a:r>
              <a:rPr lang="hu-HU" altLang="x-none"/>
              <a:t>New fields, new demands (graphs) =&gt;</a:t>
            </a:r>
          </a:p>
          <a:p>
            <a:endParaRPr lang="hu-HU" altLang="x-none"/>
          </a:p>
          <a:p>
            <a:r>
              <a:rPr lang="hu-HU" altLang="x-none"/>
              <a:t>Different data strucutres:</a:t>
            </a:r>
          </a:p>
          <a:p>
            <a:r>
              <a:rPr lang="hu-HU" altLang="x-none"/>
              <a:t>	Simplier or more specific</a:t>
            </a:r>
          </a:p>
        </p:txBody>
      </p:sp>
    </p:spTree>
    <p:extLst>
      <p:ext uri="{BB962C8B-B14F-4D97-AF65-F5344CB8AC3E}">
        <p14:creationId xmlns:p14="http://schemas.microsoft.com/office/powerpoint/2010/main" val="399529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https://www.mongodb.com/nosql-explained</a:t>
            </a:r>
            <a:br>
              <a:rPr lang="en-US" dirty="0" smtClean="0"/>
            </a:br>
            <a:r>
              <a:rPr lang="en-US" dirty="0" smtClean="0"/>
              <a:t>http://aryannava.com/2014/04/06/nosql-databases-family/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94EC-38F3-4900-830E-33F170CC3E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1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dynamic schemas?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94EC-38F3-4900-830E-33F170CC3E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1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x-none">
                <a:latin typeface="Arial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076290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altLang="x-none">
                <a:latin typeface="Arial" charset="0"/>
              </a:rPr>
              <a:t>Flexible schema</a:t>
            </a:r>
          </a:p>
          <a:p>
            <a:r>
              <a:rPr lang="hu-HU" altLang="x-none">
                <a:latin typeface="Arial" charset="0"/>
              </a:rPr>
              <a:t>Javascript</a:t>
            </a:r>
          </a:p>
          <a:p>
            <a:endParaRPr lang="hu-HU" altLang="x-non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717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en-US" baseline="0" dirty="0" smtClean="0"/>
              <a:t> the index in MongoDB</a:t>
            </a:r>
          </a:p>
          <a:p>
            <a:r>
              <a:rPr lang="en-US" baseline="0" dirty="0" smtClean="0"/>
              <a:t>Embedded documents and linking??</a:t>
            </a:r>
          </a:p>
          <a:p>
            <a:r>
              <a:rPr lang="en-US" baseline="0" dirty="0" smtClean="0"/>
              <a:t>Aggregation pipeline??</a:t>
            </a:r>
          </a:p>
          <a:p>
            <a:r>
              <a:rPr lang="en-US" dirty="0" smtClean="0"/>
              <a:t>http://docs.mongodb.org/manual/core/data-model-design/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794EC-38F3-4900-830E-33F170CC3E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992B-D2BC-4B4A-9103-8833C70EC3A8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FBF1-D95A-4C62-B6FC-41CA662E51D8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1499-D3DA-478B-981C-22B76F005B50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9B6C-E08D-47EE-896C-192ECAE839F6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2F6-AB4C-4157-B380-9D641F7766BF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733B-54C6-4A6E-827E-DD1C3F9CE873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007A-2620-465A-B45E-DE7041884AFA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B893-BBFC-4DE0-B374-3860F9650844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1ECB-3731-47CE-AEFD-5FF28C66873D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578F-7EF4-47FE-9EB9-E2BE3AAEB459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97FF-FD26-430C-9695-8B5F9B745B67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4683C-E14C-462C-BAA2-833014B0A3E0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6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eg"/><Relationship Id="rId20" Type="http://schemas.openxmlformats.org/officeDocument/2006/relationships/image" Target="../media/image17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jpeg"/><Relationship Id="rId13" Type="http://schemas.openxmlformats.org/officeDocument/2006/relationships/image" Target="../media/image10.jpe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://www.mongodb.org/about/production-deployments/" TargetMode="External"/><Relationship Id="rId8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Down Arrow Callout 10"/>
          <p:cNvSpPr/>
          <p:nvPr/>
        </p:nvSpPr>
        <p:spPr>
          <a:xfrm>
            <a:off x="1651380" y="1514902"/>
            <a:ext cx="8461611" cy="3166280"/>
          </a:xfrm>
          <a:prstGeom prst="downArrow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one day:</a:t>
            </a:r>
          </a:p>
          <a:p>
            <a:pPr algn="ctr"/>
            <a:r>
              <a:rPr lang="en-US" dirty="0"/>
              <a:t>24 million transactions processed by Walmart</a:t>
            </a:r>
          </a:p>
          <a:p>
            <a:pPr algn="ctr"/>
            <a:r>
              <a:rPr lang="en-US" dirty="0"/>
              <a:t>100 TB of data uploaded to Facebook</a:t>
            </a:r>
          </a:p>
          <a:p>
            <a:pPr algn="ctr"/>
            <a:r>
              <a:rPr lang="en-US" dirty="0"/>
              <a:t>175 million tweets  on </a:t>
            </a:r>
            <a:r>
              <a:rPr lang="en-US" dirty="0" smtClean="0"/>
              <a:t>Twitter</a:t>
            </a:r>
          </a:p>
          <a:p>
            <a:pPr algn="ctr"/>
            <a:r>
              <a:rPr lang="en-US" dirty="0" smtClean="0"/>
              <a:t>……….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1651381" y="4776716"/>
            <a:ext cx="8461610" cy="1446663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</a:t>
            </a:r>
            <a:r>
              <a:rPr lang="en-US" b="1" dirty="0" smtClean="0">
                <a:solidFill>
                  <a:srgbClr val="FF0000"/>
                </a:solidFill>
              </a:rPr>
              <a:t>store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F0"/>
                </a:solidFill>
              </a:rPr>
              <a:t>query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B050"/>
                </a:solidFill>
              </a:rPr>
              <a:t>process</a:t>
            </a:r>
            <a:r>
              <a:rPr lang="en-US" dirty="0" smtClean="0"/>
              <a:t> these data efficiently?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1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B4AE281-18BF-764E-9FB7-8C7A9ED8B20A}" type="slidenum">
              <a:rPr lang="hu-HU" altLang="x-none"/>
              <a:pPr/>
              <a:t>10</a:t>
            </a:fld>
            <a:endParaRPr lang="hu-HU" altLang="x-none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2438"/>
            <a:ext cx="9404350" cy="1400175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Document</a:t>
            </a:r>
            <a:r>
              <a:rPr lang="hu-HU" dirty="0"/>
              <a:t> </a:t>
            </a:r>
            <a:r>
              <a:rPr lang="hu-HU" dirty="0" err="1"/>
              <a:t>store</a:t>
            </a:r>
            <a:endParaRPr lang="hu-HU" dirty="0"/>
          </a:p>
        </p:txBody>
      </p:sp>
      <p:graphicFrame>
        <p:nvGraphicFramePr>
          <p:cNvPr id="2" name="Táblázat 1"/>
          <p:cNvGraphicFramePr>
            <a:graphicFrameLocks noGrp="1"/>
          </p:cNvGraphicFramePr>
          <p:nvPr/>
        </p:nvGraphicFramePr>
        <p:xfrm>
          <a:off x="2063751" y="1506539"/>
          <a:ext cx="4251325" cy="3343275"/>
        </p:xfrm>
        <a:graphic>
          <a:graphicData uri="http://schemas.openxmlformats.org/drawingml/2006/table">
            <a:tbl>
              <a:tblPr/>
              <a:tblGrid>
                <a:gridCol w="1312863"/>
                <a:gridCol w="427037"/>
                <a:gridCol w="2511425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RDBMS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MongoDB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2F2B20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1D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Table, 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2F2B20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Collection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0EC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2F2B20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Document (JSON, BSON)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1D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Column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2F2B20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0EC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2F2B20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1D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Join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2F2B20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Embedded 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0EC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Foreign 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2F2B20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Reference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1D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Partition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2F2B20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Shard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  <p:sp>
        <p:nvSpPr>
          <p:cNvPr id="3" name="Jobbra nyíl 2"/>
          <p:cNvSpPr/>
          <p:nvPr/>
        </p:nvSpPr>
        <p:spPr>
          <a:xfrm>
            <a:off x="3446464" y="2009776"/>
            <a:ext cx="287337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8" name="Jobbra nyíl 7"/>
          <p:cNvSpPr/>
          <p:nvPr/>
        </p:nvSpPr>
        <p:spPr>
          <a:xfrm>
            <a:off x="3446464" y="2393951"/>
            <a:ext cx="287337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9" name="Jobbra nyíl 8"/>
          <p:cNvSpPr/>
          <p:nvPr/>
        </p:nvSpPr>
        <p:spPr>
          <a:xfrm>
            <a:off x="3446464" y="2730501"/>
            <a:ext cx="287337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0" name="Jobbra nyíl 9"/>
          <p:cNvSpPr/>
          <p:nvPr/>
        </p:nvSpPr>
        <p:spPr>
          <a:xfrm>
            <a:off x="3446464" y="3089276"/>
            <a:ext cx="287337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1" name="Jobbra nyíl 10"/>
          <p:cNvSpPr/>
          <p:nvPr/>
        </p:nvSpPr>
        <p:spPr>
          <a:xfrm>
            <a:off x="3446464" y="3449638"/>
            <a:ext cx="287337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2" name="Jobbra nyíl 11"/>
          <p:cNvSpPr/>
          <p:nvPr/>
        </p:nvSpPr>
        <p:spPr>
          <a:xfrm>
            <a:off x="3443289" y="3881438"/>
            <a:ext cx="288925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4" name="Jobbra nyíl 13"/>
          <p:cNvSpPr/>
          <p:nvPr/>
        </p:nvSpPr>
        <p:spPr>
          <a:xfrm>
            <a:off x="3432175" y="4221163"/>
            <a:ext cx="287338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5" name="Jobbra nyíl 14"/>
          <p:cNvSpPr/>
          <p:nvPr/>
        </p:nvSpPr>
        <p:spPr>
          <a:xfrm>
            <a:off x="3432175" y="4581526"/>
            <a:ext cx="287338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3" name="Lekerekített téglalap 12"/>
          <p:cNvSpPr/>
          <p:nvPr/>
        </p:nvSpPr>
        <p:spPr>
          <a:xfrm>
            <a:off x="5016501" y="1624014"/>
            <a:ext cx="4665663" cy="451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hu-HU" sz="2000" dirty="0"/>
              <a:t>&gt; </a:t>
            </a:r>
            <a:r>
              <a:rPr lang="hu-HU" sz="2000" dirty="0" err="1"/>
              <a:t>db.user.findOne</a:t>
            </a:r>
            <a:r>
              <a:rPr lang="hu-HU" sz="2000" dirty="0"/>
              <a:t>({</a:t>
            </a:r>
            <a:r>
              <a:rPr lang="hu-HU" sz="2000" dirty="0" err="1"/>
              <a:t>age</a:t>
            </a:r>
            <a:r>
              <a:rPr lang="hu-HU" sz="2000" dirty="0"/>
              <a:t>:39})</a:t>
            </a:r>
          </a:p>
          <a:p>
            <a:pPr>
              <a:defRPr/>
            </a:pPr>
            <a:r>
              <a:rPr lang="hu-HU" sz="2000" dirty="0"/>
              <a:t>{</a:t>
            </a:r>
          </a:p>
          <a:p>
            <a:pPr>
              <a:defRPr/>
            </a:pPr>
            <a:r>
              <a:rPr lang="hu-HU" sz="2000" dirty="0"/>
              <a:t>        "_</a:t>
            </a:r>
            <a:r>
              <a:rPr lang="hu-HU" sz="2000" dirty="0" err="1"/>
              <a:t>id</a:t>
            </a:r>
            <a:r>
              <a:rPr lang="hu-HU" sz="2000" dirty="0"/>
              <a:t>" : </a:t>
            </a:r>
            <a:r>
              <a:rPr lang="hu-HU" sz="2000" dirty="0" err="1"/>
              <a:t>ObjectId</a:t>
            </a:r>
            <a:r>
              <a:rPr lang="hu-HU" sz="2000" dirty="0"/>
              <a:t>("5114e0bd42…"),</a:t>
            </a:r>
          </a:p>
          <a:p>
            <a:pPr>
              <a:defRPr/>
            </a:pPr>
            <a:r>
              <a:rPr lang="hu-HU" sz="2000" dirty="0"/>
              <a:t>        "</a:t>
            </a:r>
            <a:r>
              <a:rPr lang="hu-HU" sz="2000" dirty="0" err="1"/>
              <a:t>first</a:t>
            </a:r>
            <a:r>
              <a:rPr lang="hu-HU" sz="2000" dirty="0"/>
              <a:t>" : "John",</a:t>
            </a:r>
          </a:p>
          <a:p>
            <a:pPr>
              <a:defRPr/>
            </a:pPr>
            <a:r>
              <a:rPr lang="hu-HU" sz="2000" dirty="0"/>
              <a:t>        "</a:t>
            </a:r>
            <a:r>
              <a:rPr lang="hu-HU" sz="2000" dirty="0" err="1"/>
              <a:t>last</a:t>
            </a:r>
            <a:r>
              <a:rPr lang="hu-HU" sz="2000" dirty="0"/>
              <a:t>" : "</a:t>
            </a:r>
            <a:r>
              <a:rPr lang="hu-HU" sz="2000" dirty="0" err="1"/>
              <a:t>Doe</a:t>
            </a:r>
            <a:r>
              <a:rPr lang="hu-HU" sz="2000" dirty="0"/>
              <a:t>",</a:t>
            </a:r>
          </a:p>
          <a:p>
            <a:pPr>
              <a:defRPr/>
            </a:pPr>
            <a:r>
              <a:rPr lang="hu-HU" sz="2000" dirty="0"/>
              <a:t>        "</a:t>
            </a:r>
            <a:r>
              <a:rPr lang="hu-HU" sz="2000" dirty="0" err="1"/>
              <a:t>age</a:t>
            </a:r>
            <a:r>
              <a:rPr lang="hu-HU" sz="2000" dirty="0"/>
              <a:t>" : 39, </a:t>
            </a:r>
          </a:p>
          <a:p>
            <a:pPr>
              <a:defRPr/>
            </a:pPr>
            <a:r>
              <a:rPr lang="hu-HU" sz="2000" dirty="0"/>
              <a:t>       "</a:t>
            </a:r>
            <a:r>
              <a:rPr lang="hu-HU" sz="2000" dirty="0" err="1"/>
              <a:t>interests</a:t>
            </a:r>
            <a:r>
              <a:rPr lang="hu-HU" sz="2000" dirty="0"/>
              <a:t>" : [</a:t>
            </a:r>
          </a:p>
          <a:p>
            <a:pPr>
              <a:defRPr/>
            </a:pPr>
            <a:r>
              <a:rPr lang="hu-HU" sz="2000" dirty="0"/>
              <a:t>                "</a:t>
            </a:r>
            <a:r>
              <a:rPr lang="hu-HU" sz="2000" dirty="0" err="1"/>
              <a:t>Reading</a:t>
            </a:r>
            <a:r>
              <a:rPr lang="hu-HU" sz="2000" dirty="0"/>
              <a:t>",</a:t>
            </a:r>
          </a:p>
          <a:p>
            <a:pPr>
              <a:defRPr/>
            </a:pPr>
            <a:r>
              <a:rPr lang="hu-HU" sz="2000" dirty="0"/>
              <a:t>                "Mountain </a:t>
            </a:r>
            <a:r>
              <a:rPr lang="hu-HU" sz="2000" dirty="0" err="1"/>
              <a:t>Biking</a:t>
            </a:r>
            <a:r>
              <a:rPr lang="hu-HU" sz="2000" dirty="0"/>
              <a:t> ]</a:t>
            </a:r>
          </a:p>
          <a:p>
            <a:pPr>
              <a:defRPr/>
            </a:pPr>
            <a:r>
              <a:rPr lang="hu-HU" sz="2000" dirty="0"/>
              <a:t>       </a:t>
            </a:r>
            <a:r>
              <a:rPr lang="en-US" sz="2000" dirty="0"/>
              <a:t>"favorites": { </a:t>
            </a:r>
            <a:endParaRPr lang="hu-HU" sz="2000" dirty="0"/>
          </a:p>
          <a:p>
            <a:pPr>
              <a:defRPr/>
            </a:pPr>
            <a:r>
              <a:rPr lang="hu-HU" sz="2000" dirty="0"/>
              <a:t>               </a:t>
            </a:r>
            <a:r>
              <a:rPr lang="en-US" sz="2000" dirty="0"/>
              <a:t>"color": "Blue", </a:t>
            </a:r>
            <a:endParaRPr lang="hu-HU" sz="2000" dirty="0"/>
          </a:p>
          <a:p>
            <a:pPr>
              <a:defRPr/>
            </a:pPr>
            <a:r>
              <a:rPr lang="hu-HU" sz="2000" dirty="0"/>
              <a:t>               </a:t>
            </a:r>
            <a:r>
              <a:rPr lang="en-US" sz="2000" dirty="0"/>
              <a:t>"sport": "Soccer"} </a:t>
            </a:r>
            <a:endParaRPr lang="hu-HU" sz="2000" b="1" dirty="0"/>
          </a:p>
          <a:p>
            <a:pPr>
              <a:defRPr/>
            </a:pPr>
            <a:r>
              <a:rPr lang="hu-H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769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vs MongoDB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365731"/>
              </p:ext>
            </p:extLst>
          </p:nvPr>
        </p:nvGraphicFramePr>
        <p:xfrm>
          <a:off x="920374" y="1616138"/>
          <a:ext cx="10106214" cy="4730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3107"/>
                <a:gridCol w="5053107"/>
              </a:tblGrid>
              <a:tr h="486414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Terms/Concepts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 Terms/Concepts</a:t>
                      </a:r>
                      <a:endParaRPr lang="en-US" dirty="0"/>
                    </a:p>
                  </a:txBody>
                  <a:tcPr/>
                </a:tc>
              </a:tr>
              <a:tr h="486414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dirty="0"/>
                    </a:p>
                  </a:txBody>
                  <a:tcPr/>
                </a:tc>
              </a:tr>
              <a:tr h="486414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endParaRPr lang="en-US" dirty="0"/>
                    </a:p>
                  </a:txBody>
                  <a:tcPr/>
                </a:tc>
              </a:tr>
              <a:tr h="486414">
                <a:tc>
                  <a:txBody>
                    <a:bodyPr/>
                    <a:lstStyle/>
                    <a:p>
                      <a:r>
                        <a:rPr lang="en-US" dirty="0" smtClean="0"/>
                        <a:t>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</a:tr>
              <a:tr h="486414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</a:tr>
              <a:tr h="486414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</a:tr>
              <a:tr h="839565">
                <a:tc>
                  <a:txBody>
                    <a:bodyPr/>
                    <a:lstStyle/>
                    <a:p>
                      <a:r>
                        <a:rPr lang="en-US" dirty="0" smtClean="0"/>
                        <a:t>table joins (e.g.</a:t>
                      </a:r>
                      <a:r>
                        <a:rPr lang="en-US" baseline="0" dirty="0" smtClean="0"/>
                        <a:t> select queries)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embedded documents and linking</a:t>
                      </a:r>
                      <a:endParaRPr lang="en-US" dirty="0"/>
                    </a:p>
                  </a:txBody>
                  <a:tcPr/>
                </a:tc>
              </a:tr>
              <a:tr h="486414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</a:t>
                      </a:r>
                      <a:r>
                        <a:rPr lang="en-US" baseline="0" dirty="0" smtClean="0"/>
                        <a:t> keys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_id </a:t>
                      </a:r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is always the primary key</a:t>
                      </a:r>
                      <a:endParaRPr lang="en-US" dirty="0"/>
                    </a:p>
                  </a:txBody>
                  <a:tcPr/>
                </a:tc>
              </a:tr>
              <a:tr h="486414"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Aggregation </a:t>
                      </a:r>
                      <a:r>
                        <a:rPr lang="en-US" baseline="0" dirty="0" smtClean="0"/>
                        <a:t> (e.g. group by)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aggregation pipeline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27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Data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2683" y="1506071"/>
            <a:ext cx="4331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b="1" i="1" dirty="0" smtClean="0"/>
              <a:t>collection</a:t>
            </a:r>
            <a:r>
              <a:rPr lang="en-US" sz="2000" dirty="0" smtClean="0"/>
              <a:t> includes </a:t>
            </a:r>
            <a:r>
              <a:rPr lang="en-US" sz="2000" b="1" i="1" dirty="0" smtClean="0"/>
              <a:t>documents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947056" y="1906181"/>
            <a:ext cx="8180615" cy="4559933"/>
            <a:chOff x="979714" y="1906181"/>
            <a:chExt cx="8180615" cy="4559933"/>
          </a:xfrm>
        </p:grpSpPr>
        <p:sp>
          <p:nvSpPr>
            <p:cNvPr id="9" name="Rectangle 8"/>
            <p:cNvSpPr/>
            <p:nvPr/>
          </p:nvSpPr>
          <p:spPr>
            <a:xfrm>
              <a:off x="979714" y="1906181"/>
              <a:ext cx="8180615" cy="45599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C:\Users\frog\Desktop\crud-annotated-collecti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676" y="2182585"/>
              <a:ext cx="7326086" cy="3663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07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Data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2683" y="1506071"/>
            <a:ext cx="421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Structure of a JSON-document: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842682" y="1965047"/>
            <a:ext cx="7189693" cy="3413774"/>
            <a:chOff x="2501153" y="1201271"/>
            <a:chExt cx="6149788" cy="2133600"/>
          </a:xfrm>
        </p:grpSpPr>
        <p:sp>
          <p:nvSpPr>
            <p:cNvPr id="6" name="Flowchart: Process 5"/>
            <p:cNvSpPr/>
            <p:nvPr/>
          </p:nvSpPr>
          <p:spPr>
            <a:xfrm>
              <a:off x="2501153" y="1201271"/>
              <a:ext cx="6149788" cy="2133600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1" name="Picture 3" descr="C:\Users\frog\Desktop\crud-annotated-documen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0447" y="1415675"/>
              <a:ext cx="5791200" cy="172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8247529" y="1973222"/>
            <a:ext cx="37293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value of </a:t>
            </a:r>
            <a:r>
              <a:rPr lang="en-US" sz="2000" b="1" dirty="0" smtClean="0"/>
              <a:t>field</a:t>
            </a:r>
            <a:r>
              <a:rPr lang="en-US" sz="2000" dirty="0" smtClean="0"/>
              <a:t>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Native data types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Arrays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Other documents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334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Data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2683" y="1353169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Embedded documents: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717177" y="1798311"/>
            <a:ext cx="10291482" cy="4696797"/>
            <a:chOff x="717177" y="1762453"/>
            <a:chExt cx="10291482" cy="4696797"/>
          </a:xfrm>
        </p:grpSpPr>
        <p:sp>
          <p:nvSpPr>
            <p:cNvPr id="6" name="Flowchart: Process 5"/>
            <p:cNvSpPr/>
            <p:nvPr/>
          </p:nvSpPr>
          <p:spPr>
            <a:xfrm>
              <a:off x="842683" y="1875402"/>
              <a:ext cx="10165976" cy="4435751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C:\Users\frog\Desktop\data-model-denormaliz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177" y="1762453"/>
              <a:ext cx="9574305" cy="4696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1257300" y="2269671"/>
            <a:ext cx="333993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80887" y="2313605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The primary key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73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Data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2683" y="1353169"/>
            <a:ext cx="6704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Reference documents or linking documents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947046" y="1835117"/>
            <a:ext cx="7707087" cy="4749252"/>
            <a:chOff x="1322613" y="1639169"/>
            <a:chExt cx="7707087" cy="4749252"/>
          </a:xfrm>
        </p:grpSpPr>
        <p:sp>
          <p:nvSpPr>
            <p:cNvPr id="7" name="Rectangle 6"/>
            <p:cNvSpPr/>
            <p:nvPr/>
          </p:nvSpPr>
          <p:spPr>
            <a:xfrm>
              <a:off x="1322613" y="1639169"/>
              <a:ext cx="7707087" cy="47492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8" name="Picture 2" descr="C:\Users\frog\Desktop\data-model-normaliz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2613" y="1727001"/>
              <a:ext cx="7516813" cy="4573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28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hu-HU" altLang="x-none"/>
              <a:t>CRUD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altLang="x-none"/>
              <a:t>Create</a:t>
            </a:r>
          </a:p>
          <a:p>
            <a:pPr lvl="1"/>
            <a:r>
              <a:rPr lang="hu-HU" altLang="x-none"/>
              <a:t>db.collection.insert( &lt;document&gt; ) </a:t>
            </a:r>
          </a:p>
          <a:p>
            <a:pPr lvl="1"/>
            <a:r>
              <a:rPr lang="hu-HU" altLang="x-none"/>
              <a:t>db.collection.save( &lt;document&gt; ) </a:t>
            </a:r>
          </a:p>
          <a:p>
            <a:pPr lvl="1"/>
            <a:r>
              <a:rPr lang="hu-HU" altLang="x-none"/>
              <a:t>db.collection.update( &lt;query&gt;, &lt;update&gt;, { upsert: true } ) </a:t>
            </a:r>
          </a:p>
          <a:p>
            <a:r>
              <a:rPr lang="hu-HU" altLang="x-none"/>
              <a:t>Read</a:t>
            </a:r>
          </a:p>
          <a:p>
            <a:pPr lvl="1"/>
            <a:r>
              <a:rPr lang="hu-HU" altLang="x-none"/>
              <a:t>db.collection.find( &lt;query&gt;, &lt;projection&gt; )</a:t>
            </a:r>
          </a:p>
          <a:p>
            <a:pPr lvl="1"/>
            <a:r>
              <a:rPr lang="hu-HU" altLang="x-none"/>
              <a:t>db.collection.findOne( &lt;query&gt;, &lt;projection&gt; ) </a:t>
            </a:r>
          </a:p>
          <a:p>
            <a:r>
              <a:rPr lang="hu-HU" altLang="x-none"/>
              <a:t>Update</a:t>
            </a:r>
          </a:p>
          <a:p>
            <a:pPr lvl="1"/>
            <a:r>
              <a:rPr lang="hu-HU" altLang="x-none"/>
              <a:t>db.collection.update( &lt;query&gt;, &lt;update&gt;, &lt;options&gt; ) </a:t>
            </a:r>
          </a:p>
          <a:p>
            <a:r>
              <a:rPr lang="hu-HU" altLang="x-none"/>
              <a:t>Delete</a:t>
            </a:r>
          </a:p>
          <a:p>
            <a:pPr lvl="1"/>
            <a:r>
              <a:rPr lang="hu-HU" altLang="x-none"/>
              <a:t>db.collection.remove( &lt;query&gt;, &lt;justOne&gt; )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6B14259-3BD0-8741-BD48-0ABF8E250ABC}" type="slidenum">
              <a:rPr lang="hu-HU" altLang="x-none"/>
              <a:pPr/>
              <a:t>16</a:t>
            </a:fld>
            <a:endParaRPr lang="hu-HU" altLang="x-none"/>
          </a:p>
        </p:txBody>
      </p:sp>
    </p:spTree>
    <p:extLst>
      <p:ext uri="{BB962C8B-B14F-4D97-AF65-F5344CB8AC3E}">
        <p14:creationId xmlns:p14="http://schemas.microsoft.com/office/powerpoint/2010/main" val="97000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Queries: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CRUD (</a:t>
            </a:r>
            <a:r>
              <a:rPr lang="en-US" dirty="0" smtClean="0">
                <a:solidFill>
                  <a:srgbClr val="FFFF00"/>
                </a:solidFill>
              </a:rPr>
              <a:t>Create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– Update – Delete)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Create a database: use </a:t>
            </a:r>
            <a:r>
              <a:rPr lang="en-US" dirty="0" err="1" smtClean="0"/>
              <a:t>database_name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Create a collection: </a:t>
            </a:r>
            <a:r>
              <a:rPr lang="en-US" dirty="0" err="1" smtClean="0"/>
              <a:t>db.createCollection</a:t>
            </a:r>
            <a:r>
              <a:rPr lang="en-US" dirty="0" smtClean="0"/>
              <a:t>(name, </a:t>
            </a:r>
            <a:r>
              <a:rPr lang="en-US" dirty="0" smtClean="0">
                <a:solidFill>
                  <a:srgbClr val="FF0000"/>
                </a:solidFill>
              </a:rPr>
              <a:t>options</a:t>
            </a:r>
            <a:r>
              <a:rPr lang="en-US" dirty="0" smtClean="0"/>
              <a:t>)</a:t>
            </a:r>
            <a:r>
              <a:rPr lang="en-US" dirty="0"/>
              <a:t> 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options: specify the number of documents in a collection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Insert a document: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db.&lt;</a:t>
            </a:r>
            <a:r>
              <a:rPr lang="en-US" dirty="0" err="1"/>
              <a:t>collection_name</a:t>
            </a:r>
            <a:r>
              <a:rPr lang="en-US" dirty="0"/>
              <a:t>&gt;.insert({“name”: “</a:t>
            </a:r>
            <a:r>
              <a:rPr lang="en-US" dirty="0" err="1"/>
              <a:t>nguyen</a:t>
            </a:r>
            <a:r>
              <a:rPr lang="en-US" dirty="0"/>
              <a:t>”, “age”: 24, “gender”: “male”})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Query [e.g. select all]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db.&lt;</a:t>
            </a:r>
            <a:r>
              <a:rPr lang="en-US" dirty="0" err="1"/>
              <a:t>collection_name</a:t>
            </a:r>
            <a:r>
              <a:rPr lang="en-US" dirty="0"/>
              <a:t>&gt;.find().pretty()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Query with conditions: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db.&lt;</a:t>
            </a:r>
            <a:r>
              <a:rPr lang="en-US" dirty="0" err="1"/>
              <a:t>collection_name</a:t>
            </a:r>
            <a:r>
              <a:rPr lang="en-US" dirty="0"/>
              <a:t>&gt;.find( </a:t>
            </a:r>
            <a:r>
              <a:rPr lang="en-US" dirty="0">
                <a:solidFill>
                  <a:srgbClr val="FFC000"/>
                </a:solidFill>
              </a:rPr>
              <a:t>{</a:t>
            </a:r>
            <a:r>
              <a:rPr lang="en-US" dirty="0"/>
              <a:t> “gender”: “female”, “age”: {$lte:20} </a:t>
            </a:r>
            <a:r>
              <a:rPr lang="en-US" dirty="0">
                <a:solidFill>
                  <a:srgbClr val="FFC000"/>
                </a:solidFill>
              </a:rPr>
              <a:t>}</a:t>
            </a:r>
            <a:r>
              <a:rPr lang="en-US" dirty="0"/>
              <a:t>).pretty()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Queries: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CRUD (Create – </a:t>
            </a:r>
            <a:r>
              <a:rPr lang="en-US" dirty="0" smtClean="0">
                <a:solidFill>
                  <a:srgbClr val="FFFF00"/>
                </a:solidFill>
              </a:rPr>
              <a:t>Update</a:t>
            </a:r>
            <a:r>
              <a:rPr lang="en-US" dirty="0" smtClean="0"/>
              <a:t> – Delete)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db</a:t>
            </a:r>
            <a:r>
              <a:rPr lang="en-US" sz="1600" dirty="0" smtClean="0"/>
              <a:t>.&lt;</a:t>
            </a:r>
            <a:r>
              <a:rPr lang="en-US" sz="1600" dirty="0" err="1" smtClean="0"/>
              <a:t>collection_name</a:t>
            </a:r>
            <a:r>
              <a:rPr lang="en-US" sz="1600" dirty="0" smtClean="0"/>
              <a:t>&gt;.</a:t>
            </a:r>
            <a:r>
              <a:rPr lang="en-US" sz="1600" dirty="0"/>
              <a:t>update</a:t>
            </a:r>
            <a:r>
              <a:rPr lang="en-US" sz="1600" dirty="0" smtClean="0"/>
              <a:t>(&lt;</a:t>
            </a:r>
            <a:r>
              <a:rPr lang="en-US" sz="1600" dirty="0" err="1" smtClean="0"/>
              <a:t>select_criteria</a:t>
            </a:r>
            <a:r>
              <a:rPr lang="en-US" sz="1600" dirty="0" smtClean="0"/>
              <a:t>&gt;,&lt;</a:t>
            </a:r>
            <a:r>
              <a:rPr lang="en-US" sz="1600" dirty="0" err="1" smtClean="0"/>
              <a:t>updated_data</a:t>
            </a:r>
            <a:r>
              <a:rPr lang="en-US" sz="1600" dirty="0" smtClean="0"/>
              <a:t>&gt;)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err="1" smtClean="0"/>
              <a:t>db.students.update</a:t>
            </a:r>
            <a:r>
              <a:rPr lang="en-US" sz="1600" dirty="0" smtClean="0"/>
              <a:t>({‘name':‘</a:t>
            </a:r>
            <a:r>
              <a:rPr lang="en-US" sz="1600" dirty="0" err="1" smtClean="0"/>
              <a:t>nguyen</a:t>
            </a:r>
            <a:r>
              <a:rPr lang="en-US" sz="1600" dirty="0" smtClean="0"/>
              <a:t>'}, { $</a:t>
            </a:r>
            <a:r>
              <a:rPr lang="en-US" sz="1600" dirty="0"/>
              <a:t>set</a:t>
            </a:r>
            <a:r>
              <a:rPr lang="en-US" sz="1600" dirty="0" smtClean="0"/>
              <a:t>:{‘age': 20 } }  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Replace the existing document with new one: </a:t>
            </a:r>
            <a:r>
              <a:rPr lang="en-US" sz="1600" dirty="0" smtClean="0">
                <a:solidFill>
                  <a:srgbClr val="FFFF00"/>
                </a:solidFill>
              </a:rPr>
              <a:t>save</a:t>
            </a:r>
            <a:r>
              <a:rPr lang="en-US" sz="1600" dirty="0" smtClean="0"/>
              <a:t> method: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 err="1" smtClean="0"/>
              <a:t>db.students.save</a:t>
            </a:r>
            <a:r>
              <a:rPr lang="en-US" sz="1400" dirty="0" smtClean="0"/>
              <a:t>({_</a:t>
            </a:r>
            <a:r>
              <a:rPr lang="en-US" sz="1400" dirty="0" err="1" smtClean="0"/>
              <a:t>id:ObjectId</a:t>
            </a:r>
            <a:r>
              <a:rPr lang="en-US" sz="1400" dirty="0" smtClean="0"/>
              <a:t>(‘</a:t>
            </a:r>
            <a:r>
              <a:rPr lang="en-US" sz="1400" dirty="0" err="1" smtClean="0"/>
              <a:t>string_id</a:t>
            </a:r>
            <a:r>
              <a:rPr lang="en-US" sz="1400" dirty="0" smtClean="0"/>
              <a:t>’), “name”: “ben”, “age”: 23, “gender”: “male”}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3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Queries: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CRUD (Create – Update – </a:t>
            </a:r>
            <a:r>
              <a:rPr lang="en-US" dirty="0" smtClean="0">
                <a:solidFill>
                  <a:srgbClr val="FFFF00"/>
                </a:solidFill>
              </a:rPr>
              <a:t>Delete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Drop a database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Show database:	show </a:t>
            </a:r>
            <a:r>
              <a:rPr lang="en-US" dirty="0" err="1" smtClean="0"/>
              <a:t>dbs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Use a database: use &lt;</a:t>
            </a:r>
            <a:r>
              <a:rPr lang="en-US" dirty="0" err="1" smtClean="0"/>
              <a:t>db_name</a:t>
            </a:r>
            <a:r>
              <a:rPr lang="en-US" dirty="0" smtClean="0"/>
              <a:t>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Drop it: </a:t>
            </a:r>
            <a:r>
              <a:rPr lang="en-US" dirty="0" err="1" smtClean="0"/>
              <a:t>db.dropDatabase</a:t>
            </a:r>
            <a:r>
              <a:rPr lang="en-US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Drop a collection: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db.&lt;</a:t>
            </a:r>
            <a:r>
              <a:rPr lang="en-US" dirty="0" err="1" smtClean="0"/>
              <a:t>collection_name</a:t>
            </a:r>
            <a:r>
              <a:rPr lang="en-US" dirty="0" smtClean="0"/>
              <a:t>&gt;.drop()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Delete a document: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db</a:t>
            </a:r>
            <a:r>
              <a:rPr lang="en-US" dirty="0" smtClean="0"/>
              <a:t>.&lt;</a:t>
            </a:r>
            <a:r>
              <a:rPr lang="en-US" dirty="0" err="1" smtClean="0"/>
              <a:t>collection_name</a:t>
            </a:r>
            <a:r>
              <a:rPr lang="en-US" dirty="0" smtClean="0"/>
              <a:t>&gt;.remove({“gender”: “male” })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problems with Relational Database: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</a:t>
            </a:r>
            <a:r>
              <a:rPr lang="en-US" dirty="0" smtClean="0"/>
              <a:t>verhead for </a:t>
            </a:r>
            <a:r>
              <a:rPr lang="en-US" dirty="0"/>
              <a:t>complex </a:t>
            </a:r>
            <a:r>
              <a:rPr lang="en-US" dirty="0" smtClean="0"/>
              <a:t>select,  update, delete operations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Select: Joining too many tables to create a huge size table.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Update: Each update affects many other tables.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Delete:  Must guarantee the consistency of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 </a:t>
            </a:r>
            <a:r>
              <a:rPr lang="en-US" dirty="0" smtClean="0"/>
              <a:t>well-supported </a:t>
            </a:r>
            <a:r>
              <a:rPr lang="en-US" dirty="0"/>
              <a:t>the mix of unstructured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Not well-scaling with </a:t>
            </a:r>
            <a:r>
              <a:rPr lang="en-US" dirty="0"/>
              <a:t>very large size of data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6537" y="4995078"/>
            <a:ext cx="8557146" cy="11737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NoSQL is a good solution to deal with these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6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hu-HU" altLang="x-none">
                <a:latin typeface="Arial" charset="0"/>
              </a:rPr>
              <a:t>CRUD example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D7697B0-E8F7-8B40-8107-D821FD9B9D49}" type="slidenum">
              <a:rPr lang="hu-HU" altLang="x-none"/>
              <a:pPr/>
              <a:t>20</a:t>
            </a:fld>
            <a:endParaRPr lang="hu-HU" altLang="x-none"/>
          </a:p>
        </p:txBody>
      </p:sp>
      <p:sp>
        <p:nvSpPr>
          <p:cNvPr id="13" name="Lekerekített téglalap 12"/>
          <p:cNvSpPr/>
          <p:nvPr/>
        </p:nvSpPr>
        <p:spPr>
          <a:xfrm>
            <a:off x="1992313" y="1412875"/>
            <a:ext cx="3598862" cy="2520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x-none" sz="2000">
                <a:solidFill>
                  <a:srgbClr val="FFFFFF"/>
                </a:solidFill>
                <a:latin typeface="Calibri" charset="0"/>
              </a:rPr>
              <a:t>&gt; db.user.</a:t>
            </a:r>
            <a:r>
              <a:rPr lang="hu-HU" altLang="x-none" sz="2000">
                <a:solidFill>
                  <a:srgbClr val="FFFFFF"/>
                </a:solidFill>
              </a:rPr>
              <a:t>insert</a:t>
            </a:r>
            <a:r>
              <a:rPr lang="hu-HU" altLang="x-none" sz="2000">
                <a:solidFill>
                  <a:srgbClr val="FFFFFF"/>
                </a:solidFill>
                <a:latin typeface="Calibri" charset="0"/>
              </a:rPr>
              <a:t>({</a:t>
            </a:r>
          </a:p>
          <a:p>
            <a:pPr eaLnBrk="1" hangingPunct="1"/>
            <a:r>
              <a:rPr lang="hu-HU" altLang="x-none" sz="2000">
                <a:solidFill>
                  <a:srgbClr val="FFFFFF"/>
                </a:solidFill>
              </a:rPr>
              <a:t>	</a:t>
            </a:r>
            <a:r>
              <a:rPr lang="hu-HU" altLang="x-none" sz="2000">
                <a:solidFill>
                  <a:srgbClr val="FFFFFF"/>
                </a:solidFill>
                <a:latin typeface="Calibri" charset="0"/>
              </a:rPr>
              <a:t>first: </a:t>
            </a:r>
            <a:r>
              <a:rPr lang="hu-HU" altLang="x-none">
                <a:solidFill>
                  <a:srgbClr val="FFFFFF"/>
                </a:solidFill>
              </a:rPr>
              <a:t>"John",</a:t>
            </a:r>
          </a:p>
          <a:p>
            <a:pPr eaLnBrk="1" hangingPunct="1"/>
            <a:r>
              <a:rPr lang="hu-HU" altLang="x-none">
                <a:solidFill>
                  <a:srgbClr val="FFFFFF"/>
                </a:solidFill>
              </a:rPr>
              <a:t>	last : "Doe",</a:t>
            </a:r>
          </a:p>
          <a:p>
            <a:pPr eaLnBrk="1" hangingPunct="1"/>
            <a:r>
              <a:rPr lang="hu-HU" altLang="x-none">
                <a:solidFill>
                  <a:srgbClr val="FFFFFF"/>
                </a:solidFill>
              </a:rPr>
              <a:t>	age: 39</a:t>
            </a:r>
          </a:p>
          <a:p>
            <a:pPr eaLnBrk="1" hangingPunct="1"/>
            <a:r>
              <a:rPr lang="hu-HU" altLang="x-none" sz="2000">
                <a:solidFill>
                  <a:srgbClr val="FFFFFF"/>
                </a:solidFill>
                <a:latin typeface="Calibri" charset="0"/>
              </a:rPr>
              <a:t>})</a:t>
            </a:r>
          </a:p>
        </p:txBody>
      </p:sp>
      <p:sp>
        <p:nvSpPr>
          <p:cNvPr id="2" name="Lekerekített téglalap 12"/>
          <p:cNvSpPr/>
          <p:nvPr/>
        </p:nvSpPr>
        <p:spPr>
          <a:xfrm>
            <a:off x="5951538" y="1412875"/>
            <a:ext cx="3598862" cy="2520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x-none">
                <a:solidFill>
                  <a:srgbClr val="FFFFFF"/>
                </a:solidFill>
              </a:rPr>
              <a:t>&gt; db.user.find ()</a:t>
            </a:r>
          </a:p>
          <a:p>
            <a:pPr eaLnBrk="1" hangingPunct="1"/>
            <a:r>
              <a:rPr lang="en-US" altLang="x-none">
                <a:solidFill>
                  <a:srgbClr val="FFFFFF"/>
                </a:solidFill>
              </a:rPr>
              <a:t>{ </a:t>
            </a:r>
            <a:endParaRPr lang="hu-HU" altLang="x-none">
              <a:solidFill>
                <a:srgbClr val="FFFFFF"/>
              </a:solidFill>
            </a:endParaRPr>
          </a:p>
          <a:p>
            <a:pPr eaLnBrk="1" hangingPunct="1"/>
            <a:r>
              <a:rPr lang="hu-HU" altLang="x-none">
                <a:solidFill>
                  <a:srgbClr val="FFFFFF"/>
                </a:solidFill>
              </a:rPr>
              <a:t>	</a:t>
            </a:r>
            <a:r>
              <a:rPr lang="en-US" altLang="x-none" b="1">
                <a:solidFill>
                  <a:schemeClr val="hlink"/>
                </a:solidFill>
              </a:rPr>
              <a:t>"_id" :</a:t>
            </a:r>
            <a:r>
              <a:rPr lang="hu-HU" altLang="x-none" b="1">
                <a:solidFill>
                  <a:schemeClr val="hlink"/>
                </a:solidFill>
              </a:rPr>
              <a:t> </a:t>
            </a:r>
            <a:r>
              <a:rPr lang="en-US" altLang="x-none" sz="1600" b="1">
                <a:solidFill>
                  <a:schemeClr val="hlink"/>
                </a:solidFill>
              </a:rPr>
              <a:t>ObjectId("51</a:t>
            </a:r>
            <a:r>
              <a:rPr lang="hu-HU" altLang="x-none" sz="1600" b="1">
                <a:solidFill>
                  <a:schemeClr val="hlink"/>
                </a:solidFill>
              </a:rPr>
              <a:t>…</a:t>
            </a:r>
            <a:r>
              <a:rPr lang="en-US" altLang="x-none" sz="1600" b="1">
                <a:solidFill>
                  <a:schemeClr val="hlink"/>
                </a:solidFill>
              </a:rPr>
              <a:t>"),</a:t>
            </a:r>
          </a:p>
          <a:p>
            <a:pPr eaLnBrk="1" hangingPunct="1"/>
            <a:r>
              <a:rPr lang="hu-HU" altLang="x-none">
                <a:solidFill>
                  <a:srgbClr val="FFFFFF"/>
                </a:solidFill>
              </a:rPr>
              <a:t>	</a:t>
            </a:r>
            <a:r>
              <a:rPr lang="en-US" altLang="x-none">
                <a:solidFill>
                  <a:srgbClr val="FFFFFF"/>
                </a:solidFill>
              </a:rPr>
              <a:t>"first" : "John",</a:t>
            </a:r>
          </a:p>
          <a:p>
            <a:pPr eaLnBrk="1" hangingPunct="1"/>
            <a:r>
              <a:rPr lang="hu-HU" altLang="x-none">
                <a:solidFill>
                  <a:srgbClr val="FFFFFF"/>
                </a:solidFill>
              </a:rPr>
              <a:t>	</a:t>
            </a:r>
            <a:r>
              <a:rPr lang="en-US" altLang="x-none">
                <a:solidFill>
                  <a:srgbClr val="FFFFFF"/>
                </a:solidFill>
              </a:rPr>
              <a:t>"last" : "Doe",</a:t>
            </a:r>
            <a:endParaRPr lang="hu-HU" altLang="x-none">
              <a:solidFill>
                <a:srgbClr val="FFFFFF"/>
              </a:solidFill>
            </a:endParaRPr>
          </a:p>
          <a:p>
            <a:pPr eaLnBrk="1" hangingPunct="1"/>
            <a:r>
              <a:rPr lang="hu-HU" altLang="x-none">
                <a:solidFill>
                  <a:srgbClr val="FFFFFF"/>
                </a:solidFill>
              </a:rPr>
              <a:t>	</a:t>
            </a:r>
            <a:r>
              <a:rPr lang="en-US" altLang="x-none">
                <a:solidFill>
                  <a:srgbClr val="FFFFFF"/>
                </a:solidFill>
              </a:rPr>
              <a:t>"age" : 39 </a:t>
            </a:r>
            <a:endParaRPr lang="hu-HU" altLang="x-none">
              <a:solidFill>
                <a:srgbClr val="FFFFFF"/>
              </a:solidFill>
            </a:endParaRPr>
          </a:p>
          <a:p>
            <a:pPr eaLnBrk="1" hangingPunct="1"/>
            <a:r>
              <a:rPr lang="en-US" altLang="x-none">
                <a:solidFill>
                  <a:srgbClr val="FFFFFF"/>
                </a:solidFill>
              </a:rPr>
              <a:t>}</a:t>
            </a:r>
            <a:endParaRPr lang="hu-HU" altLang="x-none">
              <a:solidFill>
                <a:srgbClr val="FFFFFF"/>
              </a:solidFill>
            </a:endParaRPr>
          </a:p>
        </p:txBody>
      </p:sp>
      <p:sp>
        <p:nvSpPr>
          <p:cNvPr id="3" name="Lekerekített téglalap 12"/>
          <p:cNvSpPr/>
          <p:nvPr/>
        </p:nvSpPr>
        <p:spPr>
          <a:xfrm>
            <a:off x="1992313" y="4149725"/>
            <a:ext cx="3598862" cy="2520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  <a:tab pos="893763" algn="l"/>
                <a:tab pos="12509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x-none">
                <a:solidFill>
                  <a:srgbClr val="FFFFFF"/>
                </a:solidFill>
              </a:rPr>
              <a:t>&gt; db.user.update(</a:t>
            </a:r>
          </a:p>
          <a:p>
            <a:pPr eaLnBrk="1" hangingPunct="1"/>
            <a:r>
              <a:rPr lang="hu-HU" altLang="x-none">
                <a:solidFill>
                  <a:srgbClr val="FFFFFF"/>
                </a:solidFill>
              </a:rPr>
              <a:t>	{"_id" : ObjectId("51…")},</a:t>
            </a:r>
          </a:p>
          <a:p>
            <a:pPr eaLnBrk="1" hangingPunct="1"/>
            <a:r>
              <a:rPr lang="hu-HU" altLang="x-none">
                <a:solidFill>
                  <a:srgbClr val="FFFFFF"/>
                </a:solidFill>
              </a:rPr>
              <a:t>	{</a:t>
            </a:r>
          </a:p>
          <a:p>
            <a:pPr eaLnBrk="1" hangingPunct="1"/>
            <a:r>
              <a:rPr lang="hu-HU" altLang="x-none">
                <a:solidFill>
                  <a:srgbClr val="FFFFFF"/>
                </a:solidFill>
              </a:rPr>
              <a:t>		</a:t>
            </a:r>
            <a:r>
              <a:rPr lang="hu-HU" altLang="x-none" b="1">
                <a:solidFill>
                  <a:schemeClr val="hlink"/>
                </a:solidFill>
              </a:rPr>
              <a:t>$set</a:t>
            </a:r>
            <a:r>
              <a:rPr lang="hu-HU" altLang="x-none">
                <a:solidFill>
                  <a:srgbClr val="FFFFFF"/>
                </a:solidFill>
              </a:rPr>
              <a:t>: {</a:t>
            </a:r>
          </a:p>
          <a:p>
            <a:pPr eaLnBrk="1" hangingPunct="1"/>
            <a:r>
              <a:rPr lang="hu-HU" altLang="x-none">
                <a:solidFill>
                  <a:srgbClr val="FFFFFF"/>
                </a:solidFill>
              </a:rPr>
              <a:t>			age: 40,</a:t>
            </a:r>
          </a:p>
          <a:p>
            <a:pPr eaLnBrk="1" hangingPunct="1"/>
            <a:r>
              <a:rPr lang="hu-HU" altLang="x-none">
                <a:solidFill>
                  <a:srgbClr val="FFFFFF"/>
                </a:solidFill>
              </a:rPr>
              <a:t>		 	salary: 7000}</a:t>
            </a:r>
          </a:p>
          <a:p>
            <a:pPr eaLnBrk="1" hangingPunct="1"/>
            <a:r>
              <a:rPr lang="hu-HU" altLang="x-none">
                <a:solidFill>
                  <a:srgbClr val="FFFFFF"/>
                </a:solidFill>
              </a:rPr>
              <a:t>	}</a:t>
            </a:r>
          </a:p>
          <a:p>
            <a:pPr eaLnBrk="1" hangingPunct="1"/>
            <a:r>
              <a:rPr lang="hu-HU" altLang="x-none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" name="Lekerekített téglalap 12"/>
          <p:cNvSpPr/>
          <p:nvPr/>
        </p:nvSpPr>
        <p:spPr>
          <a:xfrm>
            <a:off x="5951538" y="4149725"/>
            <a:ext cx="3598862" cy="2520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x-none" sz="2000">
                <a:solidFill>
                  <a:srgbClr val="FFFFFF"/>
                </a:solidFill>
              </a:rPr>
              <a:t>&gt; db.user.remove({</a:t>
            </a:r>
          </a:p>
          <a:p>
            <a:pPr eaLnBrk="1" hangingPunct="1"/>
            <a:r>
              <a:rPr lang="hu-HU" altLang="x-none" sz="2000">
                <a:solidFill>
                  <a:srgbClr val="FFFFFF"/>
                </a:solidFill>
              </a:rPr>
              <a:t>	"first": /^J/ </a:t>
            </a:r>
          </a:p>
          <a:p>
            <a:pPr eaLnBrk="1" hangingPunct="1"/>
            <a:r>
              <a:rPr lang="hu-HU" altLang="x-none" sz="2000">
                <a:solidFill>
                  <a:srgbClr val="FFFFFF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00488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Features</a:t>
            </a:r>
            <a:endParaRPr lang="hu-HU" dirty="0"/>
          </a:p>
        </p:txBody>
      </p:sp>
      <p:sp>
        <p:nvSpPr>
          <p:cNvPr id="4099" name="Tartalom helye 2"/>
          <p:cNvSpPr>
            <a:spLocks noGrp="1"/>
          </p:cNvSpPr>
          <p:nvPr>
            <p:ph sz="half" idx="1"/>
          </p:nvPr>
        </p:nvSpPr>
        <p:spPr>
          <a:xfrm>
            <a:off x="1981201" y="1536701"/>
            <a:ext cx="4602163" cy="4589463"/>
          </a:xfrm>
        </p:spPr>
        <p:txBody>
          <a:bodyPr/>
          <a:lstStyle/>
          <a:p>
            <a:r>
              <a:rPr lang="hu-HU" altLang="x-none"/>
              <a:t>Document-Oriented storege</a:t>
            </a:r>
          </a:p>
          <a:p>
            <a:r>
              <a:rPr lang="hu-HU" altLang="x-none"/>
              <a:t>Full Index Support</a:t>
            </a:r>
          </a:p>
          <a:p>
            <a:r>
              <a:rPr lang="hu-HU" altLang="x-none"/>
              <a:t>Replication &amp; High Availability</a:t>
            </a:r>
          </a:p>
          <a:p>
            <a:r>
              <a:rPr lang="hu-HU" altLang="x-none"/>
              <a:t>Auto-Sharding</a:t>
            </a:r>
          </a:p>
          <a:p>
            <a:r>
              <a:rPr lang="hu-HU" altLang="x-none"/>
              <a:t>Querying</a:t>
            </a:r>
          </a:p>
          <a:p>
            <a:r>
              <a:rPr lang="hu-HU" altLang="x-none"/>
              <a:t>Fast In-Place Updates</a:t>
            </a:r>
          </a:p>
          <a:p>
            <a:r>
              <a:rPr lang="hu-HU" altLang="x-none"/>
              <a:t>Map/Reduce</a:t>
            </a:r>
          </a:p>
          <a:p>
            <a:endParaRPr lang="hu-HU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4F9BDFA-75FF-7C48-A6B8-68D086B53B88}" type="slidenum">
              <a:rPr lang="hu-HU" altLang="x-none"/>
              <a:pPr/>
              <a:t>21</a:t>
            </a:fld>
            <a:endParaRPr lang="hu-HU" altLang="x-none"/>
          </a:p>
        </p:txBody>
      </p:sp>
      <p:sp>
        <p:nvSpPr>
          <p:cNvPr id="4" name="Lekerekített téglalap 3"/>
          <p:cNvSpPr/>
          <p:nvPr/>
        </p:nvSpPr>
        <p:spPr>
          <a:xfrm>
            <a:off x="6626225" y="2295526"/>
            <a:ext cx="2520950" cy="1008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u-HU" sz="4400" dirty="0" err="1"/>
              <a:t>Agile</a:t>
            </a:r>
            <a:endParaRPr lang="hu-HU" sz="4400" dirty="0"/>
          </a:p>
        </p:txBody>
      </p:sp>
      <p:sp>
        <p:nvSpPr>
          <p:cNvPr id="16" name="Lekerekített téglalap 15"/>
          <p:cNvSpPr/>
          <p:nvPr/>
        </p:nvSpPr>
        <p:spPr>
          <a:xfrm>
            <a:off x="6626225" y="4076701"/>
            <a:ext cx="2520950" cy="1008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u-HU" sz="4400" dirty="0" err="1"/>
              <a:t>Scalable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123734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hu-HU" altLang="x-none">
                <a:latin typeface="Arial" charset="0"/>
              </a:rPr>
              <a:t>Memory Mapped Files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x-none"/>
              <a:t>„A memory-mapped file is a segment of virtual memory which has been assigned a direct byte-for-byte correlation with some portion of a file or file-like resource.”</a:t>
            </a:r>
            <a:r>
              <a:rPr lang="hu-HU" altLang="x-none" baseline="30000"/>
              <a:t>1</a:t>
            </a:r>
            <a:r>
              <a:rPr lang="hu-HU" altLang="x-none"/>
              <a:t> </a:t>
            </a:r>
          </a:p>
          <a:p>
            <a:r>
              <a:rPr lang="hu-HU" altLang="x-none"/>
              <a:t>mmap()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9926B89-FB46-474C-AB27-768A782DD749}" type="slidenum">
              <a:rPr lang="hu-HU" altLang="x-none"/>
              <a:pPr/>
              <a:t>22</a:t>
            </a:fld>
            <a:endParaRPr lang="hu-HU" altLang="x-none"/>
          </a:p>
        </p:txBody>
      </p:sp>
      <p:pic>
        <p:nvPicPr>
          <p:cNvPr id="26630" name="Picture 6" descr="Duma_m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644901"/>
            <a:ext cx="5473700" cy="244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1524000" y="6491288"/>
            <a:ext cx="8459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Font typeface="Arial" charset="0"/>
              <a:buNone/>
            </a:pPr>
            <a:r>
              <a:rPr lang="hu-HU" altLang="x-none" baseline="30000"/>
              <a:t>1</a:t>
            </a:r>
            <a:r>
              <a:rPr lang="hu-HU" altLang="x-none"/>
              <a:t>: http://en.wikipedia.org/wiki/Memory-mapped_file</a:t>
            </a:r>
          </a:p>
        </p:txBody>
      </p:sp>
    </p:spTree>
    <p:extLst>
      <p:ext uri="{BB962C8B-B14F-4D97-AF65-F5344CB8AC3E}">
        <p14:creationId xmlns:p14="http://schemas.microsoft.com/office/powerpoint/2010/main" val="79248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Replica Sets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1981200" y="1536701"/>
            <a:ext cx="4402138" cy="4589463"/>
          </a:xfrm>
        </p:spPr>
        <p:txBody>
          <a:bodyPr/>
          <a:lstStyle/>
          <a:p>
            <a:r>
              <a:rPr lang="hu-HU" altLang="x-none"/>
              <a:t>Redundancy and Failover</a:t>
            </a:r>
          </a:p>
          <a:p>
            <a:r>
              <a:rPr lang="hu-HU" altLang="x-none"/>
              <a:t>Zero downtime for upgrades and maintaince</a:t>
            </a:r>
          </a:p>
          <a:p>
            <a:endParaRPr lang="hu-HU" altLang="x-none">
              <a:latin typeface="Arial" charset="0"/>
            </a:endParaRPr>
          </a:p>
          <a:p>
            <a:r>
              <a:rPr lang="hu-HU" altLang="x-none">
                <a:latin typeface="Arial" charset="0"/>
              </a:rPr>
              <a:t>Master-slave replication</a:t>
            </a:r>
          </a:p>
          <a:p>
            <a:pPr lvl="1"/>
            <a:r>
              <a:rPr lang="hu-HU" altLang="x-none">
                <a:latin typeface="Arial" charset="0"/>
              </a:rPr>
              <a:t>Strong Consistency</a:t>
            </a:r>
          </a:p>
          <a:p>
            <a:pPr lvl="1"/>
            <a:r>
              <a:rPr lang="hu-HU" altLang="x-none">
                <a:latin typeface="Arial" charset="0"/>
              </a:rPr>
              <a:t>Delayed Consistency</a:t>
            </a:r>
          </a:p>
          <a:p>
            <a:pPr lvl="1"/>
            <a:endParaRPr lang="hu-HU" altLang="x-none">
              <a:latin typeface="Arial" charset="0"/>
            </a:endParaRPr>
          </a:p>
          <a:p>
            <a:r>
              <a:rPr lang="hu-HU" altLang="x-none"/>
              <a:t>Geospatial features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E569698-B507-724F-A926-7BC05D982ED1}" type="slidenum">
              <a:rPr lang="hu-HU" altLang="x-none"/>
              <a:pPr/>
              <a:t>23</a:t>
            </a:fld>
            <a:endParaRPr lang="hu-HU" altLang="x-none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7032626" y="908051"/>
            <a:ext cx="2232025" cy="20161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248525" y="1052514"/>
            <a:ext cx="1728788" cy="287337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altLang="x-none" u="sng">
                <a:solidFill>
                  <a:schemeClr val="bg1"/>
                </a:solidFill>
              </a:rPr>
              <a:t>Host1:10000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7248525" y="1628775"/>
            <a:ext cx="1728788" cy="287338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altLang="x-none">
                <a:solidFill>
                  <a:schemeClr val="bg1"/>
                </a:solidFill>
              </a:rPr>
              <a:t>Host2:10001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7248525" y="2205039"/>
            <a:ext cx="1728788" cy="287337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altLang="x-none">
                <a:solidFill>
                  <a:schemeClr val="bg1"/>
                </a:solidFill>
              </a:rPr>
              <a:t>Host3:10002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8329613" y="2565401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x-none"/>
              <a:t>replica</a:t>
            </a:r>
            <a:r>
              <a:rPr lang="hu-HU" altLang="x-none" baseline="-25000"/>
              <a:t>1</a:t>
            </a: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7392988" y="3716339"/>
            <a:ext cx="1439862" cy="433387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altLang="x-none">
                <a:solidFill>
                  <a:schemeClr val="bg1"/>
                </a:solidFill>
              </a:rPr>
              <a:t>Client</a:t>
            </a:r>
          </a:p>
        </p:txBody>
      </p:sp>
      <p:pic>
        <p:nvPicPr>
          <p:cNvPr id="7187" name="Picture 19" descr="geore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4916488"/>
            <a:ext cx="3168650" cy="168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9" name="AutoShape 21"/>
          <p:cNvSpPr>
            <a:spLocks noChangeArrowheads="1"/>
          </p:cNvSpPr>
          <p:nvPr/>
        </p:nvSpPr>
        <p:spPr bwMode="auto">
          <a:xfrm>
            <a:off x="7896226" y="2995614"/>
            <a:ext cx="360363" cy="649287"/>
          </a:xfrm>
          <a:prstGeom prst="upDownArrow">
            <a:avLst>
              <a:gd name="adj1" fmla="val 50000"/>
              <a:gd name="adj2" fmla="val 36035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Sharding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1981200" y="1536701"/>
            <a:ext cx="3657600" cy="4589463"/>
          </a:xfrm>
        </p:spPr>
        <p:txBody>
          <a:bodyPr/>
          <a:lstStyle/>
          <a:p>
            <a:r>
              <a:rPr lang="hu-HU" altLang="x-none"/>
              <a:t>Partition your data</a:t>
            </a:r>
          </a:p>
          <a:p>
            <a:r>
              <a:rPr lang="hu-HU" altLang="x-none"/>
              <a:t>Scale write throughput</a:t>
            </a:r>
          </a:p>
          <a:p>
            <a:r>
              <a:rPr lang="hu-HU" altLang="x-none"/>
              <a:t>Increase capacity</a:t>
            </a:r>
          </a:p>
          <a:p>
            <a:endParaRPr lang="hu-HU" altLang="x-none" sz="1000"/>
          </a:p>
          <a:p>
            <a:r>
              <a:rPr lang="hu-HU" altLang="x-none"/>
              <a:t>Auto-balancing</a:t>
            </a:r>
          </a:p>
          <a:p>
            <a:endParaRPr lang="hu-HU" altLang="x-none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9BC776B-2D0E-1A47-AFB3-63785BADEF3F}" type="slidenum">
              <a:rPr lang="hu-HU" altLang="x-none"/>
              <a:pPr/>
              <a:t>24</a:t>
            </a:fld>
            <a:endParaRPr lang="hu-HU" altLang="x-none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855914" y="4724400"/>
            <a:ext cx="1728787" cy="287338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altLang="x-none">
                <a:solidFill>
                  <a:schemeClr val="bg1"/>
                </a:solidFill>
              </a:rPr>
              <a:t>Host1:10000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4799014" y="4724400"/>
            <a:ext cx="1728787" cy="287338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altLang="x-none">
                <a:solidFill>
                  <a:schemeClr val="bg1"/>
                </a:solidFill>
              </a:rPr>
              <a:t>Host2:10010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206625" y="5516564"/>
            <a:ext cx="1728788" cy="287337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altLang="x-none">
                <a:solidFill>
                  <a:schemeClr val="bg1"/>
                </a:solidFill>
              </a:rPr>
              <a:t>Host3:20000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3216275" y="4364038"/>
            <a:ext cx="1079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altLang="x-none"/>
              <a:t>shard</a:t>
            </a:r>
            <a:r>
              <a:rPr lang="hu-HU" altLang="x-none" baseline="-25000"/>
              <a:t>1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5160963" y="4364038"/>
            <a:ext cx="1079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altLang="x-none"/>
              <a:t>shard</a:t>
            </a:r>
            <a:r>
              <a:rPr lang="hu-HU" altLang="x-none" baseline="-25000"/>
              <a:t>2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511675" y="6092825"/>
            <a:ext cx="1728788" cy="287338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altLang="x-none">
                <a:solidFill>
                  <a:schemeClr val="bg1"/>
                </a:solidFill>
              </a:rPr>
              <a:t>Host4:30000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568575" y="5156201"/>
            <a:ext cx="10795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altLang="x-none"/>
              <a:t>configdb</a:t>
            </a:r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V="1">
            <a:off x="3935413" y="5084763"/>
            <a:ext cx="144462" cy="360362"/>
          </a:xfrm>
          <a:prstGeom prst="line">
            <a:avLst/>
          </a:prstGeom>
          <a:noFill/>
          <a:ln w="2540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V="1">
            <a:off x="4006850" y="5156200"/>
            <a:ext cx="1009650" cy="431800"/>
          </a:xfrm>
          <a:prstGeom prst="line">
            <a:avLst/>
          </a:prstGeom>
          <a:noFill/>
          <a:ln w="2540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3863976" y="5876925"/>
            <a:ext cx="576263" cy="287338"/>
          </a:xfrm>
          <a:prstGeom prst="line">
            <a:avLst/>
          </a:prstGeom>
          <a:noFill/>
          <a:ln w="2540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 flipV="1">
            <a:off x="5664200" y="5156200"/>
            <a:ext cx="0" cy="863600"/>
          </a:xfrm>
          <a:prstGeom prst="line">
            <a:avLst/>
          </a:prstGeom>
          <a:noFill/>
          <a:ln w="2540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H="1" flipV="1">
            <a:off x="4367213" y="5084764"/>
            <a:ext cx="792162" cy="935037"/>
          </a:xfrm>
          <a:prstGeom prst="line">
            <a:avLst/>
          </a:prstGeom>
          <a:noFill/>
          <a:ln w="2540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AutoShape 21"/>
          <p:cNvSpPr>
            <a:spLocks noChangeArrowheads="1"/>
          </p:cNvSpPr>
          <p:nvPr/>
        </p:nvSpPr>
        <p:spPr bwMode="auto">
          <a:xfrm>
            <a:off x="7824788" y="5949950"/>
            <a:ext cx="1439862" cy="431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altLang="x-none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8214" name="AutoShape 22"/>
          <p:cNvSpPr>
            <a:spLocks noChangeArrowheads="1"/>
          </p:cNvSpPr>
          <p:nvPr/>
        </p:nvSpPr>
        <p:spPr bwMode="auto">
          <a:xfrm rot="5400000">
            <a:off x="6816726" y="5876926"/>
            <a:ext cx="360362" cy="649287"/>
          </a:xfrm>
          <a:prstGeom prst="upDownArrow">
            <a:avLst>
              <a:gd name="adj1" fmla="val 50000"/>
              <a:gd name="adj2" fmla="val 36035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23" name="Picture 31" descr="sca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9" y="1412875"/>
            <a:ext cx="340042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28" name="Group 36"/>
          <p:cNvGrpSpPr>
            <a:grpSpLocks/>
          </p:cNvGrpSpPr>
          <p:nvPr/>
        </p:nvGrpSpPr>
        <p:grpSpPr bwMode="auto">
          <a:xfrm>
            <a:off x="6383338" y="1628776"/>
            <a:ext cx="3384550" cy="2232025"/>
            <a:chOff x="3061" y="1026"/>
            <a:chExt cx="2132" cy="1406"/>
          </a:xfrm>
        </p:grpSpPr>
        <p:sp>
          <p:nvSpPr>
            <p:cNvPr id="8224" name="Rectangle 32"/>
            <p:cNvSpPr>
              <a:spLocks noChangeArrowheads="1"/>
            </p:cNvSpPr>
            <p:nvPr/>
          </p:nvSpPr>
          <p:spPr bwMode="auto">
            <a:xfrm>
              <a:off x="3061" y="1026"/>
              <a:ext cx="2132" cy="3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5" name="Rectangle 33"/>
            <p:cNvSpPr>
              <a:spLocks noChangeArrowheads="1"/>
            </p:cNvSpPr>
            <p:nvPr/>
          </p:nvSpPr>
          <p:spPr bwMode="auto">
            <a:xfrm>
              <a:off x="3061" y="1661"/>
              <a:ext cx="213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6" name="Rectangle 34"/>
            <p:cNvSpPr>
              <a:spLocks noChangeArrowheads="1"/>
            </p:cNvSpPr>
            <p:nvPr/>
          </p:nvSpPr>
          <p:spPr bwMode="auto">
            <a:xfrm>
              <a:off x="3061" y="1415"/>
              <a:ext cx="2132" cy="2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7" name="Rectangle 35"/>
            <p:cNvSpPr>
              <a:spLocks noChangeArrowheads="1"/>
            </p:cNvSpPr>
            <p:nvPr/>
          </p:nvSpPr>
          <p:spPr bwMode="auto">
            <a:xfrm>
              <a:off x="3061" y="2045"/>
              <a:ext cx="2132" cy="38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863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hu-HU" altLang="x-none">
                <a:latin typeface="Arial" charset="0"/>
              </a:rPr>
              <a:t>Mixed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3CA1CD4-898F-C441-99CB-DF3FD293FA71}" type="slidenum">
              <a:rPr lang="hu-HU" altLang="x-none"/>
              <a:pPr/>
              <a:t>25</a:t>
            </a:fld>
            <a:endParaRPr lang="hu-HU" altLang="x-none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2495550" y="4797425"/>
            <a:ext cx="1728788" cy="28733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x-none" altLang="x-none">
              <a:solidFill>
                <a:schemeClr val="bg1"/>
              </a:solidFill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7608889" y="2852739"/>
            <a:ext cx="1728787" cy="287337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altLang="x-none">
                <a:solidFill>
                  <a:schemeClr val="bg1"/>
                </a:solidFill>
              </a:rPr>
              <a:t>Host4:10010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566989" y="4725989"/>
            <a:ext cx="1728787" cy="287337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altLang="x-none">
                <a:solidFill>
                  <a:schemeClr val="bg1"/>
                </a:solidFill>
              </a:rPr>
              <a:t>Host5:20000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3143250" y="1844676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altLang="x-none"/>
              <a:t>shard</a:t>
            </a:r>
            <a:r>
              <a:rPr lang="hu-HU" altLang="x-none" baseline="-25000"/>
              <a:t>1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967663" y="2486026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altLang="x-none"/>
              <a:t>shard</a:t>
            </a:r>
            <a:r>
              <a:rPr lang="hu-HU" altLang="x-none" baseline="-25000"/>
              <a:t>n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872039" y="5300664"/>
            <a:ext cx="1728787" cy="287337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altLang="x-none">
                <a:solidFill>
                  <a:schemeClr val="bg1"/>
                </a:solidFill>
              </a:rPr>
              <a:t>Host6:30000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2928938" y="4364039"/>
            <a:ext cx="10795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altLang="x-none"/>
              <a:t>configdb</a:t>
            </a:r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V="1">
            <a:off x="4295776" y="4292601"/>
            <a:ext cx="144463" cy="360363"/>
          </a:xfrm>
          <a:prstGeom prst="line">
            <a:avLst/>
          </a:prstGeom>
          <a:noFill/>
          <a:ln w="2540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4295776" y="5084764"/>
            <a:ext cx="504825" cy="287337"/>
          </a:xfrm>
          <a:prstGeom prst="line">
            <a:avLst/>
          </a:prstGeom>
          <a:noFill/>
          <a:ln w="2540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 flipV="1">
            <a:off x="6024564" y="3213100"/>
            <a:ext cx="2376487" cy="2014538"/>
          </a:xfrm>
          <a:prstGeom prst="line">
            <a:avLst/>
          </a:prstGeom>
          <a:noFill/>
          <a:ln w="2540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H="1" flipV="1">
            <a:off x="4727576" y="4292600"/>
            <a:ext cx="792163" cy="935038"/>
          </a:xfrm>
          <a:prstGeom prst="line">
            <a:avLst/>
          </a:prstGeom>
          <a:noFill/>
          <a:ln w="2540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AutoShape 17"/>
          <p:cNvSpPr>
            <a:spLocks noChangeArrowheads="1"/>
          </p:cNvSpPr>
          <p:nvPr/>
        </p:nvSpPr>
        <p:spPr bwMode="auto">
          <a:xfrm>
            <a:off x="8185151" y="5157788"/>
            <a:ext cx="1439863" cy="4318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altLang="x-none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9234" name="AutoShape 18"/>
          <p:cNvSpPr>
            <a:spLocks noChangeArrowheads="1"/>
          </p:cNvSpPr>
          <p:nvPr/>
        </p:nvSpPr>
        <p:spPr bwMode="auto">
          <a:xfrm rot="5400000">
            <a:off x="7177088" y="5084763"/>
            <a:ext cx="360363" cy="649288"/>
          </a:xfrm>
          <a:prstGeom prst="upDownArrow">
            <a:avLst>
              <a:gd name="adj1" fmla="val 50000"/>
              <a:gd name="adj2" fmla="val 36035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2640014" y="2205039"/>
            <a:ext cx="2232025" cy="20161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2855914" y="2349500"/>
            <a:ext cx="1728787" cy="287338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altLang="x-none" u="sng">
                <a:solidFill>
                  <a:schemeClr val="bg1"/>
                </a:solidFill>
              </a:rPr>
              <a:t>Host1:10000</a:t>
            </a: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2855914" y="2925764"/>
            <a:ext cx="1728787" cy="287337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altLang="x-none">
                <a:solidFill>
                  <a:schemeClr val="bg1"/>
                </a:solidFill>
              </a:rPr>
              <a:t>Host2:10001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2855914" y="3502025"/>
            <a:ext cx="1728787" cy="287338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altLang="x-none">
                <a:solidFill>
                  <a:schemeClr val="bg1"/>
                </a:solidFill>
              </a:rPr>
              <a:t>Host3:10002</a:t>
            </a: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3937000" y="3862388"/>
            <a:ext cx="1079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x-none"/>
              <a:t>replica</a:t>
            </a:r>
            <a:r>
              <a:rPr lang="hu-HU" altLang="x-none" baseline="-25000"/>
              <a:t>1</a:t>
            </a:r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4872039" y="5734050"/>
            <a:ext cx="1728787" cy="287338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altLang="x-none">
                <a:solidFill>
                  <a:schemeClr val="bg1"/>
                </a:solidFill>
              </a:rPr>
              <a:t>Host7:30000</a:t>
            </a: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5735638" y="2205039"/>
            <a:ext cx="1079500" cy="103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altLang="x-none" sz="6200">
                <a:solidFill>
                  <a:schemeClr val="tx2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240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hu-HU" altLang="x-none"/>
              <a:t>Map/Reduce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C048F30-D64F-D84C-80D8-0F48CE4B00ED}" type="slidenum">
              <a:rPr lang="hu-HU" altLang="x-none"/>
              <a:pPr/>
              <a:t>26</a:t>
            </a:fld>
            <a:endParaRPr lang="hu-HU" altLang="x-none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279650" y="1301751"/>
            <a:ext cx="5761038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x-none" sz="2000">
                <a:latin typeface="Calibri" charset="0"/>
              </a:rPr>
              <a:t>db.collection.mapReduce( </a:t>
            </a:r>
          </a:p>
          <a:p>
            <a:pPr lvl="1"/>
            <a:r>
              <a:rPr lang="hu-HU" altLang="x-none" sz="2000">
                <a:latin typeface="Calibri" charset="0"/>
              </a:rPr>
              <a:t>	&lt;mapfunction&gt;, </a:t>
            </a:r>
          </a:p>
          <a:p>
            <a:pPr lvl="1"/>
            <a:r>
              <a:rPr lang="hu-HU" altLang="x-none" sz="2000">
                <a:latin typeface="Calibri" charset="0"/>
              </a:rPr>
              <a:t>	&lt;reducefunction&gt;, </a:t>
            </a:r>
          </a:p>
          <a:p>
            <a:pPr lvl="1"/>
            <a:r>
              <a:rPr lang="hu-HU" altLang="x-none" sz="2000">
                <a:latin typeface="Calibri" charset="0"/>
              </a:rPr>
              <a:t>	{ </a:t>
            </a:r>
          </a:p>
          <a:p>
            <a:pPr lvl="1"/>
            <a:r>
              <a:rPr lang="hu-HU" altLang="x-none" sz="2000">
                <a:latin typeface="Calibri" charset="0"/>
              </a:rPr>
              <a:t>		out: &lt;collection&gt;, </a:t>
            </a:r>
          </a:p>
          <a:p>
            <a:pPr lvl="1"/>
            <a:r>
              <a:rPr lang="hu-HU" altLang="x-none" sz="2000">
                <a:latin typeface="Calibri" charset="0"/>
              </a:rPr>
              <a:t>		query: &lt;&gt;, </a:t>
            </a:r>
          </a:p>
          <a:p>
            <a:pPr lvl="1"/>
            <a:r>
              <a:rPr lang="hu-HU" altLang="x-none" sz="2000">
                <a:latin typeface="Calibri" charset="0"/>
              </a:rPr>
              <a:t>		sort: &lt;&gt;, </a:t>
            </a:r>
          </a:p>
          <a:p>
            <a:pPr lvl="1"/>
            <a:r>
              <a:rPr lang="hu-HU" altLang="x-none" sz="2000">
                <a:latin typeface="Calibri" charset="0"/>
              </a:rPr>
              <a:t>		limit: &lt;number&gt;, </a:t>
            </a:r>
          </a:p>
          <a:p>
            <a:pPr lvl="1"/>
            <a:r>
              <a:rPr lang="hu-HU" altLang="x-none" sz="2000">
                <a:latin typeface="Calibri" charset="0"/>
              </a:rPr>
              <a:t>		finalize: &lt;function&gt;, </a:t>
            </a:r>
          </a:p>
          <a:p>
            <a:pPr lvl="1"/>
            <a:r>
              <a:rPr lang="hu-HU" altLang="x-none" sz="2000">
                <a:latin typeface="Calibri" charset="0"/>
              </a:rPr>
              <a:t>		scope: &lt;&gt;, </a:t>
            </a:r>
          </a:p>
          <a:p>
            <a:pPr lvl="1"/>
            <a:r>
              <a:rPr lang="hu-HU" altLang="x-none" sz="2000">
                <a:latin typeface="Calibri" charset="0"/>
              </a:rPr>
              <a:t>		jsMode: &lt;boolean&gt;, </a:t>
            </a:r>
          </a:p>
          <a:p>
            <a:pPr lvl="1"/>
            <a:r>
              <a:rPr lang="hu-HU" altLang="x-none" sz="2000">
                <a:latin typeface="Calibri" charset="0"/>
              </a:rPr>
              <a:t>		verbose: &lt;boolean&gt; </a:t>
            </a:r>
          </a:p>
          <a:p>
            <a:pPr lvl="1"/>
            <a:r>
              <a:rPr lang="hu-HU" altLang="x-none" sz="2000">
                <a:latin typeface="Calibri" charset="0"/>
              </a:rPr>
              <a:t>	}</a:t>
            </a:r>
          </a:p>
          <a:p>
            <a:pPr lvl="1"/>
            <a:r>
              <a:rPr lang="hu-HU" altLang="x-none" sz="2000">
                <a:latin typeface="Calibri" charset="0"/>
              </a:rPr>
              <a:t> )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351088" y="5661026"/>
            <a:ext cx="674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hu-HU" altLang="x-none" sz="2000">
                <a:latin typeface="Calibri" charset="0"/>
              </a:rPr>
              <a:t>var mapFunction1 = function() { emit(this.cust_id, this.price); };</a:t>
            </a:r>
            <a:r>
              <a:rPr lang="hu-HU" altLang="x-none"/>
              <a:t> 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2351088" y="5967414"/>
            <a:ext cx="70929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hu-HU" altLang="x-none" sz="2000">
                <a:latin typeface="Calibri" charset="0"/>
              </a:rPr>
              <a:t>var reduceFunction1 = function(keyCustId, valuesPrices) </a:t>
            </a:r>
          </a:p>
          <a:p>
            <a:r>
              <a:rPr lang="hu-HU" altLang="x-none" sz="2000">
                <a:latin typeface="Calibri" charset="0"/>
              </a:rPr>
              <a:t>{ return sum(valuesPrices); }; </a:t>
            </a:r>
          </a:p>
        </p:txBody>
      </p:sp>
      <p:pic>
        <p:nvPicPr>
          <p:cNvPr id="22540" name="Picture 12" descr="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620714"/>
            <a:ext cx="38100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25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hu-HU" altLang="x-none"/>
              <a:t>Other features</a:t>
            </a:r>
          </a:p>
        </p:txBody>
      </p:sp>
      <p:sp>
        <p:nvSpPr>
          <p:cNvPr id="11269" name="Rectangl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x-none"/>
              <a:t>Easy to install and use</a:t>
            </a:r>
          </a:p>
          <a:p>
            <a:r>
              <a:rPr lang="hu-HU" altLang="x-none"/>
              <a:t>Detailed documentation</a:t>
            </a:r>
          </a:p>
          <a:p>
            <a:r>
              <a:rPr lang="hu-HU" altLang="x-none"/>
              <a:t>Various APIs</a:t>
            </a:r>
          </a:p>
          <a:p>
            <a:pPr lvl="1"/>
            <a:r>
              <a:rPr lang="hu-HU" altLang="x-none"/>
              <a:t>JavaScript, Python, Ruby, Perl, Java, Java, Scala, C#, C++, Haskell, Erlang</a:t>
            </a:r>
          </a:p>
          <a:p>
            <a:r>
              <a:rPr lang="hu-HU" altLang="x-none"/>
              <a:t>Community</a:t>
            </a:r>
          </a:p>
          <a:p>
            <a:r>
              <a:rPr lang="hu-HU" altLang="x-none"/>
              <a:t>Open source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C63D300-ECC7-2141-8048-DAA44A9E808E}" type="slidenum">
              <a:rPr lang="hu-HU" altLang="x-none"/>
              <a:pPr/>
              <a:t>27</a:t>
            </a:fld>
            <a:endParaRPr lang="hu-HU" altLang="x-none"/>
          </a:p>
        </p:txBody>
      </p:sp>
    </p:spTree>
    <p:extLst>
      <p:ext uri="{BB962C8B-B14F-4D97-AF65-F5344CB8AC3E}">
        <p14:creationId xmlns:p14="http://schemas.microsoft.com/office/powerpoint/2010/main" val="64734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hu-HU" altLang="x-none"/>
              <a:t>Theory of noSQL: CAP</a:t>
            </a:r>
          </a:p>
        </p:txBody>
      </p:sp>
      <p:sp>
        <p:nvSpPr>
          <p:cNvPr id="40972" name="Rectangle 12"/>
          <p:cNvSpPr>
            <a:spLocks noGrp="1"/>
          </p:cNvSpPr>
          <p:nvPr>
            <p:ph sz="half" idx="1"/>
          </p:nvPr>
        </p:nvSpPr>
        <p:spPr>
          <a:xfrm>
            <a:off x="1981200" y="1600200"/>
            <a:ext cx="3733800" cy="4800600"/>
          </a:xfrm>
        </p:spPr>
        <p:txBody>
          <a:bodyPr>
            <a:normAutofit/>
          </a:bodyPr>
          <a:lstStyle/>
          <a:p>
            <a:r>
              <a:rPr lang="hu-HU" altLang="x-none" sz="2000"/>
              <a:t>Many nodes</a:t>
            </a:r>
          </a:p>
          <a:p>
            <a:r>
              <a:rPr lang="hu-HU" altLang="x-none" sz="2000"/>
              <a:t>Nodes contain </a:t>
            </a:r>
            <a:r>
              <a:rPr lang="hu-HU" altLang="x-none" sz="2000" i="1"/>
              <a:t>replicas of partitions</a:t>
            </a:r>
            <a:r>
              <a:rPr lang="hu-HU" altLang="x-none" sz="2000"/>
              <a:t> of data</a:t>
            </a:r>
          </a:p>
          <a:p>
            <a:endParaRPr lang="hu-HU" altLang="x-none" sz="2000"/>
          </a:p>
          <a:p>
            <a:r>
              <a:rPr lang="hu-HU" altLang="x-none" sz="2000" b="1"/>
              <a:t>C</a:t>
            </a:r>
            <a:r>
              <a:rPr lang="hu-HU" altLang="x-none" sz="2000"/>
              <a:t>onsistency</a:t>
            </a:r>
          </a:p>
          <a:p>
            <a:pPr lvl="1"/>
            <a:r>
              <a:rPr lang="hu-HU" altLang="x-none" sz="1800"/>
              <a:t>all replicas contain the same version of data</a:t>
            </a:r>
          </a:p>
          <a:p>
            <a:r>
              <a:rPr lang="hu-HU" altLang="x-none" sz="2000" b="1"/>
              <a:t>A</a:t>
            </a:r>
            <a:r>
              <a:rPr lang="hu-HU" altLang="x-none" sz="2000"/>
              <a:t>vailability</a:t>
            </a:r>
          </a:p>
          <a:p>
            <a:pPr lvl="1"/>
            <a:r>
              <a:rPr lang="hu-HU" altLang="x-none" sz="1800"/>
              <a:t>system remains operational on failing nodes</a:t>
            </a:r>
          </a:p>
          <a:p>
            <a:r>
              <a:rPr lang="hu-HU" altLang="x-none" sz="2000" b="1"/>
              <a:t>P</a:t>
            </a:r>
            <a:r>
              <a:rPr lang="hu-HU" altLang="x-none" sz="2000"/>
              <a:t>artition tolarence</a:t>
            </a:r>
          </a:p>
          <a:p>
            <a:pPr lvl="1"/>
            <a:r>
              <a:rPr lang="hu-HU" altLang="x-none" sz="1800"/>
              <a:t>multiple entry points</a:t>
            </a:r>
          </a:p>
          <a:p>
            <a:pPr lvl="1"/>
            <a:r>
              <a:rPr lang="hu-HU" altLang="x-none" sz="1800"/>
              <a:t>system remains operational on system split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3289BF4-A543-2040-9344-7842CD519907}" type="slidenum">
              <a:rPr lang="hu-HU" altLang="x-none"/>
              <a:pPr/>
              <a:t>28</a:t>
            </a:fld>
            <a:endParaRPr lang="hu-HU" altLang="x-none"/>
          </a:p>
        </p:txBody>
      </p:sp>
      <p:sp>
        <p:nvSpPr>
          <p:cNvPr id="4" name="Háromszög 3"/>
          <p:cNvSpPr/>
          <p:nvPr/>
        </p:nvSpPr>
        <p:spPr>
          <a:xfrm>
            <a:off x="6496050" y="1916113"/>
            <a:ext cx="2520950" cy="2227262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5" name="Villám 4"/>
          <p:cNvSpPr/>
          <p:nvPr/>
        </p:nvSpPr>
        <p:spPr>
          <a:xfrm>
            <a:off x="7504113" y="2924175"/>
            <a:ext cx="639762" cy="80010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9" name="Szövegdoboz 8"/>
          <p:cNvSpPr txBox="1">
            <a:spLocks noChangeArrowheads="1"/>
          </p:cNvSpPr>
          <p:nvPr/>
        </p:nvSpPr>
        <p:spPr bwMode="auto">
          <a:xfrm>
            <a:off x="5919789" y="4868863"/>
            <a:ext cx="3673475" cy="122555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Gill Sans MT" charset="0"/>
              </a:rPr>
              <a:t>CAP </a:t>
            </a:r>
            <a:r>
              <a:rPr lang="hu-HU" altLang="x-none" sz="2400">
                <a:latin typeface="Gill Sans MT" charset="0"/>
              </a:rPr>
              <a:t> </a:t>
            </a:r>
            <a:r>
              <a:rPr lang="en-US" altLang="x-none" sz="2400">
                <a:latin typeface="Gill Sans MT" charset="0"/>
              </a:rPr>
              <a:t>Theorem:</a:t>
            </a:r>
            <a:r>
              <a:rPr lang="hu-HU" altLang="x-none" sz="2400">
                <a:latin typeface="Gill Sans MT" charset="0"/>
              </a:rPr>
              <a:t/>
            </a:r>
            <a:br>
              <a:rPr lang="hu-HU" altLang="x-none" sz="2400">
                <a:latin typeface="Gill Sans MT" charset="0"/>
              </a:rPr>
            </a:br>
            <a:r>
              <a:rPr lang="en-US" altLang="x-none" sz="2400">
                <a:latin typeface="Gill Sans MT" charset="0"/>
              </a:rPr>
              <a:t>satisfying all</a:t>
            </a:r>
            <a:r>
              <a:rPr lang="hu-HU" altLang="x-none" sz="2400">
                <a:latin typeface="Gill Sans MT" charset="0"/>
              </a:rPr>
              <a:t> three at the same time is impossible</a:t>
            </a:r>
            <a:endParaRPr lang="en-US" altLang="x-none" sz="2400">
              <a:latin typeface="Gill Sans MT" charset="0"/>
            </a:endParaRPr>
          </a:p>
        </p:txBody>
      </p:sp>
      <p:sp>
        <p:nvSpPr>
          <p:cNvPr id="11" name="Szövegdoboz 10"/>
          <p:cNvSpPr txBox="1">
            <a:spLocks noChangeArrowheads="1"/>
          </p:cNvSpPr>
          <p:nvPr/>
        </p:nvSpPr>
        <p:spPr bwMode="auto">
          <a:xfrm>
            <a:off x="5992814" y="3773488"/>
            <a:ext cx="5854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x-none" sz="4000" b="1">
                <a:latin typeface="Gill Sans MT" charset="0"/>
              </a:rPr>
              <a:t>A</a:t>
            </a:r>
          </a:p>
        </p:txBody>
      </p:sp>
      <p:sp>
        <p:nvSpPr>
          <p:cNvPr id="12" name="Szövegdoboz 11"/>
          <p:cNvSpPr txBox="1">
            <a:spLocks noChangeArrowheads="1"/>
          </p:cNvSpPr>
          <p:nvPr/>
        </p:nvSpPr>
        <p:spPr bwMode="auto">
          <a:xfrm>
            <a:off x="9017000" y="3773489"/>
            <a:ext cx="522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x-none" sz="4000" b="1">
                <a:latin typeface="Gill Sans MT" charset="0"/>
              </a:rPr>
              <a:t>P</a:t>
            </a:r>
          </a:p>
        </p:txBody>
      </p:sp>
      <p:sp>
        <p:nvSpPr>
          <p:cNvPr id="2" name="Szövegdoboz 10"/>
          <p:cNvSpPr txBox="1">
            <a:spLocks noChangeArrowheads="1"/>
          </p:cNvSpPr>
          <p:nvPr/>
        </p:nvSpPr>
        <p:spPr bwMode="auto">
          <a:xfrm>
            <a:off x="7464425" y="1196975"/>
            <a:ext cx="5806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x-none" sz="4000" b="1">
                <a:latin typeface="Gill Sans MT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6949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/>
      <p:bldP spid="12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hu-HU" altLang="x-none"/>
              <a:t>Theory of noSQL: CAP</a:t>
            </a:r>
          </a:p>
        </p:txBody>
      </p:sp>
      <p:sp>
        <p:nvSpPr>
          <p:cNvPr id="43017" name="Rectangle 9"/>
          <p:cNvSpPr>
            <a:spLocks noGrp="1"/>
          </p:cNvSpPr>
          <p:nvPr>
            <p:ph sz="half" idx="1"/>
          </p:nvPr>
        </p:nvSpPr>
        <p:spPr>
          <a:xfrm>
            <a:off x="1981200" y="1600200"/>
            <a:ext cx="3733800" cy="4800600"/>
          </a:xfrm>
        </p:spPr>
        <p:txBody>
          <a:bodyPr>
            <a:normAutofit/>
          </a:bodyPr>
          <a:lstStyle/>
          <a:p>
            <a:r>
              <a:rPr lang="hu-HU" altLang="x-none" sz="2000"/>
              <a:t>Many nodes</a:t>
            </a:r>
          </a:p>
          <a:p>
            <a:r>
              <a:rPr lang="hu-HU" altLang="x-none" sz="2000"/>
              <a:t>Nodes contain </a:t>
            </a:r>
            <a:r>
              <a:rPr lang="hu-HU" altLang="x-none" sz="2000" i="1"/>
              <a:t>replicas of partitions</a:t>
            </a:r>
            <a:r>
              <a:rPr lang="hu-HU" altLang="x-none" sz="2000"/>
              <a:t> of data</a:t>
            </a:r>
          </a:p>
          <a:p>
            <a:endParaRPr lang="hu-HU" altLang="x-none" sz="2000"/>
          </a:p>
          <a:p>
            <a:r>
              <a:rPr lang="hu-HU" altLang="x-none" sz="2000" b="1"/>
              <a:t>C</a:t>
            </a:r>
            <a:r>
              <a:rPr lang="hu-HU" altLang="x-none" sz="2000"/>
              <a:t>onsistency</a:t>
            </a:r>
          </a:p>
          <a:p>
            <a:pPr lvl="1"/>
            <a:r>
              <a:rPr lang="hu-HU" altLang="x-none" sz="1800"/>
              <a:t>all replicas contain the same version of data</a:t>
            </a:r>
          </a:p>
          <a:p>
            <a:r>
              <a:rPr lang="hu-HU" altLang="x-none" sz="2000" b="1"/>
              <a:t>A</a:t>
            </a:r>
            <a:r>
              <a:rPr lang="hu-HU" altLang="x-none" sz="2000"/>
              <a:t>vailability</a:t>
            </a:r>
          </a:p>
          <a:p>
            <a:pPr lvl="1"/>
            <a:r>
              <a:rPr lang="hu-HU" altLang="x-none" sz="1800"/>
              <a:t>system remains operational on failing nodes</a:t>
            </a:r>
          </a:p>
          <a:p>
            <a:r>
              <a:rPr lang="hu-HU" altLang="x-none" sz="2000" b="1"/>
              <a:t>P</a:t>
            </a:r>
            <a:r>
              <a:rPr lang="hu-HU" altLang="x-none" sz="2000"/>
              <a:t>artition tolarence</a:t>
            </a:r>
          </a:p>
          <a:p>
            <a:pPr lvl="1"/>
            <a:r>
              <a:rPr lang="hu-HU" altLang="x-none" sz="1800"/>
              <a:t>multiple entry points</a:t>
            </a:r>
          </a:p>
          <a:p>
            <a:pPr lvl="1"/>
            <a:r>
              <a:rPr lang="hu-HU" altLang="x-none" sz="1800"/>
              <a:t>system remains operational on system split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B5BD19E-597F-F54D-89D1-0EC0AE4384F1}" type="slidenum">
              <a:rPr lang="hu-HU" altLang="x-none"/>
              <a:pPr/>
              <a:t>29</a:t>
            </a:fld>
            <a:endParaRPr lang="hu-HU" altLang="x-none"/>
          </a:p>
        </p:txBody>
      </p:sp>
      <p:pic>
        <p:nvPicPr>
          <p:cNvPr id="43010" name="Picture 2" descr="mongo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89" b="29482"/>
          <a:stretch>
            <a:fillRect/>
          </a:stretch>
        </p:blipFill>
        <p:spPr bwMode="auto">
          <a:xfrm rot="3709122">
            <a:off x="7549357" y="2434432"/>
            <a:ext cx="2303462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áromszög 3"/>
          <p:cNvSpPr/>
          <p:nvPr/>
        </p:nvSpPr>
        <p:spPr>
          <a:xfrm>
            <a:off x="6496050" y="1916113"/>
            <a:ext cx="2520950" cy="2227262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5" name="Villám 4"/>
          <p:cNvSpPr/>
          <p:nvPr/>
        </p:nvSpPr>
        <p:spPr>
          <a:xfrm>
            <a:off x="7504113" y="2924175"/>
            <a:ext cx="639762" cy="80010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9" name="Szövegdoboz 8"/>
          <p:cNvSpPr txBox="1">
            <a:spLocks noChangeArrowheads="1"/>
          </p:cNvSpPr>
          <p:nvPr/>
        </p:nvSpPr>
        <p:spPr bwMode="auto">
          <a:xfrm>
            <a:off x="5919789" y="4868863"/>
            <a:ext cx="3673475" cy="122555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2400">
                <a:latin typeface="Gill Sans MT" charset="0"/>
              </a:rPr>
              <a:t>CAP </a:t>
            </a:r>
            <a:r>
              <a:rPr lang="hu-HU" altLang="x-none" sz="2400">
                <a:latin typeface="Gill Sans MT" charset="0"/>
              </a:rPr>
              <a:t> </a:t>
            </a:r>
            <a:r>
              <a:rPr lang="en-US" altLang="x-none" sz="2400">
                <a:latin typeface="Gill Sans MT" charset="0"/>
              </a:rPr>
              <a:t>Theorem:</a:t>
            </a:r>
            <a:r>
              <a:rPr lang="hu-HU" altLang="x-none" sz="2400">
                <a:latin typeface="Gill Sans MT" charset="0"/>
              </a:rPr>
              <a:t/>
            </a:r>
            <a:br>
              <a:rPr lang="hu-HU" altLang="x-none" sz="2400">
                <a:latin typeface="Gill Sans MT" charset="0"/>
              </a:rPr>
            </a:br>
            <a:r>
              <a:rPr lang="en-US" altLang="x-none" sz="2400">
                <a:latin typeface="Gill Sans MT" charset="0"/>
              </a:rPr>
              <a:t>satisfying  all</a:t>
            </a:r>
            <a:r>
              <a:rPr lang="hu-HU" altLang="x-none" sz="2400">
                <a:latin typeface="Gill Sans MT" charset="0"/>
              </a:rPr>
              <a:t> three at the same time is impossible</a:t>
            </a:r>
            <a:endParaRPr lang="en-US" altLang="x-none" sz="2400">
              <a:latin typeface="Gill Sans MT" charset="0"/>
            </a:endParaRPr>
          </a:p>
        </p:txBody>
      </p:sp>
      <p:sp>
        <p:nvSpPr>
          <p:cNvPr id="11" name="Szövegdoboz 10"/>
          <p:cNvSpPr txBox="1">
            <a:spLocks noChangeArrowheads="1"/>
          </p:cNvSpPr>
          <p:nvPr/>
        </p:nvSpPr>
        <p:spPr bwMode="auto">
          <a:xfrm>
            <a:off x="5992814" y="3773488"/>
            <a:ext cx="5854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x-none" sz="4000" b="1">
                <a:latin typeface="Gill Sans MT" charset="0"/>
              </a:rPr>
              <a:t>A</a:t>
            </a:r>
          </a:p>
        </p:txBody>
      </p:sp>
      <p:sp>
        <p:nvSpPr>
          <p:cNvPr id="12" name="Szövegdoboz 11"/>
          <p:cNvSpPr txBox="1">
            <a:spLocks noChangeArrowheads="1"/>
          </p:cNvSpPr>
          <p:nvPr/>
        </p:nvSpPr>
        <p:spPr bwMode="auto">
          <a:xfrm>
            <a:off x="9017000" y="3773489"/>
            <a:ext cx="522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x-none" sz="4000" b="1">
                <a:latin typeface="Gill Sans MT" charset="0"/>
              </a:rPr>
              <a:t>P</a:t>
            </a:r>
          </a:p>
        </p:txBody>
      </p:sp>
      <p:sp>
        <p:nvSpPr>
          <p:cNvPr id="2" name="Szövegdoboz 10"/>
          <p:cNvSpPr txBox="1">
            <a:spLocks noChangeArrowheads="1"/>
          </p:cNvSpPr>
          <p:nvPr/>
        </p:nvSpPr>
        <p:spPr bwMode="auto">
          <a:xfrm>
            <a:off x="7464425" y="1196975"/>
            <a:ext cx="5806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x-none" sz="4000" b="1">
                <a:latin typeface="Gill Sans MT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4748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/>
      <p:bldP spid="12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NoSQL: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NoSQL = </a:t>
            </a:r>
            <a:r>
              <a:rPr lang="en-US" dirty="0" smtClean="0">
                <a:solidFill>
                  <a:srgbClr val="FFC000"/>
                </a:solidFill>
              </a:rPr>
              <a:t>Non SQL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C000"/>
                </a:solidFill>
              </a:rPr>
              <a:t>Not only SQL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Wikipedia’s definition: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4737" y="3432409"/>
            <a:ext cx="9704777" cy="231524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2200" dirty="0"/>
              <a:t>A </a:t>
            </a:r>
            <a:r>
              <a:rPr lang="en-US" sz="2200" b="1" dirty="0"/>
              <a:t>NoSQL</a:t>
            </a:r>
            <a:r>
              <a:rPr lang="en-US" sz="2200" dirty="0"/>
              <a:t> database provides a mechanism for storage and retrieval of data that is modeled in </a:t>
            </a:r>
            <a:r>
              <a:rPr lang="en-US" sz="2200" dirty="0">
                <a:solidFill>
                  <a:srgbClr val="FFFF00"/>
                </a:solidFill>
              </a:rPr>
              <a:t>means other than </a:t>
            </a:r>
            <a:r>
              <a:rPr lang="en-US" sz="2200" dirty="0"/>
              <a:t>the </a:t>
            </a:r>
            <a:r>
              <a:rPr lang="en-US" sz="2200" dirty="0">
                <a:solidFill>
                  <a:srgbClr val="FFFF00"/>
                </a:solidFill>
              </a:rPr>
              <a:t>tabular relations </a:t>
            </a:r>
            <a:r>
              <a:rPr lang="en-US" sz="2200" dirty="0"/>
              <a:t>used in relational databases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8057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ACID - BASE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3A935FE-BFD8-CA4C-BDCB-2912220264DA}" type="slidenum">
              <a:rPr lang="hu-HU" altLang="x-none"/>
              <a:pPr/>
              <a:t>30</a:t>
            </a:fld>
            <a:endParaRPr lang="hu-HU" altLang="x-none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524000" y="6491289"/>
            <a:ext cx="84597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x-none"/>
              <a:t>Pritchett, D.: BASE: An Acid Alternative (queue.acm.org/detail.cfm?id=1394128)</a:t>
            </a:r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1847851" y="2133601"/>
            <a:ext cx="3095625" cy="3527425"/>
          </a:xfrm>
          <a:prstGeom prst="flowChartAlternateProcess">
            <a:avLst/>
          </a:prstGeom>
          <a:solidFill>
            <a:schemeClr val="accent1"/>
          </a:solidFill>
          <a:ln w="25400">
            <a:solidFill>
              <a:srgbClr val="7B785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indent="357188" eaLnBrk="0" hangingPunct="0">
              <a:tabLst>
                <a:tab pos="3571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822325" indent="-285750" eaLnBrk="0" hangingPunct="0">
              <a:tabLst>
                <a:tab pos="3571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230313" indent="-228600" eaLnBrk="0" hangingPunct="0">
              <a:tabLst>
                <a:tab pos="3571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38300" indent="-228600" eaLnBrk="0" hangingPunct="0">
              <a:tabLst>
                <a:tab pos="3571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571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hu-HU" altLang="x-none" sz="2800" b="1">
                <a:solidFill>
                  <a:srgbClr val="FFFFFF"/>
                </a:solidFill>
                <a:latin typeface="Calibri" charset="0"/>
              </a:rPr>
              <a:t>A</a:t>
            </a:r>
            <a:r>
              <a:rPr lang="hu-HU" altLang="x-none" sz="2800">
                <a:solidFill>
                  <a:srgbClr val="FFFFFF"/>
                </a:solidFill>
                <a:latin typeface="Calibri" charset="0"/>
              </a:rPr>
              <a:t>tomicity</a:t>
            </a:r>
          </a:p>
          <a:p>
            <a:pPr eaLnBrk="1" hangingPunct="1">
              <a:buFontTx/>
              <a:buChar char="•"/>
            </a:pPr>
            <a:r>
              <a:rPr lang="hu-HU" altLang="x-none" sz="2800" b="1">
                <a:solidFill>
                  <a:srgbClr val="FFFFFF"/>
                </a:solidFill>
                <a:latin typeface="Calibri" charset="0"/>
              </a:rPr>
              <a:t>C</a:t>
            </a:r>
            <a:r>
              <a:rPr lang="hu-HU" altLang="x-none" sz="2800">
                <a:solidFill>
                  <a:srgbClr val="FFFFFF"/>
                </a:solidFill>
                <a:latin typeface="Calibri" charset="0"/>
              </a:rPr>
              <a:t>onsistency</a:t>
            </a:r>
          </a:p>
          <a:p>
            <a:pPr eaLnBrk="1" hangingPunct="1">
              <a:buFontTx/>
              <a:buChar char="•"/>
            </a:pPr>
            <a:r>
              <a:rPr lang="hu-HU" altLang="x-none" sz="2800" b="1">
                <a:solidFill>
                  <a:srgbClr val="FFFFFF"/>
                </a:solidFill>
                <a:latin typeface="Calibri" charset="0"/>
              </a:rPr>
              <a:t>I</a:t>
            </a:r>
            <a:r>
              <a:rPr lang="hu-HU" altLang="x-none" sz="2800">
                <a:solidFill>
                  <a:srgbClr val="FFFFFF"/>
                </a:solidFill>
                <a:latin typeface="Calibri" charset="0"/>
              </a:rPr>
              <a:t>solation</a:t>
            </a:r>
          </a:p>
          <a:p>
            <a:pPr eaLnBrk="1" hangingPunct="1">
              <a:buFontTx/>
              <a:buChar char="•"/>
            </a:pPr>
            <a:r>
              <a:rPr lang="hu-HU" altLang="x-none" sz="2800" b="1">
                <a:solidFill>
                  <a:srgbClr val="FFFFFF"/>
                </a:solidFill>
                <a:latin typeface="Calibri" charset="0"/>
              </a:rPr>
              <a:t>D</a:t>
            </a:r>
            <a:r>
              <a:rPr lang="hu-HU" altLang="x-none" sz="2800">
                <a:solidFill>
                  <a:srgbClr val="FFFFFF"/>
                </a:solidFill>
                <a:latin typeface="Calibri" charset="0"/>
              </a:rPr>
              <a:t>urability</a:t>
            </a:r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6383338" y="2060576"/>
            <a:ext cx="3097212" cy="3527425"/>
          </a:xfrm>
          <a:prstGeom prst="flowChartAlternateProcess">
            <a:avLst/>
          </a:prstGeom>
          <a:solidFill>
            <a:schemeClr val="accent1"/>
          </a:solidFill>
          <a:ln w="25400">
            <a:solidFill>
              <a:srgbClr val="7B785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indent="357188" eaLnBrk="0" hangingPunct="0">
              <a:tabLst>
                <a:tab pos="357188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822325" indent="-285750" eaLnBrk="0" hangingPunct="0">
              <a:tabLst>
                <a:tab pos="357188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230313" indent="-228600" eaLnBrk="0" hangingPunct="0">
              <a:tabLst>
                <a:tab pos="357188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38300" indent="-228600" eaLnBrk="0" hangingPunct="0">
              <a:tabLst>
                <a:tab pos="357188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57188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hu-HU" altLang="x-none" sz="2800" b="1">
                <a:solidFill>
                  <a:srgbClr val="FFFFFF"/>
                </a:solidFill>
                <a:latin typeface="Calibri" charset="0"/>
              </a:rPr>
              <a:t>B</a:t>
            </a:r>
            <a:r>
              <a:rPr lang="hu-HU" altLang="x-none" sz="2800">
                <a:solidFill>
                  <a:srgbClr val="FFFFFF"/>
                </a:solidFill>
                <a:latin typeface="Calibri" charset="0"/>
              </a:rPr>
              <a:t>asically</a:t>
            </a:r>
          </a:p>
          <a:p>
            <a:pPr eaLnBrk="1" hangingPunct="1"/>
            <a:r>
              <a:rPr lang="hu-HU" altLang="x-none" sz="2800" b="1">
                <a:solidFill>
                  <a:srgbClr val="FFFFFF"/>
                </a:solidFill>
                <a:latin typeface="Calibri" charset="0"/>
              </a:rPr>
              <a:t>A</a:t>
            </a:r>
            <a:r>
              <a:rPr lang="hu-HU" altLang="x-none" sz="2800">
                <a:solidFill>
                  <a:srgbClr val="FFFFFF"/>
                </a:solidFill>
                <a:latin typeface="Calibri" charset="0"/>
              </a:rPr>
              <a:t>vailable (CP)</a:t>
            </a:r>
          </a:p>
          <a:p>
            <a:pPr eaLnBrk="1" hangingPunct="1">
              <a:buFontTx/>
              <a:buChar char="•"/>
            </a:pPr>
            <a:r>
              <a:rPr lang="hu-HU" altLang="x-none" sz="2800" b="1">
                <a:solidFill>
                  <a:srgbClr val="FFFFFF"/>
                </a:solidFill>
                <a:latin typeface="Calibri" charset="0"/>
              </a:rPr>
              <a:t>S</a:t>
            </a:r>
            <a:r>
              <a:rPr lang="hu-HU" altLang="x-none" sz="2800">
                <a:solidFill>
                  <a:srgbClr val="FFFFFF"/>
                </a:solidFill>
                <a:latin typeface="Calibri" charset="0"/>
              </a:rPr>
              <a:t>oft-state</a:t>
            </a:r>
          </a:p>
          <a:p>
            <a:pPr eaLnBrk="1" hangingPunct="1">
              <a:buFontTx/>
              <a:buChar char="•"/>
            </a:pPr>
            <a:r>
              <a:rPr lang="hu-HU" altLang="x-none" sz="2800" b="1">
                <a:solidFill>
                  <a:srgbClr val="FFFFFF"/>
                </a:solidFill>
                <a:latin typeface="Calibri" charset="0"/>
              </a:rPr>
              <a:t>E</a:t>
            </a:r>
            <a:r>
              <a:rPr lang="hu-HU" altLang="x-none" sz="2800">
                <a:solidFill>
                  <a:srgbClr val="FFFFFF"/>
                </a:solidFill>
                <a:latin typeface="Calibri" charset="0"/>
              </a:rPr>
              <a:t>ventually consistent (AP)</a:t>
            </a:r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 rot="5400000">
            <a:off x="5448301" y="3571876"/>
            <a:ext cx="360362" cy="649287"/>
          </a:xfrm>
          <a:prstGeom prst="upDownArrow">
            <a:avLst>
              <a:gd name="adj1" fmla="val 50000"/>
              <a:gd name="adj2" fmla="val 36035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In Production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9B6C7FA-A70F-D946-9525-230164671F28}" type="slidenum">
              <a:rPr lang="hu-HU" altLang="x-none"/>
              <a:pPr/>
              <a:t>4</a:t>
            </a:fld>
            <a:endParaRPr lang="hu-HU" altLang="x-none"/>
          </a:p>
        </p:txBody>
      </p:sp>
      <p:pic>
        <p:nvPicPr>
          <p:cNvPr id="3075" name="Picture 5" descr="../_images/logo-sourcefo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1989138"/>
            <a:ext cx="2089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7" descr="../_images/sap_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2373314"/>
            <a:ext cx="1528762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9" descr="../_images/craigsli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88" y="4724401"/>
            <a:ext cx="1846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1" descr="../_images/firebas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88" y="1731964"/>
            <a:ext cx="21717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Text Box 12"/>
          <p:cNvSpPr txBox="1">
            <a:spLocks noChangeArrowheads="1"/>
          </p:cNvSpPr>
          <p:nvPr/>
        </p:nvSpPr>
        <p:spPr bwMode="auto">
          <a:xfrm>
            <a:off x="1703389" y="6453188"/>
            <a:ext cx="8713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hu-HU" altLang="x-none">
                <a:hlinkClick r:id="rId7"/>
              </a:rPr>
              <a:t>http://www.mongodb.org/about/production-deployments/</a:t>
            </a:r>
            <a:endParaRPr lang="hu-HU" altLang="x-none"/>
          </a:p>
        </p:txBody>
      </p:sp>
      <p:pic>
        <p:nvPicPr>
          <p:cNvPr id="3080" name="Picture 16" descr="../_images/savingstar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6" y="3875089"/>
            <a:ext cx="20875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18" descr="../_images/disney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588" y="1800225"/>
            <a:ext cx="1655762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20" descr="../_images/ig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026" y="4343400"/>
            <a:ext cx="14398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22" descr="../_images/highfiv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6" y="4965700"/>
            <a:ext cx="1323975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24" descr="../_images/national-archives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4" y="4983164"/>
            <a:ext cx="156527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26" descr="../_images/the-guardian-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00" y="3033714"/>
            <a:ext cx="20256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28" descr="../_images/logo-times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975" y="5626101"/>
            <a:ext cx="21605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Picture 30" descr="../_images/bitly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026" y="3033714"/>
            <a:ext cx="10080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8" name="Picture 32" descr="../_images/gh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5600700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9" name="Picture 34" descr="../_images/foursquare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0" y="4162425"/>
            <a:ext cx="171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" name="Picture 36" descr="../_images/collegehumor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3873500"/>
            <a:ext cx="1371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" name="Picture 38" descr="../_images/doodle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924176"/>
            <a:ext cx="1495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2" name="Picture 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6" y="476251"/>
            <a:ext cx="320992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8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dirty="0" err="1"/>
              <a:t>NoSQL</a:t>
            </a:r>
            <a:endParaRPr lang="hu-HU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81200" y="1536701"/>
            <a:ext cx="3657600" cy="4589463"/>
          </a:xfrm>
        </p:spPr>
        <p:txBody>
          <a:bodyPr rtlCol="0"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endParaRPr lang="hu-HU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hu-HU" dirty="0" err="1" smtClean="0"/>
              <a:t>Key-value</a:t>
            </a:r>
            <a:endParaRPr lang="hu-HU" dirty="0" smtClean="0"/>
          </a:p>
          <a:p>
            <a:pPr>
              <a:buFont typeface="Arial" pitchFamily="34" charset="0"/>
              <a:buChar char="•"/>
              <a:defRPr/>
            </a:pPr>
            <a:endParaRPr lang="hu-HU" dirty="0"/>
          </a:p>
          <a:p>
            <a:pPr>
              <a:buFont typeface="Arial" pitchFamily="34" charset="0"/>
              <a:buChar char="•"/>
              <a:defRPr/>
            </a:pPr>
            <a:r>
              <a:rPr lang="hu-HU" dirty="0" err="1" smtClean="0"/>
              <a:t>Graph</a:t>
            </a:r>
            <a:r>
              <a:rPr lang="hu-HU" dirty="0" smtClean="0"/>
              <a:t> </a:t>
            </a:r>
            <a:r>
              <a:rPr lang="hu-HU" dirty="0" err="1" smtClean="0"/>
              <a:t>database</a:t>
            </a:r>
            <a:r>
              <a:rPr lang="hu-HU" dirty="0" smtClean="0"/>
              <a:t> </a:t>
            </a:r>
          </a:p>
          <a:p>
            <a:pPr>
              <a:buFont typeface="Arial" pitchFamily="34" charset="0"/>
              <a:buChar char="•"/>
              <a:defRPr/>
            </a:pPr>
            <a:endParaRPr lang="hu-HU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hu-HU" dirty="0" err="1" smtClean="0"/>
              <a:t>Document-oriented</a:t>
            </a:r>
            <a:r>
              <a:rPr lang="hu-HU" dirty="0" smtClean="0"/>
              <a:t> </a:t>
            </a:r>
          </a:p>
          <a:p>
            <a:pPr marL="114300" indent="0">
              <a:buNone/>
              <a:defRPr/>
            </a:pPr>
            <a:endParaRPr lang="hu-HU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hu-HU" dirty="0" err="1" smtClean="0"/>
              <a:t>Column</a:t>
            </a:r>
            <a:r>
              <a:rPr lang="hu-HU" dirty="0" smtClean="0"/>
              <a:t> </a:t>
            </a:r>
            <a:r>
              <a:rPr lang="hu-HU" dirty="0" err="1" smtClean="0"/>
              <a:t>family</a:t>
            </a:r>
            <a:endParaRPr lang="hu-HU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F9C1F7C-5A30-2347-8CCA-503AAEBFE6D4}" type="slidenum">
              <a:rPr lang="hu-HU" altLang="x-none"/>
              <a:pPr/>
              <a:t>5</a:t>
            </a:fld>
            <a:endParaRPr lang="hu-HU" altLang="x-none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01" y="1876426"/>
            <a:ext cx="143986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1919288"/>
            <a:ext cx="1512888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49588"/>
            <a:ext cx="15128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25" y="2770188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4" name="Picture 5" descr="MongoD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070350"/>
            <a:ext cx="164465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25" y="4070351"/>
            <a:ext cx="954088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5" y="5292726"/>
            <a:ext cx="108108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292725"/>
            <a:ext cx="1122362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0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172"/>
          </a:xfrm>
        </p:spPr>
        <p:txBody>
          <a:bodyPr/>
          <a:lstStyle/>
          <a:p>
            <a:r>
              <a:rPr lang="en-US" dirty="0" smtClean="0"/>
              <a:t>Overview – NoSQL 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032915" y="1353123"/>
            <a:ext cx="7103658" cy="5309984"/>
            <a:chOff x="3991971" y="1162051"/>
            <a:chExt cx="7103658" cy="5309984"/>
          </a:xfrm>
        </p:grpSpPr>
        <p:pic>
          <p:nvPicPr>
            <p:cNvPr id="1027" name="Picture 3" descr="C:\Users\frog\Desktop\Untitled-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971" y="1162051"/>
              <a:ext cx="7103658" cy="5309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5619466" y="2866029"/>
              <a:ext cx="1907275" cy="95101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9683" y="1353123"/>
            <a:ext cx="3016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stored in 4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Key-value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Wide-column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sz="2000" dirty="0" smtClean="0"/>
              <a:t>MongoDB</a:t>
            </a:r>
            <a:r>
              <a:rPr lang="en-US" sz="2000" dirty="0"/>
              <a:t> </a:t>
            </a:r>
            <a:r>
              <a:rPr lang="en-US" sz="2000" dirty="0" smtClean="0"/>
              <a:t>is: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open </a:t>
            </a:r>
            <a:r>
              <a:rPr lang="en-US" dirty="0" smtClean="0"/>
              <a:t>source</a:t>
            </a:r>
            <a:r>
              <a:rPr lang="en-US" dirty="0"/>
              <a:t> </a:t>
            </a:r>
            <a:r>
              <a:rPr lang="en-US" dirty="0" smtClean="0"/>
              <a:t>and document-oriented database.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Data is stored in JSON-like documents.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Designed </a:t>
            </a:r>
            <a:r>
              <a:rPr lang="en-US" dirty="0"/>
              <a:t>with both scalability and developer </a:t>
            </a:r>
            <a:r>
              <a:rPr lang="en-US" dirty="0" smtClean="0"/>
              <a:t>agility.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ynamic </a:t>
            </a:r>
            <a:r>
              <a:rPr lang="en-US" dirty="0"/>
              <a:t>schemas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Download and install  suitable package for each platform [Windows, Linux, Mac OSX, Solaris]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Create a folder e.g. </a:t>
            </a:r>
            <a:r>
              <a:rPr lang="en-US" dirty="0" smtClean="0">
                <a:solidFill>
                  <a:srgbClr val="FFC000"/>
                </a:solidFill>
              </a:rPr>
              <a:t>C:\mongodb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Go to </a:t>
            </a:r>
            <a:r>
              <a:rPr lang="en-US" b="1" dirty="0" smtClean="0"/>
              <a:t>bin</a:t>
            </a:r>
            <a:r>
              <a:rPr lang="en-US" dirty="0" smtClean="0"/>
              <a:t> of installation folder.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Type following command: </a:t>
            </a:r>
            <a:r>
              <a:rPr lang="en-US" dirty="0" err="1" smtClean="0">
                <a:solidFill>
                  <a:srgbClr val="FFC000"/>
                </a:solidFill>
              </a:rPr>
              <a:t>mongod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--</a:t>
            </a:r>
            <a:r>
              <a:rPr lang="en-US" dirty="0" err="1">
                <a:solidFill>
                  <a:srgbClr val="FFC000"/>
                </a:solidFill>
              </a:rPr>
              <a:t>dbpath</a:t>
            </a:r>
            <a:r>
              <a:rPr lang="en-US" dirty="0">
                <a:solidFill>
                  <a:srgbClr val="FFC000"/>
                </a:solidFill>
              </a:rPr>
              <a:t>=C:/</a:t>
            </a:r>
            <a:r>
              <a:rPr lang="en-US" dirty="0" smtClean="0">
                <a:solidFill>
                  <a:srgbClr val="FFC000"/>
                </a:solidFill>
              </a:rPr>
              <a:t>mongodb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 another command: </a:t>
            </a:r>
            <a:r>
              <a:rPr lang="en-US" dirty="0">
                <a:solidFill>
                  <a:srgbClr val="FFC000"/>
                </a:solidFill>
              </a:rPr>
              <a:t>mongo.exe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mongodb</a:t>
            </a:r>
            <a:r>
              <a:rPr lang="en-US" dirty="0"/>
              <a:t> server is running.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6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dirty="0" err="1"/>
              <a:t>Document</a:t>
            </a:r>
            <a:r>
              <a:rPr lang="hu-HU" dirty="0"/>
              <a:t> </a:t>
            </a:r>
            <a:r>
              <a:rPr lang="hu-HU" dirty="0" err="1"/>
              <a:t>store</a:t>
            </a:r>
            <a:endParaRPr lang="hu-H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F37A856-01CE-CE4D-8BC7-F59AD3232EEE}" type="slidenum">
              <a:rPr lang="hu-HU" altLang="x-none"/>
              <a:pPr/>
              <a:t>9</a:t>
            </a:fld>
            <a:endParaRPr lang="hu-HU" altLang="x-none"/>
          </a:p>
        </p:txBody>
      </p:sp>
      <p:graphicFrame>
        <p:nvGraphicFramePr>
          <p:cNvPr id="2" name="Táblázat 1"/>
          <p:cNvGraphicFramePr>
            <a:graphicFrameLocks noGrp="1"/>
          </p:cNvGraphicFramePr>
          <p:nvPr/>
        </p:nvGraphicFramePr>
        <p:xfrm>
          <a:off x="2063751" y="1506539"/>
          <a:ext cx="4251325" cy="3343275"/>
        </p:xfrm>
        <a:graphic>
          <a:graphicData uri="http://schemas.openxmlformats.org/drawingml/2006/table">
            <a:tbl>
              <a:tblPr/>
              <a:tblGrid>
                <a:gridCol w="1312863"/>
                <a:gridCol w="427037"/>
                <a:gridCol w="2511425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RDBMS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MongoDB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2F2B20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1D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Table, 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2F2B20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Collection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0EC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2F2B20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Document (JSON, BSON)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1D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Column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2F2B20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0EC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2F2B20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1D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Join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2F2B20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Embedded 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0EC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Foreign 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2F2B20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1D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Reference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1D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Partition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x-none" altLang="x-none" sz="1800" b="0" i="0" u="none" strike="noStrike" cap="none" normalizeH="0" baseline="0">
                        <a:ln>
                          <a:noFill/>
                        </a:ln>
                        <a:solidFill>
                          <a:srgbClr val="2F2B20"/>
                        </a:solidFill>
                        <a:effectLst/>
                        <a:latin typeface="Calibri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0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D2CB6C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5A39D"/>
                        </a:buClr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9F5D"/>
                        </a:buClr>
                        <a:buFont typeface="Arial" charset="0"/>
                        <a:defRPr sz="12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F2B20"/>
                          </a:solidFill>
                          <a:effectLst/>
                          <a:latin typeface="Calibri" charset="0"/>
                        </a:rPr>
                        <a:t>Shard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0EC"/>
                    </a:solidFill>
                  </a:tcPr>
                </a:tc>
              </a:tr>
            </a:tbl>
          </a:graphicData>
        </a:graphic>
      </p:graphicFrame>
      <p:sp>
        <p:nvSpPr>
          <p:cNvPr id="3" name="Jobbra nyíl 2"/>
          <p:cNvSpPr/>
          <p:nvPr/>
        </p:nvSpPr>
        <p:spPr>
          <a:xfrm>
            <a:off x="3446464" y="2009776"/>
            <a:ext cx="287337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8" name="Jobbra nyíl 7"/>
          <p:cNvSpPr/>
          <p:nvPr/>
        </p:nvSpPr>
        <p:spPr>
          <a:xfrm>
            <a:off x="3446464" y="2393951"/>
            <a:ext cx="287337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9" name="Jobbra nyíl 8"/>
          <p:cNvSpPr/>
          <p:nvPr/>
        </p:nvSpPr>
        <p:spPr>
          <a:xfrm>
            <a:off x="3446464" y="2730501"/>
            <a:ext cx="287337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0" name="Jobbra nyíl 9"/>
          <p:cNvSpPr/>
          <p:nvPr/>
        </p:nvSpPr>
        <p:spPr>
          <a:xfrm>
            <a:off x="3446464" y="3089276"/>
            <a:ext cx="287337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1" name="Jobbra nyíl 10"/>
          <p:cNvSpPr/>
          <p:nvPr/>
        </p:nvSpPr>
        <p:spPr>
          <a:xfrm>
            <a:off x="3446464" y="3449638"/>
            <a:ext cx="287337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2" name="Jobbra nyíl 11"/>
          <p:cNvSpPr/>
          <p:nvPr/>
        </p:nvSpPr>
        <p:spPr>
          <a:xfrm>
            <a:off x="3443289" y="3881438"/>
            <a:ext cx="288925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4" name="Jobbra nyíl 13"/>
          <p:cNvSpPr/>
          <p:nvPr/>
        </p:nvSpPr>
        <p:spPr>
          <a:xfrm>
            <a:off x="3432175" y="4221163"/>
            <a:ext cx="287338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5" name="Jobbra nyíl 14"/>
          <p:cNvSpPr/>
          <p:nvPr/>
        </p:nvSpPr>
        <p:spPr>
          <a:xfrm>
            <a:off x="3432175" y="4581526"/>
            <a:ext cx="287338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430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2189</TotalTime>
  <Words>1342</Words>
  <Application>Microsoft Macintosh PowerPoint</Application>
  <PresentationFormat>Widescreen</PresentationFormat>
  <Paragraphs>414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 Light</vt:lpstr>
      <vt:lpstr>Courier New</vt:lpstr>
      <vt:lpstr>Wingdings</vt:lpstr>
      <vt:lpstr>Arial</vt:lpstr>
      <vt:lpstr>Calibri</vt:lpstr>
      <vt:lpstr>Gill Sans MT</vt:lpstr>
      <vt:lpstr>Office Theme</vt:lpstr>
      <vt:lpstr>Overview</vt:lpstr>
      <vt:lpstr>Overview</vt:lpstr>
      <vt:lpstr>Overview</vt:lpstr>
      <vt:lpstr>In Production</vt:lpstr>
      <vt:lpstr>NoSQL</vt:lpstr>
      <vt:lpstr>Overview – NoSQL Family</vt:lpstr>
      <vt:lpstr>Overview – MongoDB</vt:lpstr>
      <vt:lpstr>Installation</vt:lpstr>
      <vt:lpstr>Document store</vt:lpstr>
      <vt:lpstr>Document store</vt:lpstr>
      <vt:lpstr>SQL vs MongoDB</vt:lpstr>
      <vt:lpstr>MongoDB Data Model</vt:lpstr>
      <vt:lpstr>MongoDB Data Model</vt:lpstr>
      <vt:lpstr>MongoDB Data Model</vt:lpstr>
      <vt:lpstr>MongoDB Data Model</vt:lpstr>
      <vt:lpstr>CRUD</vt:lpstr>
      <vt:lpstr>MongoDB Queries: </vt:lpstr>
      <vt:lpstr>MongoDB Queries: </vt:lpstr>
      <vt:lpstr>MongoDB Queries: </vt:lpstr>
      <vt:lpstr>CRUD example</vt:lpstr>
      <vt:lpstr>Features</vt:lpstr>
      <vt:lpstr>Memory Mapped Files</vt:lpstr>
      <vt:lpstr>Replica Sets</vt:lpstr>
      <vt:lpstr>Sharding</vt:lpstr>
      <vt:lpstr>Mixed</vt:lpstr>
      <vt:lpstr>Map/Reduce</vt:lpstr>
      <vt:lpstr>Other features</vt:lpstr>
      <vt:lpstr>Theory of noSQL: CAP</vt:lpstr>
      <vt:lpstr>Theory of noSQL: CAP</vt:lpstr>
      <vt:lpstr>ACID - BASE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frog</dc:creator>
  <cp:lastModifiedBy>John Tran</cp:lastModifiedBy>
  <cp:revision>57</cp:revision>
  <dcterms:created xsi:type="dcterms:W3CDTF">2014-09-12T17:24:29Z</dcterms:created>
  <dcterms:modified xsi:type="dcterms:W3CDTF">2017-05-04T21:30:24Z</dcterms:modified>
</cp:coreProperties>
</file>