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1" r:id="rId6"/>
    <p:sldId id="264" r:id="rId7"/>
    <p:sldId id="258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25B5-E0CF-4A58-B39F-79B648C64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Recurrent Encoder-Decoder Networks for Time-Varying Dense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420BF-0900-4F10-A988-2E5172EA9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4347959"/>
            <a:ext cx="6987645" cy="1388534"/>
          </a:xfrm>
        </p:spPr>
        <p:txBody>
          <a:bodyPr/>
          <a:lstStyle/>
          <a:p>
            <a:r>
              <a:rPr lang="en-US" dirty="0"/>
              <a:t>Presented By: </a:t>
            </a:r>
            <a:r>
              <a:rPr lang="en-US" dirty="0" err="1"/>
              <a:t>Chanon</a:t>
            </a:r>
            <a:r>
              <a:rPr lang="en-US" dirty="0"/>
              <a:t> </a:t>
            </a:r>
            <a:r>
              <a:rPr lang="en-US" dirty="0" err="1"/>
              <a:t>Chantaduly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3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1A08-91BD-4378-B359-BA63E52E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233DB-C8CF-4B24-8CA5-80D8B4BB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02" y="2216027"/>
            <a:ext cx="8654529" cy="337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3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BBD8D7-21F3-4EC8-97EB-52BC9BA0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Dense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FA0AAD-085B-483F-A06A-B7D30EFD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47548"/>
            <a:ext cx="10018713" cy="368983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Dense Predictions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When we predict a label for each of the input units rather than the entire input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Example: predicting the pixels that represent a cat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Time-varying dataset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Spatial and Temporal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Example: video analysis, medical imaging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7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E7DC-A9FF-488E-8E6F-6692A754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ACAA-E8DB-438B-A910-7E8D2EE5A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121" y="2107220"/>
            <a:ext cx="10018713" cy="55098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Primarily used in sequencing, where preservation of temporal information is needed.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9FCFD-A9CE-4FF3-9CC2-52C7FAE5FB8E}"/>
              </a:ext>
            </a:extLst>
          </p:cNvPr>
          <p:cNvSpPr/>
          <p:nvPr/>
        </p:nvSpPr>
        <p:spPr>
          <a:xfrm>
            <a:off x="2578836" y="3540369"/>
            <a:ext cx="342901" cy="2250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D963CB-EE05-47BB-9ACA-B17CC39F774C}"/>
              </a:ext>
            </a:extLst>
          </p:cNvPr>
          <p:cNvCxnSpPr>
            <a:cxnSpLocks/>
          </p:cNvCxnSpPr>
          <p:nvPr/>
        </p:nvCxnSpPr>
        <p:spPr>
          <a:xfrm>
            <a:off x="3334975" y="4621824"/>
            <a:ext cx="4822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0D05EC0-D7CD-4D29-A8F5-89170FEB4DE5}"/>
              </a:ext>
            </a:extLst>
          </p:cNvPr>
          <p:cNvSpPr/>
          <p:nvPr/>
        </p:nvSpPr>
        <p:spPr>
          <a:xfrm>
            <a:off x="4354883" y="3540369"/>
            <a:ext cx="342901" cy="2250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15E5FE-19FD-45C5-A9D5-B35E875B07BB}"/>
              </a:ext>
            </a:extLst>
          </p:cNvPr>
          <p:cNvCxnSpPr>
            <a:cxnSpLocks/>
          </p:cNvCxnSpPr>
          <p:nvPr/>
        </p:nvCxnSpPr>
        <p:spPr>
          <a:xfrm>
            <a:off x="5111022" y="4621824"/>
            <a:ext cx="4822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BF91887-AB33-411E-A5B1-733030B42D59}"/>
              </a:ext>
            </a:extLst>
          </p:cNvPr>
          <p:cNvSpPr/>
          <p:nvPr/>
        </p:nvSpPr>
        <p:spPr>
          <a:xfrm>
            <a:off x="6130930" y="3540369"/>
            <a:ext cx="342901" cy="2250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A734DF-B2A5-492C-8961-682F91E9C278}"/>
              </a:ext>
            </a:extLst>
          </p:cNvPr>
          <p:cNvCxnSpPr>
            <a:cxnSpLocks/>
          </p:cNvCxnSpPr>
          <p:nvPr/>
        </p:nvCxnSpPr>
        <p:spPr>
          <a:xfrm>
            <a:off x="6887069" y="4621824"/>
            <a:ext cx="4822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09866-0B99-4200-AF32-20F7332D91D1}"/>
              </a:ext>
            </a:extLst>
          </p:cNvPr>
          <p:cNvSpPr/>
          <p:nvPr/>
        </p:nvSpPr>
        <p:spPr>
          <a:xfrm>
            <a:off x="7782511" y="3540369"/>
            <a:ext cx="342901" cy="2250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B34957-5D26-4F56-A617-BCE1F62B425E}"/>
              </a:ext>
            </a:extLst>
          </p:cNvPr>
          <p:cNvCxnSpPr>
            <a:cxnSpLocks/>
          </p:cNvCxnSpPr>
          <p:nvPr/>
        </p:nvCxnSpPr>
        <p:spPr>
          <a:xfrm>
            <a:off x="8538650" y="4621824"/>
            <a:ext cx="4822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3C1A3CF-35D5-445D-B8DC-B92AD2FB8404}"/>
              </a:ext>
            </a:extLst>
          </p:cNvPr>
          <p:cNvSpPr/>
          <p:nvPr/>
        </p:nvSpPr>
        <p:spPr>
          <a:xfrm>
            <a:off x="9434092" y="3540369"/>
            <a:ext cx="342901" cy="2250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0549C6F-787C-412B-BD35-EE9F35B3EA8C}"/>
              </a:ext>
            </a:extLst>
          </p:cNvPr>
          <p:cNvCxnSpPr>
            <a:cxnSpLocks/>
          </p:cNvCxnSpPr>
          <p:nvPr/>
        </p:nvCxnSpPr>
        <p:spPr>
          <a:xfrm>
            <a:off x="1684951" y="4621824"/>
            <a:ext cx="4822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132668-64D1-4DB4-B442-AE6C80BFEE39}"/>
              </a:ext>
            </a:extLst>
          </p:cNvPr>
          <p:cNvSpPr txBox="1"/>
          <p:nvPr/>
        </p:nvSpPr>
        <p:spPr>
          <a:xfrm>
            <a:off x="2508499" y="6283568"/>
            <a:ext cx="958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		              chicken			       butt			  t-shirt		            is 		       Anthony’s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1BC323-00DE-43A1-9E1C-1AFC870CAE90}"/>
              </a:ext>
            </a:extLst>
          </p:cNvPr>
          <p:cNvCxnSpPr/>
          <p:nvPr/>
        </p:nvCxnSpPr>
        <p:spPr>
          <a:xfrm flipV="1">
            <a:off x="2710721" y="5934808"/>
            <a:ext cx="0" cy="281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EA42E1-9AF5-4C23-BD15-B5FC4BC204D2}"/>
              </a:ext>
            </a:extLst>
          </p:cNvPr>
          <p:cNvCxnSpPr/>
          <p:nvPr/>
        </p:nvCxnSpPr>
        <p:spPr>
          <a:xfrm flipV="1">
            <a:off x="4480906" y="5934808"/>
            <a:ext cx="0" cy="281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9A02FD-CE34-4DC5-9B38-50E43A96AD4D}"/>
              </a:ext>
            </a:extLst>
          </p:cNvPr>
          <p:cNvCxnSpPr/>
          <p:nvPr/>
        </p:nvCxnSpPr>
        <p:spPr>
          <a:xfrm flipV="1">
            <a:off x="6259882" y="5934808"/>
            <a:ext cx="0" cy="281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F2D103-1FDE-4061-85B1-F7313ADF147F}"/>
              </a:ext>
            </a:extLst>
          </p:cNvPr>
          <p:cNvCxnSpPr/>
          <p:nvPr/>
        </p:nvCxnSpPr>
        <p:spPr>
          <a:xfrm flipV="1">
            <a:off x="7953961" y="5955323"/>
            <a:ext cx="0" cy="281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F75828-F859-4354-9B66-25C83AF22F52}"/>
              </a:ext>
            </a:extLst>
          </p:cNvPr>
          <p:cNvCxnSpPr/>
          <p:nvPr/>
        </p:nvCxnSpPr>
        <p:spPr>
          <a:xfrm flipV="1">
            <a:off x="9599679" y="5955323"/>
            <a:ext cx="0" cy="281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3A043C-54FB-4026-9B31-6FDD32C639C3}"/>
              </a:ext>
            </a:extLst>
          </p:cNvPr>
          <p:cNvCxnSpPr/>
          <p:nvPr/>
        </p:nvCxnSpPr>
        <p:spPr>
          <a:xfrm flipV="1">
            <a:off x="2710721" y="3141783"/>
            <a:ext cx="0" cy="281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5BCE43-DECE-464E-8145-6F7AAEBC5373}"/>
              </a:ext>
            </a:extLst>
          </p:cNvPr>
          <p:cNvCxnSpPr/>
          <p:nvPr/>
        </p:nvCxnSpPr>
        <p:spPr>
          <a:xfrm flipV="1">
            <a:off x="4480906" y="3141783"/>
            <a:ext cx="0" cy="281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B43488-A60F-4AC9-A44F-208D6DAA861E}"/>
              </a:ext>
            </a:extLst>
          </p:cNvPr>
          <p:cNvCxnSpPr/>
          <p:nvPr/>
        </p:nvCxnSpPr>
        <p:spPr>
          <a:xfrm flipV="1">
            <a:off x="6259882" y="3141783"/>
            <a:ext cx="0" cy="281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D9656C-B1EF-4622-9745-A058A9445BF3}"/>
              </a:ext>
            </a:extLst>
          </p:cNvPr>
          <p:cNvCxnSpPr/>
          <p:nvPr/>
        </p:nvCxnSpPr>
        <p:spPr>
          <a:xfrm flipV="1">
            <a:off x="7915765" y="3141783"/>
            <a:ext cx="0" cy="281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FC81FD-D760-4E1D-AC65-9B421ED32A90}"/>
              </a:ext>
            </a:extLst>
          </p:cNvPr>
          <p:cNvCxnSpPr/>
          <p:nvPr/>
        </p:nvCxnSpPr>
        <p:spPr>
          <a:xfrm flipV="1">
            <a:off x="9606820" y="3141783"/>
            <a:ext cx="0" cy="281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D7A747D-BD4A-4672-A2CB-04D9791124B6}"/>
              </a:ext>
            </a:extLst>
          </p:cNvPr>
          <p:cNvSpPr txBox="1"/>
          <p:nvPr/>
        </p:nvSpPr>
        <p:spPr>
          <a:xfrm>
            <a:off x="2508499" y="2694814"/>
            <a:ext cx="89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			         no			        no			   no	                               no                         yes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862A31A-78FA-4DBD-B235-054864999071}"/>
              </a:ext>
            </a:extLst>
          </p:cNvPr>
          <p:cNvCxnSpPr>
            <a:cxnSpLocks/>
          </p:cNvCxnSpPr>
          <p:nvPr/>
        </p:nvCxnSpPr>
        <p:spPr>
          <a:xfrm>
            <a:off x="10141872" y="4621824"/>
            <a:ext cx="4822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A9D0A84-2955-437C-97CE-C076AEF4490B}"/>
              </a:ext>
            </a:extLst>
          </p:cNvPr>
          <p:cNvSpPr/>
          <p:nvPr/>
        </p:nvSpPr>
        <p:spPr>
          <a:xfrm>
            <a:off x="10914222" y="3540369"/>
            <a:ext cx="342901" cy="2250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7D12C7-5005-4E2D-BBC9-3E80ACA76338}"/>
              </a:ext>
            </a:extLst>
          </p:cNvPr>
          <p:cNvCxnSpPr/>
          <p:nvPr/>
        </p:nvCxnSpPr>
        <p:spPr>
          <a:xfrm flipV="1">
            <a:off x="11086950" y="3141783"/>
            <a:ext cx="0" cy="281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FB3FBA-871C-495D-8895-704710BC6CE4}"/>
              </a:ext>
            </a:extLst>
          </p:cNvPr>
          <p:cNvCxnSpPr/>
          <p:nvPr/>
        </p:nvCxnSpPr>
        <p:spPr>
          <a:xfrm flipV="1">
            <a:off x="11086950" y="5934808"/>
            <a:ext cx="0" cy="281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D6A0AB-9127-4038-B011-CDCDC1A38913}"/>
              </a:ext>
            </a:extLst>
          </p:cNvPr>
          <p:cNvSpPr txBox="1"/>
          <p:nvPr/>
        </p:nvSpPr>
        <p:spPr>
          <a:xfrm>
            <a:off x="1598880" y="410155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 &lt;0&gt;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4677F5-45DA-420A-9013-AB2A8D1ECEE1}"/>
              </a:ext>
            </a:extLst>
          </p:cNvPr>
          <p:cNvSpPr txBox="1"/>
          <p:nvPr/>
        </p:nvSpPr>
        <p:spPr>
          <a:xfrm>
            <a:off x="3247347" y="407962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 &lt;1&gt;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1CF253-9031-4687-BDFA-A2979B84FE5E}"/>
              </a:ext>
            </a:extLst>
          </p:cNvPr>
          <p:cNvSpPr txBox="1"/>
          <p:nvPr/>
        </p:nvSpPr>
        <p:spPr>
          <a:xfrm>
            <a:off x="5023696" y="407962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 &lt;2&gt;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D7CC39-4534-4A8C-86EC-FB3B769649B3}"/>
              </a:ext>
            </a:extLst>
          </p:cNvPr>
          <p:cNvSpPr txBox="1"/>
          <p:nvPr/>
        </p:nvSpPr>
        <p:spPr>
          <a:xfrm>
            <a:off x="6740292" y="40605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 &lt;3&gt;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7F690A-7CF7-4C05-9636-F940C7F6BA8B}"/>
              </a:ext>
            </a:extLst>
          </p:cNvPr>
          <p:cNvSpPr txBox="1"/>
          <p:nvPr/>
        </p:nvSpPr>
        <p:spPr>
          <a:xfrm>
            <a:off x="8395000" y="40605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 &lt;4&gt;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DA1206-1D77-4A13-8554-7C495ABE9564}"/>
              </a:ext>
            </a:extLst>
          </p:cNvPr>
          <p:cNvSpPr txBox="1"/>
          <p:nvPr/>
        </p:nvSpPr>
        <p:spPr>
          <a:xfrm>
            <a:off x="9963932" y="410743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 &lt;5&gt;</a:t>
            </a:r>
          </a:p>
        </p:txBody>
      </p:sp>
    </p:spTree>
    <p:extLst>
      <p:ext uri="{BB962C8B-B14F-4D97-AF65-F5344CB8AC3E}">
        <p14:creationId xmlns:p14="http://schemas.microsoft.com/office/powerpoint/2010/main" val="26042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4C58-361F-4FA0-A320-796339A7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7C4A-6502-4522-9757-7CFE69A30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Not very good at capturing long term dependencies</a:t>
            </a:r>
          </a:p>
          <a:p>
            <a:pPr lvl="1"/>
            <a:r>
              <a:rPr lang="en-US" dirty="0"/>
              <a:t>Vanishing/exploding gradient problem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Next layer gets information only from the previous layer</a:t>
            </a:r>
          </a:p>
          <a:p>
            <a:pPr lvl="1"/>
            <a:r>
              <a:rPr lang="en-US" dirty="0"/>
              <a:t>What if we need information from later on in the sequence?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5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C9B7-AF56-41D5-8B16-6294E66D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RNNs – Two main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66385-300A-40D2-A26F-92A7B1C43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32891"/>
            <a:ext cx="10018713" cy="3936024"/>
          </a:xfrm>
        </p:spPr>
        <p:txBody>
          <a:bodyPr/>
          <a:lstStyle/>
          <a:p>
            <a:r>
              <a:rPr lang="en-US" b="1" dirty="0"/>
              <a:t>Gated Recurrent Unit </a:t>
            </a:r>
            <a:r>
              <a:rPr lang="en-US" dirty="0"/>
              <a:t>(GRU)</a:t>
            </a:r>
          </a:p>
          <a:p>
            <a:pPr lvl="1"/>
            <a:r>
              <a:rPr lang="en-US" dirty="0"/>
              <a:t>Two gates</a:t>
            </a:r>
          </a:p>
          <a:p>
            <a:pPr lvl="1"/>
            <a:r>
              <a:rPr lang="en-US" dirty="0"/>
              <a:t>Simpler model, which allows for building bigger models</a:t>
            </a:r>
          </a:p>
          <a:p>
            <a:pPr lvl="1"/>
            <a:endParaRPr lang="en-US" dirty="0"/>
          </a:p>
          <a:p>
            <a:r>
              <a:rPr lang="en-US" b="1" dirty="0"/>
              <a:t>Long Short Term Memory </a:t>
            </a:r>
            <a:r>
              <a:rPr lang="en-US" dirty="0"/>
              <a:t>(LSTM)</a:t>
            </a:r>
          </a:p>
          <a:p>
            <a:pPr lvl="1"/>
            <a:r>
              <a:rPr lang="en-US" dirty="0"/>
              <a:t>Three gates</a:t>
            </a:r>
          </a:p>
          <a:p>
            <a:pPr lvl="1"/>
            <a:r>
              <a:rPr lang="en-US" dirty="0"/>
              <a:t>More powerful historically, but higher computational costs</a:t>
            </a:r>
          </a:p>
        </p:txBody>
      </p:sp>
    </p:spTree>
    <p:extLst>
      <p:ext uri="{BB962C8B-B14F-4D97-AF65-F5344CB8AC3E}">
        <p14:creationId xmlns:p14="http://schemas.microsoft.com/office/powerpoint/2010/main" val="122861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58AA-5D44-4BF1-8F78-DD6799B9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Information From The Future</a:t>
            </a:r>
            <a:br>
              <a:rPr lang="en-US" dirty="0"/>
            </a:br>
            <a:r>
              <a:rPr lang="en-US" b="1" dirty="0"/>
              <a:t>Bidirectional RNNs</a:t>
            </a:r>
            <a:r>
              <a:rPr lang="en-US" dirty="0"/>
              <a:t>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04232-6961-459C-AB82-DAA6150C6014}"/>
              </a:ext>
            </a:extLst>
          </p:cNvPr>
          <p:cNvSpPr/>
          <p:nvPr/>
        </p:nvSpPr>
        <p:spPr>
          <a:xfrm>
            <a:off x="4234888" y="3429000"/>
            <a:ext cx="342901" cy="128212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1734EE-C234-4C31-BCD4-21E4C0EEE649}"/>
              </a:ext>
            </a:extLst>
          </p:cNvPr>
          <p:cNvCxnSpPr>
            <a:cxnSpLocks/>
          </p:cNvCxnSpPr>
          <p:nvPr/>
        </p:nvCxnSpPr>
        <p:spPr>
          <a:xfrm>
            <a:off x="3884494" y="3761558"/>
            <a:ext cx="123677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AEC2BA5-B215-4E43-A00C-B9A290877305}"/>
              </a:ext>
            </a:extLst>
          </p:cNvPr>
          <p:cNvSpPr/>
          <p:nvPr/>
        </p:nvSpPr>
        <p:spPr>
          <a:xfrm>
            <a:off x="3559519" y="3429000"/>
            <a:ext cx="342901" cy="128212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F26B1B-D2DB-417E-ACE8-512D942C981D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730970" y="2946804"/>
            <a:ext cx="153524" cy="482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08EB12-895B-41D3-B65F-49DF13A379C1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08915" y="2946804"/>
            <a:ext cx="197424" cy="482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ACD7BDC-2A24-44C6-B38D-B26B9DEA4C13}"/>
              </a:ext>
            </a:extLst>
          </p:cNvPr>
          <p:cNvSpPr txBox="1"/>
          <p:nvPr/>
        </p:nvSpPr>
        <p:spPr>
          <a:xfrm>
            <a:off x="3789208" y="24778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dirty="0">
                <a:latin typeface="Aharoni" panose="02010803020104030203" pitchFamily="2" charset="-79"/>
                <a:cs typeface="Aharoni" panose="02010803020104030203" pitchFamily="2" charset="-79"/>
              </a:rPr>
              <a:t>yes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6A7F7A7-78AA-48D0-AC37-E7B9D49F44C8}"/>
              </a:ext>
            </a:extLst>
          </p:cNvPr>
          <p:cNvSpPr/>
          <p:nvPr/>
        </p:nvSpPr>
        <p:spPr>
          <a:xfrm>
            <a:off x="5796642" y="3429000"/>
            <a:ext cx="342901" cy="128212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EA23A6-392C-45B2-A298-F63871DEFE84}"/>
              </a:ext>
            </a:extLst>
          </p:cNvPr>
          <p:cNvSpPr/>
          <p:nvPr/>
        </p:nvSpPr>
        <p:spPr>
          <a:xfrm>
            <a:off x="5121273" y="3429000"/>
            <a:ext cx="342901" cy="128212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7715C6-447C-4440-99E3-A67C88BF6F2B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5292724" y="2946804"/>
            <a:ext cx="153524" cy="482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A175F7-38BA-46CD-B652-05DF914CC0F7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5770669" y="2946804"/>
            <a:ext cx="197424" cy="482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2075361-1F5D-43D9-BA21-C6ECCE69EECD}"/>
              </a:ext>
            </a:extLst>
          </p:cNvPr>
          <p:cNvSpPr/>
          <p:nvPr/>
        </p:nvSpPr>
        <p:spPr>
          <a:xfrm>
            <a:off x="7285472" y="3429000"/>
            <a:ext cx="342901" cy="128212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2058E8-69F4-49CB-9292-D8065E87CDAA}"/>
              </a:ext>
            </a:extLst>
          </p:cNvPr>
          <p:cNvSpPr/>
          <p:nvPr/>
        </p:nvSpPr>
        <p:spPr>
          <a:xfrm>
            <a:off x="6610103" y="3429000"/>
            <a:ext cx="342901" cy="128212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27F453-59F2-4CFF-A272-13DFD3E7BB4E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6781554" y="2946804"/>
            <a:ext cx="153524" cy="482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3CCA3B-6A90-4BB5-8B1D-F0AFD9A26F2A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7259499" y="2946804"/>
            <a:ext cx="197424" cy="482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8983885-9A35-480E-A1C3-0EBB457B30D0}"/>
              </a:ext>
            </a:extLst>
          </p:cNvPr>
          <p:cNvSpPr/>
          <p:nvPr/>
        </p:nvSpPr>
        <p:spPr>
          <a:xfrm>
            <a:off x="8728732" y="3429000"/>
            <a:ext cx="342901" cy="128212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9228DA-8A9C-4505-9B17-3988DE2DD08F}"/>
              </a:ext>
            </a:extLst>
          </p:cNvPr>
          <p:cNvSpPr/>
          <p:nvPr/>
        </p:nvSpPr>
        <p:spPr>
          <a:xfrm>
            <a:off x="8053363" y="3429000"/>
            <a:ext cx="342901" cy="128212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38B706-AEAF-45E7-A48F-E53F76EEDF63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8224814" y="2946804"/>
            <a:ext cx="153524" cy="482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917499-5C83-4E12-A6B1-778F9369F3EA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8702759" y="2946804"/>
            <a:ext cx="197424" cy="482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5BC0ED0-70EE-45EA-9A9D-C112F164A9AC}"/>
              </a:ext>
            </a:extLst>
          </p:cNvPr>
          <p:cNvSpPr txBox="1"/>
          <p:nvPr/>
        </p:nvSpPr>
        <p:spPr>
          <a:xfrm>
            <a:off x="5405793" y="252104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dirty="0">
                <a:latin typeface="Aharoni" panose="02010803020104030203" pitchFamily="2" charset="-79"/>
                <a:cs typeface="Aharoni" panose="02010803020104030203" pitchFamily="2" charset="-79"/>
              </a:rPr>
              <a:t>no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271425-3E3A-4220-A0CB-EF0EA55ADCF6}"/>
              </a:ext>
            </a:extLst>
          </p:cNvPr>
          <p:cNvSpPr txBox="1"/>
          <p:nvPr/>
        </p:nvSpPr>
        <p:spPr>
          <a:xfrm>
            <a:off x="6854510" y="251730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dirty="0">
                <a:latin typeface="Aharoni" panose="02010803020104030203" pitchFamily="2" charset="-79"/>
                <a:cs typeface="Aharoni" panose="02010803020104030203" pitchFamily="2" charset="-79"/>
              </a:rPr>
              <a:t>no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9AA647-2F8E-4DE7-BC1F-51164158FD67}"/>
              </a:ext>
            </a:extLst>
          </p:cNvPr>
          <p:cNvSpPr txBox="1"/>
          <p:nvPr/>
        </p:nvSpPr>
        <p:spPr>
          <a:xfrm>
            <a:off x="8309418" y="252477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dirty="0">
                <a:latin typeface="Aharoni" panose="02010803020104030203" pitchFamily="2" charset="-79"/>
                <a:cs typeface="Aharoni" panose="02010803020104030203" pitchFamily="2" charset="-79"/>
              </a:rPr>
              <a:t>no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61AFF2-6C0A-414B-A605-9B0328774642}"/>
              </a:ext>
            </a:extLst>
          </p:cNvPr>
          <p:cNvCxnSpPr>
            <a:cxnSpLocks/>
          </p:cNvCxnSpPr>
          <p:nvPr/>
        </p:nvCxnSpPr>
        <p:spPr>
          <a:xfrm>
            <a:off x="5446248" y="3761558"/>
            <a:ext cx="116171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5D80489-12E0-482B-9370-8E6809DB8CE9}"/>
              </a:ext>
            </a:extLst>
          </p:cNvPr>
          <p:cNvCxnSpPr>
            <a:cxnSpLocks/>
          </p:cNvCxnSpPr>
          <p:nvPr/>
        </p:nvCxnSpPr>
        <p:spPr>
          <a:xfrm>
            <a:off x="6953004" y="3761559"/>
            <a:ext cx="1100359" cy="213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0746D0C-0DC0-4340-B8E5-58F0A3DB56EA}"/>
              </a:ext>
            </a:extLst>
          </p:cNvPr>
          <p:cNvCxnSpPr>
            <a:cxnSpLocks/>
          </p:cNvCxnSpPr>
          <p:nvPr/>
        </p:nvCxnSpPr>
        <p:spPr>
          <a:xfrm flipH="1">
            <a:off x="7628373" y="4421756"/>
            <a:ext cx="100783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A653F61-76EC-4093-A67A-9AD02EB1C1B9}"/>
              </a:ext>
            </a:extLst>
          </p:cNvPr>
          <p:cNvCxnSpPr>
            <a:cxnSpLocks/>
          </p:cNvCxnSpPr>
          <p:nvPr/>
        </p:nvCxnSpPr>
        <p:spPr>
          <a:xfrm flipH="1">
            <a:off x="6139543" y="4413739"/>
            <a:ext cx="1119957" cy="80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5AA4F1-706C-4F5D-9543-E4C3783F82AC}"/>
              </a:ext>
            </a:extLst>
          </p:cNvPr>
          <p:cNvCxnSpPr>
            <a:cxnSpLocks/>
          </p:cNvCxnSpPr>
          <p:nvPr/>
        </p:nvCxnSpPr>
        <p:spPr>
          <a:xfrm flipH="1">
            <a:off x="4603761" y="4408430"/>
            <a:ext cx="117144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CE183F4-A729-47A1-A20A-2418CCDF4643}"/>
              </a:ext>
            </a:extLst>
          </p:cNvPr>
          <p:cNvSpPr txBox="1"/>
          <p:nvPr/>
        </p:nvSpPr>
        <p:spPr>
          <a:xfrm>
            <a:off x="4616748" y="3478641"/>
            <a:ext cx="517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a&lt;1&gt;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15AD9D-8197-44F4-BC42-F2C9D9209040}"/>
              </a:ext>
            </a:extLst>
          </p:cNvPr>
          <p:cNvSpPr txBox="1"/>
          <p:nvPr/>
        </p:nvSpPr>
        <p:spPr>
          <a:xfrm>
            <a:off x="6128203" y="3505871"/>
            <a:ext cx="517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a&lt;2&gt;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A1CC0F-BFDA-437A-ACE0-18DF8DFF17A8}"/>
              </a:ext>
            </a:extLst>
          </p:cNvPr>
          <p:cNvSpPr txBox="1"/>
          <p:nvPr/>
        </p:nvSpPr>
        <p:spPr>
          <a:xfrm>
            <a:off x="7609588" y="3519431"/>
            <a:ext cx="517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a&lt;3&gt;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01396C-B454-4839-A16F-29EEC22FA183}"/>
              </a:ext>
            </a:extLst>
          </p:cNvPr>
          <p:cNvSpPr txBox="1"/>
          <p:nvPr/>
        </p:nvSpPr>
        <p:spPr>
          <a:xfrm>
            <a:off x="3346474" y="3049403"/>
            <a:ext cx="517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a&lt;1&gt;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E02916-293C-42E1-8DE5-AD269A7C011B}"/>
              </a:ext>
            </a:extLst>
          </p:cNvPr>
          <p:cNvSpPr txBox="1"/>
          <p:nvPr/>
        </p:nvSpPr>
        <p:spPr>
          <a:xfrm>
            <a:off x="4908677" y="3070358"/>
            <a:ext cx="517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a&lt;2&gt;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E9307A-899A-430C-BABA-87269C27C202}"/>
              </a:ext>
            </a:extLst>
          </p:cNvPr>
          <p:cNvSpPr txBox="1"/>
          <p:nvPr/>
        </p:nvSpPr>
        <p:spPr>
          <a:xfrm>
            <a:off x="6404507" y="3053731"/>
            <a:ext cx="517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a&lt;3&gt;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C541ED8-64C2-4695-8B62-E5906AAD9FA7}"/>
              </a:ext>
            </a:extLst>
          </p:cNvPr>
          <p:cNvSpPr txBox="1"/>
          <p:nvPr/>
        </p:nvSpPr>
        <p:spPr>
          <a:xfrm>
            <a:off x="7868343" y="3040082"/>
            <a:ext cx="517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a&lt;4&gt;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D6A456-9563-4E7E-ADF0-4790A41863D1}"/>
              </a:ext>
            </a:extLst>
          </p:cNvPr>
          <p:cNvSpPr txBox="1"/>
          <p:nvPr/>
        </p:nvSpPr>
        <p:spPr>
          <a:xfrm>
            <a:off x="8812877" y="3036609"/>
            <a:ext cx="517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a&lt;4&gt;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929C735-CAEA-4CB1-84F6-FC92163FDE5B}"/>
              </a:ext>
            </a:extLst>
          </p:cNvPr>
          <p:cNvSpPr txBox="1"/>
          <p:nvPr/>
        </p:nvSpPr>
        <p:spPr>
          <a:xfrm>
            <a:off x="7593752" y="4122059"/>
            <a:ext cx="517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a&lt;4&gt;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3D8ADB-0497-4B7F-8869-01055B8E3188}"/>
              </a:ext>
            </a:extLst>
          </p:cNvPr>
          <p:cNvSpPr txBox="1"/>
          <p:nvPr/>
        </p:nvSpPr>
        <p:spPr>
          <a:xfrm>
            <a:off x="6128203" y="4140748"/>
            <a:ext cx="517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a&lt;3&gt;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5C5CFE-ECD2-4467-8E9F-B4D5FD6BE109}"/>
              </a:ext>
            </a:extLst>
          </p:cNvPr>
          <p:cNvSpPr txBox="1"/>
          <p:nvPr/>
        </p:nvSpPr>
        <p:spPr>
          <a:xfrm>
            <a:off x="4610255" y="4090609"/>
            <a:ext cx="517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a&lt;2&gt;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7791A1-163B-4C66-9380-B3DE18F4E186}"/>
              </a:ext>
            </a:extLst>
          </p:cNvPr>
          <p:cNvSpPr txBox="1"/>
          <p:nvPr/>
        </p:nvSpPr>
        <p:spPr>
          <a:xfrm>
            <a:off x="4295558" y="3041272"/>
            <a:ext cx="517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a&lt;1&gt;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70C540-227D-4F41-98B3-909EC7EE18C7}"/>
              </a:ext>
            </a:extLst>
          </p:cNvPr>
          <p:cNvSpPr txBox="1"/>
          <p:nvPr/>
        </p:nvSpPr>
        <p:spPr>
          <a:xfrm>
            <a:off x="3829258" y="5229846"/>
            <a:ext cx="550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	                      loves		     Doge	               memes	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841321B-9A3E-4D4F-8B46-EF5918F10D0C}"/>
              </a:ext>
            </a:extLst>
          </p:cNvPr>
          <p:cNvCxnSpPr/>
          <p:nvPr/>
        </p:nvCxnSpPr>
        <p:spPr>
          <a:xfrm flipH="1" flipV="1">
            <a:off x="3730969" y="4841259"/>
            <a:ext cx="338925" cy="412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41D92E-4496-48CC-A5D2-07D7B350F8E2}"/>
              </a:ext>
            </a:extLst>
          </p:cNvPr>
          <p:cNvCxnSpPr/>
          <p:nvPr/>
        </p:nvCxnSpPr>
        <p:spPr>
          <a:xfrm flipV="1">
            <a:off x="4069894" y="4863815"/>
            <a:ext cx="336444" cy="388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F34B437-FD4C-423A-9139-B9F4C019EC4D}"/>
              </a:ext>
            </a:extLst>
          </p:cNvPr>
          <p:cNvCxnSpPr/>
          <p:nvPr/>
        </p:nvCxnSpPr>
        <p:spPr>
          <a:xfrm flipH="1" flipV="1">
            <a:off x="5289495" y="4853420"/>
            <a:ext cx="338925" cy="412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EBE4EE8-6429-451F-8535-73910EE76EC8}"/>
              </a:ext>
            </a:extLst>
          </p:cNvPr>
          <p:cNvCxnSpPr/>
          <p:nvPr/>
        </p:nvCxnSpPr>
        <p:spPr>
          <a:xfrm flipV="1">
            <a:off x="5628420" y="4875976"/>
            <a:ext cx="336444" cy="388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6AC1335-874A-4261-8860-6AC5D060D565}"/>
              </a:ext>
            </a:extLst>
          </p:cNvPr>
          <p:cNvCxnSpPr/>
          <p:nvPr/>
        </p:nvCxnSpPr>
        <p:spPr>
          <a:xfrm flipH="1" flipV="1">
            <a:off x="6752352" y="4848148"/>
            <a:ext cx="338925" cy="412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AB50EAD-0ECB-4100-BDE2-A64C2408F138}"/>
              </a:ext>
            </a:extLst>
          </p:cNvPr>
          <p:cNvCxnSpPr/>
          <p:nvPr/>
        </p:nvCxnSpPr>
        <p:spPr>
          <a:xfrm flipV="1">
            <a:off x="7091277" y="4870704"/>
            <a:ext cx="336444" cy="388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D0C11BE-3B83-4F75-98B4-AF36277C648B}"/>
              </a:ext>
            </a:extLst>
          </p:cNvPr>
          <p:cNvCxnSpPr/>
          <p:nvPr/>
        </p:nvCxnSpPr>
        <p:spPr>
          <a:xfrm flipH="1" flipV="1">
            <a:off x="8231827" y="4884849"/>
            <a:ext cx="338925" cy="412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B69CF8-40CB-4803-A8C3-56EACF7773E2}"/>
              </a:ext>
            </a:extLst>
          </p:cNvPr>
          <p:cNvCxnSpPr/>
          <p:nvPr/>
        </p:nvCxnSpPr>
        <p:spPr>
          <a:xfrm flipV="1">
            <a:off x="8570752" y="4907405"/>
            <a:ext cx="336444" cy="388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735D8B8-32CA-444B-88BD-3F3A250EE6BE}"/>
              </a:ext>
            </a:extLst>
          </p:cNvPr>
          <p:cNvSpPr txBox="1"/>
          <p:nvPr/>
        </p:nvSpPr>
        <p:spPr>
          <a:xfrm>
            <a:off x="1691974" y="3537016"/>
            <a:ext cx="1063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RNN #1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RNN #2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72F8832-00AA-454C-B16C-1E8491165B89}"/>
              </a:ext>
            </a:extLst>
          </p:cNvPr>
          <p:cNvSpPr txBox="1"/>
          <p:nvPr/>
        </p:nvSpPr>
        <p:spPr>
          <a:xfrm>
            <a:off x="5852040" y="3045692"/>
            <a:ext cx="517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a&lt;2&gt;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A837E6-4631-4D88-9517-C4FD41A7CF7D}"/>
              </a:ext>
            </a:extLst>
          </p:cNvPr>
          <p:cNvSpPr txBox="1"/>
          <p:nvPr/>
        </p:nvSpPr>
        <p:spPr>
          <a:xfrm>
            <a:off x="7354020" y="3001129"/>
            <a:ext cx="517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a&lt;3&gt;</a:t>
            </a:r>
          </a:p>
        </p:txBody>
      </p:sp>
    </p:spTree>
    <p:extLst>
      <p:ext uri="{BB962C8B-B14F-4D97-AF65-F5344CB8AC3E}">
        <p14:creationId xmlns:p14="http://schemas.microsoft.com/office/powerpoint/2010/main" val="101442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CD2C-BE52-470F-8A6C-4229B104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vs Temporal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7872-CCC2-4733-9E5C-711FBC0EF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Networks (CNN) are very good at preserving </a:t>
            </a:r>
            <a:r>
              <a:rPr lang="en-US" b="1" dirty="0"/>
              <a:t>spatial information.</a:t>
            </a:r>
          </a:p>
          <a:p>
            <a:r>
              <a:rPr lang="en-US" dirty="0"/>
              <a:t>Recurrent Neural Networks (RNN) are very good at processing </a:t>
            </a:r>
            <a:r>
              <a:rPr lang="en-US" b="1" dirty="0"/>
              <a:t>temporal information</a:t>
            </a:r>
            <a:r>
              <a:rPr lang="en-US" dirty="0"/>
              <a:t>.</a:t>
            </a:r>
          </a:p>
          <a:p>
            <a:r>
              <a:rPr lang="en-US" dirty="0"/>
              <a:t>So how do we process datasets that require preserving both spatial and temporal information?</a:t>
            </a:r>
          </a:p>
        </p:txBody>
      </p:sp>
    </p:spTree>
    <p:extLst>
      <p:ext uri="{BB962C8B-B14F-4D97-AF65-F5344CB8AC3E}">
        <p14:creationId xmlns:p14="http://schemas.microsoft.com/office/powerpoint/2010/main" val="180945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E70D-9252-4F2F-AC7E-331B169D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Recurrent Neural Networks (CRNN)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EBE9-349A-4175-A469-D06E158B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Combines together CNN and RNN by replacing the fully connected layers in the RNN with convolutional connections.</a:t>
            </a:r>
          </a:p>
          <a:p>
            <a:endParaRPr lang="en-US" dirty="0"/>
          </a:p>
          <a:p>
            <a:r>
              <a:rPr lang="en-US" dirty="0"/>
              <a:t>Transforms GRU/LSTM to CGRU/CLSTM by adding the convolutional connections.</a:t>
            </a:r>
          </a:p>
          <a:p>
            <a:endParaRPr lang="en-US" dirty="0"/>
          </a:p>
          <a:p>
            <a:r>
              <a:rPr lang="en-US" dirty="0"/>
              <a:t>Limitation: Very high computational cost/high memory consumption.</a:t>
            </a:r>
          </a:p>
        </p:txBody>
      </p:sp>
    </p:spTree>
    <p:extLst>
      <p:ext uri="{BB962C8B-B14F-4D97-AF65-F5344CB8AC3E}">
        <p14:creationId xmlns:p14="http://schemas.microsoft.com/office/powerpoint/2010/main" val="362903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55E5-BCC9-4F67-A979-F5B87D2B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1859"/>
            <a:ext cx="10018713" cy="1752599"/>
          </a:xfrm>
        </p:spPr>
        <p:txBody>
          <a:bodyPr/>
          <a:lstStyle/>
          <a:p>
            <a:r>
              <a:rPr lang="en-US" dirty="0"/>
              <a:t>Incorporating CRNN units into FCN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74DA-A8D9-457A-9932-DCAC1E8E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43125"/>
            <a:ext cx="6049965" cy="1457325"/>
          </a:xfrm>
        </p:spPr>
        <p:txBody>
          <a:bodyPr>
            <a:normAutofit/>
          </a:bodyPr>
          <a:lstStyle/>
          <a:p>
            <a:r>
              <a:rPr lang="en-US" dirty="0"/>
              <a:t>U-Net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6C9D5-D69C-4A95-A48C-ADBFA6A8D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3331917"/>
            <a:ext cx="11443793" cy="2675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1621AB-20E9-44EC-A815-919E44DCF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742" y="1331667"/>
            <a:ext cx="4448175" cy="2000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37B8F0-091B-4E6B-A23A-049B280215B5}"/>
              </a:ext>
            </a:extLst>
          </p:cNvPr>
          <p:cNvSpPr txBox="1"/>
          <p:nvPr/>
        </p:nvSpPr>
        <p:spPr>
          <a:xfrm>
            <a:off x="1484310" y="609307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U-Net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C9E50-9985-470A-B2CD-054F41D9A0B7}"/>
              </a:ext>
            </a:extLst>
          </p:cNvPr>
          <p:cNvSpPr txBox="1"/>
          <p:nvPr/>
        </p:nvSpPr>
        <p:spPr>
          <a:xfrm>
            <a:off x="3575368" y="6093070"/>
            <a:ext cx="247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U-Net + 1 CLSTM/CGRU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C2FDD-28F4-45D0-9EB6-AC26B1E5A3DE}"/>
              </a:ext>
            </a:extLst>
          </p:cNvPr>
          <p:cNvSpPr txBox="1"/>
          <p:nvPr/>
        </p:nvSpPr>
        <p:spPr>
          <a:xfrm>
            <a:off x="6493666" y="6093098"/>
            <a:ext cx="247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U-Net + 3 CLSTM/CGRU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479A5-BC49-4942-8516-C56D3CE64CAB}"/>
              </a:ext>
            </a:extLst>
          </p:cNvPr>
          <p:cNvSpPr txBox="1"/>
          <p:nvPr/>
        </p:nvSpPr>
        <p:spPr>
          <a:xfrm>
            <a:off x="9274966" y="6110683"/>
            <a:ext cx="247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U-Net + 5 CLSTM/CGRU</a:t>
            </a:r>
          </a:p>
        </p:txBody>
      </p:sp>
    </p:spTree>
    <p:extLst>
      <p:ext uri="{BB962C8B-B14F-4D97-AF65-F5344CB8AC3E}">
        <p14:creationId xmlns:p14="http://schemas.microsoft.com/office/powerpoint/2010/main" val="2931694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542</TotalTime>
  <Words>371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Aharoni</vt:lpstr>
      <vt:lpstr>Arial</vt:lpstr>
      <vt:lpstr>Corbel</vt:lpstr>
      <vt:lpstr>Parallax</vt:lpstr>
      <vt:lpstr>Recurrent Encoder-Decoder Networks for Time-Varying Dense Predictions</vt:lpstr>
      <vt:lpstr>Time-Varying Dense Predictions</vt:lpstr>
      <vt:lpstr>Recurrent Neural Networks (RNN)</vt:lpstr>
      <vt:lpstr>Problems with RNNs</vt:lpstr>
      <vt:lpstr>Modified RNNs – Two main types</vt:lpstr>
      <vt:lpstr>Information From The Future Bidirectional RNNs!</vt:lpstr>
      <vt:lpstr>Spatial vs Temporal</vt:lpstr>
      <vt:lpstr>Convolutional Recurrent Neural Networks (CRNN)</vt:lpstr>
      <vt:lpstr>Incorporating CRNN units into FCN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piercingonez</dc:creator>
  <cp:lastModifiedBy>piercingonez</cp:lastModifiedBy>
  <cp:revision>21</cp:revision>
  <dcterms:created xsi:type="dcterms:W3CDTF">2018-04-29T21:33:52Z</dcterms:created>
  <dcterms:modified xsi:type="dcterms:W3CDTF">2018-04-30T21:42:43Z</dcterms:modified>
</cp:coreProperties>
</file>