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17"/>
  </p:notesMasterIdLst>
  <p:sldIdLst>
    <p:sldId id="256" r:id="rId3"/>
    <p:sldId id="287" r:id="rId4"/>
    <p:sldId id="288" r:id="rId5"/>
    <p:sldId id="257" r:id="rId6"/>
    <p:sldId id="259" r:id="rId7"/>
    <p:sldId id="301" r:id="rId8"/>
    <p:sldId id="289" r:id="rId9"/>
    <p:sldId id="297" r:id="rId10"/>
    <p:sldId id="298" r:id="rId11"/>
    <p:sldId id="299" r:id="rId12"/>
    <p:sldId id="300" r:id="rId13"/>
    <p:sldId id="296" r:id="rId14"/>
    <p:sldId id="291" r:id="rId15"/>
    <p:sldId id="284" r:id="rId16"/>
  </p:sldIdLst>
  <p:sldSz cx="9144000" cy="5143500" type="screen16x9"/>
  <p:notesSz cx="6858000" cy="9144000"/>
  <p:embeddedFontLst>
    <p:embeddedFont>
      <p:font typeface="Barlow SemiBold" charset="0"/>
      <p:regular r:id="rId18"/>
      <p:bold r:id="rId19"/>
      <p:italic r:id="rId20"/>
      <p:boldItalic r:id="rId21"/>
    </p:embeddedFont>
    <p:embeddedFont>
      <p:font typeface="Barlow Light" charset="0"/>
      <p:regular r:id="rId22"/>
      <p:bold r:id="rId23"/>
      <p:italic r:id="rId24"/>
      <p:boldItalic r:id="rId25"/>
    </p:embeddedFont>
    <p:embeddedFont>
      <p:font typeface="Baskerville Old Face" pitchFamily="18" charset="0"/>
      <p:regular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61626C4-B63F-4B99-9A52-FDC21AAF3CCB}">
  <a:tblStyle styleId="{261626C4-B63F-4B99-9A52-FDC21AAF3C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4" autoAdjust="0"/>
  </p:normalViewPr>
  <p:slideViewPr>
    <p:cSldViewPr>
      <p:cViewPr varScale="1">
        <p:scale>
          <a:sx n="92" d="100"/>
          <a:sy n="92" d="100"/>
        </p:scale>
        <p:origin x="-756"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2841058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163859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285766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4163794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1671035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1744608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2432069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87044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77460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29578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7208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C284B6-FEA1-48B9-8383-54A6B9DDC17F}" type="datetimeFigureOut">
              <a:rPr lang="en-IN" smtClean="0"/>
              <a:pPr/>
              <a:t>06-03-2021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363955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BC284B6-FEA1-48B9-8383-54A6B9DDC17F}" type="datetimeFigureOut">
              <a:rPr lang="en-IN" smtClean="0"/>
              <a:pPr/>
              <a:t>06-03-2021</a:t>
            </a:fld>
            <a:endParaRPr lang="en-I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6F66827-7453-46CF-92BB-947FCB1EA75D}" type="slidenum">
              <a:rPr lang="en-IN" smtClean="0"/>
              <a:pPr/>
              <a:t>‹#›</a:t>
            </a:fld>
            <a:endParaRPr lang="en-IN" dirty="0"/>
          </a:p>
        </p:txBody>
      </p:sp>
    </p:spTree>
    <p:extLst>
      <p:ext uri="{BB962C8B-B14F-4D97-AF65-F5344CB8AC3E}">
        <p14:creationId xmlns:p14="http://schemas.microsoft.com/office/powerpoint/2010/main" xmlns="" val="2299913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hartio.com/learn/data-analytics/types-of-data-analysi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o.forrester.com/blogs/16-11-02-artificial_intelligence_fact_fiction_how_enterprises_can_crush_it/" TargetMode="External"/><Relationship Id="rId2" Type="http://schemas.openxmlformats.org/officeDocument/2006/relationships/hyperlink" Target="https://chartio.com/learn/data-analytics/types-of-data-analysi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chartio.com/learn/data-analytics/types-of-data-analysi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chartio.com/learn/data-analytics/types-of-data-analysi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Shape up your career with us</a:t>
            </a:r>
          </a:p>
        </p:txBody>
      </p:sp>
      <p:pic>
        <p:nvPicPr>
          <p:cNvPr id="1026" name="Picture 2" descr="C:\Users\HP\Desktop\th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504" y="4284782"/>
            <a:ext cx="864096" cy="77313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361950"/>
            <a:ext cx="7543800" cy="4495800"/>
          </a:xfrm>
        </p:spPr>
        <p:txBody>
          <a:bodyPr/>
          <a:lstStyle/>
          <a:p>
            <a:r>
              <a:rPr lang="en-US" b="1" dirty="0" smtClean="0">
                <a:hlinkClick r:id="rId2"/>
              </a:rPr>
              <a:t>Predictive Analysis</a:t>
            </a:r>
          </a:p>
          <a:p>
            <a:r>
              <a:rPr lang="en-US" b="1" dirty="0" smtClean="0"/>
              <a:t>Predictive analysis attempts to answer the question “what is likely to happen”. This type of analytics utilizes previous data to make predictions about future outcomes.</a:t>
            </a:r>
          </a:p>
          <a:p>
            <a:r>
              <a:rPr lang="en-US" b="1" dirty="0" smtClean="0"/>
              <a:t>This type of analysis is another step up from the descriptive and diagnostic analyses. Predictive analysis uses the data we have summarized to make logical predictions of the outcomes of events. This analysis relies on statistical modeling, which requires added technology and manpower to forecast. It is also important to understand that forecasting is only an estimate; the accuracy of predictions relies on quality and detailed data.</a:t>
            </a:r>
          </a:p>
          <a:p>
            <a:r>
              <a:rPr lang="en-US" b="1" dirty="0" smtClean="0"/>
              <a:t>While descriptive and diagnostic analysis are common practices in business, predictive analysis is where many organizations begin show signs of difficulty. </a:t>
            </a:r>
          </a:p>
          <a:p>
            <a:r>
              <a:rPr lang="en-US" b="1" dirty="0" smtClean="0"/>
              <a:t>Business applications of predictive analysis include:</a:t>
            </a:r>
          </a:p>
          <a:p>
            <a:r>
              <a:rPr lang="en-US" b="1" dirty="0" smtClean="0"/>
              <a:t>Risk Assessment</a:t>
            </a:r>
          </a:p>
          <a:p>
            <a:r>
              <a:rPr lang="en-US" b="1" dirty="0" smtClean="0"/>
              <a:t>Sales Forecasting</a:t>
            </a:r>
          </a:p>
          <a:p>
            <a:r>
              <a:rPr lang="en-US" b="1" dirty="0" smtClean="0"/>
              <a:t>Using customer segmentation to determine which leads have the best chance of converting</a:t>
            </a:r>
          </a:p>
          <a:p>
            <a:r>
              <a:rPr lang="en-US" b="1" dirty="0" smtClean="0"/>
              <a:t>Predictive analytics in customer success teams</a:t>
            </a:r>
          </a:p>
          <a:p>
            <a:endParaRPr lang="en-US" dirty="0" smtClean="0"/>
          </a:p>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285750"/>
            <a:ext cx="7620000" cy="4191000"/>
          </a:xfrm>
        </p:spPr>
        <p:txBody>
          <a:bodyPr/>
          <a:lstStyle/>
          <a:p>
            <a:r>
              <a:rPr lang="en-US" b="1" dirty="0" smtClean="0">
                <a:hlinkClick r:id="rId2"/>
              </a:rPr>
              <a:t>Prescriptive Analysis</a:t>
            </a:r>
          </a:p>
          <a:p>
            <a:r>
              <a:rPr lang="en-US" b="1" dirty="0" smtClean="0"/>
              <a:t>The final type of data analysis is the most sought after, but few organizations are truly equipped to perform it. Prescriptive analysis is the frontier of data analysis, combining the insight from all previous analyses to determine the course of action to take in a current problem or decision.</a:t>
            </a:r>
          </a:p>
          <a:p>
            <a:r>
              <a:rPr lang="en-US" b="1" dirty="0" smtClean="0"/>
              <a:t>Prescriptive analysis utilizes state of the art technology and data practices. It is a huge organizational commitment and companies must be sure that they are ready and willing to put forth the effort and resources.</a:t>
            </a:r>
          </a:p>
          <a:p>
            <a:r>
              <a:rPr lang="en-US" b="1" dirty="0" smtClean="0">
                <a:hlinkClick r:id="rId3"/>
              </a:rPr>
              <a:t>Artificial Intelligence</a:t>
            </a:r>
            <a:r>
              <a:rPr lang="en-US" b="1" dirty="0" smtClean="0"/>
              <a:t> (AI) is a perfect example of prescriptive analytics. AI systems consume a large amount of data to continuously learn and use this information to make informed decisions. Well-designed AI systems are capable of communicating these decisions and even putting those decisions into action. Business processes can be performed and optimized daily without a human doing anything with artificial intelligence.</a:t>
            </a:r>
          </a:p>
          <a:p>
            <a:r>
              <a:rPr lang="en-US" b="1" dirty="0" smtClean="0"/>
              <a:t>Currently, most of the big data-driven companies (Apple, </a:t>
            </a:r>
            <a:r>
              <a:rPr lang="en-US" b="1" dirty="0" err="1" smtClean="0"/>
              <a:t>Facebook</a:t>
            </a:r>
            <a:r>
              <a:rPr lang="en-US" b="1" dirty="0" smtClean="0"/>
              <a:t>, Netflix, etc.) are utilizing prescriptive analytics and AI to improve decision making. For other organizations, the jump to predictive and prescriptive analytics can be </a:t>
            </a:r>
            <a:r>
              <a:rPr lang="en-US" b="1" dirty="0" smtClean="0"/>
              <a:t>insurmountable.</a:t>
            </a:r>
            <a:endParaRPr lang="en-US" b="1"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4" name="Picture 3" descr="data analysis python.png"/>
          <p:cNvPicPr>
            <a:picLocks noChangeAspect="1"/>
          </p:cNvPicPr>
          <p:nvPr/>
        </p:nvPicPr>
        <p:blipFill>
          <a:blip r:embed="rId2"/>
          <a:stretch>
            <a:fillRect/>
          </a:stretch>
        </p:blipFill>
        <p:spPr>
          <a:xfrm>
            <a:off x="914400" y="0"/>
            <a:ext cx="7555604"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52550"/>
            <a:ext cx="7843200" cy="653700"/>
          </a:xfrm>
        </p:spPr>
        <p:txBody>
          <a:bodyPr/>
          <a:lstStyle/>
          <a:p>
            <a:r>
              <a:rPr lang="en-US" dirty="0" smtClean="0"/>
              <a:t>Important &amp; feature: </a:t>
            </a:r>
            <a:endParaRPr lang="en-US" dirty="0"/>
          </a:p>
        </p:txBody>
      </p:sp>
      <p:sp>
        <p:nvSpPr>
          <p:cNvPr id="3" name="Text Placeholder 2"/>
          <p:cNvSpPr>
            <a:spLocks noGrp="1"/>
          </p:cNvSpPr>
          <p:nvPr>
            <p:ph type="body" idx="1"/>
          </p:nvPr>
        </p:nvSpPr>
        <p:spPr>
          <a:xfrm>
            <a:off x="1199775" y="1428750"/>
            <a:ext cx="6650700" cy="3581400"/>
          </a:xfrm>
        </p:spPr>
        <p:txBody>
          <a:bodyPr/>
          <a:lstStyle/>
          <a:p>
            <a:r>
              <a:rPr lang="en-US" sz="1800" b="1" dirty="0" smtClean="0"/>
              <a:t>1. </a:t>
            </a:r>
            <a:r>
              <a:rPr lang="en-US" sz="1800" b="1" dirty="0" err="1" smtClean="0"/>
              <a:t>NumPy</a:t>
            </a:r>
            <a:endParaRPr lang="en-US" sz="1800" dirty="0" smtClean="0"/>
          </a:p>
          <a:p>
            <a:r>
              <a:rPr lang="en-US" sz="1800" b="1" dirty="0" smtClean="0"/>
              <a:t>2. </a:t>
            </a:r>
            <a:r>
              <a:rPr lang="en-US" sz="1800" b="1" dirty="0" err="1" smtClean="0"/>
              <a:t>Theano</a:t>
            </a:r>
            <a:endParaRPr lang="en-US" sz="1800" dirty="0" smtClean="0"/>
          </a:p>
          <a:p>
            <a:r>
              <a:rPr lang="en-US" sz="1800" b="1" dirty="0" smtClean="0"/>
              <a:t>3. Pandas </a:t>
            </a:r>
          </a:p>
          <a:p>
            <a:r>
              <a:rPr lang="en-US" sz="1800" b="1" dirty="0" smtClean="0"/>
              <a:t>4. </a:t>
            </a:r>
            <a:r>
              <a:rPr lang="en-US" sz="1800" b="1" dirty="0" err="1" smtClean="0"/>
              <a:t>StatsModel</a:t>
            </a:r>
            <a:endParaRPr lang="en-US" sz="1800" b="1" dirty="0" smtClean="0"/>
          </a:p>
          <a:p>
            <a:r>
              <a:rPr lang="en-US" sz="1800" b="1" dirty="0" smtClean="0"/>
              <a:t>5. </a:t>
            </a:r>
            <a:r>
              <a:rPr lang="en-US" sz="1800" b="1" dirty="0" err="1" smtClean="0"/>
              <a:t>SciPy</a:t>
            </a:r>
            <a:endParaRPr lang="en-US" sz="1800" b="1" dirty="0" smtClean="0"/>
          </a:p>
          <a:p>
            <a:r>
              <a:rPr lang="en-US" sz="1800" b="1" dirty="0" smtClean="0"/>
              <a:t> </a:t>
            </a:r>
            <a:r>
              <a:rPr lang="en-US" sz="1800" b="1" dirty="0" smtClean="0"/>
              <a:t>6 .</a:t>
            </a:r>
            <a:r>
              <a:rPr lang="en-US" sz="1800" b="1" dirty="0" err="1" smtClean="0"/>
              <a:t>Matplotlib</a:t>
            </a:r>
            <a:endParaRPr lang="en-US" sz="1800" b="1" dirty="0" smtClean="0"/>
          </a:p>
          <a:p>
            <a:r>
              <a:rPr lang="en-US" sz="1800" b="1" dirty="0" smtClean="0"/>
              <a:t> 7. </a:t>
            </a:r>
            <a:r>
              <a:rPr lang="en-US" sz="1800" b="1" dirty="0" err="1" smtClean="0"/>
              <a:t>Seaborn</a:t>
            </a:r>
            <a:endParaRPr lang="en-US" sz="1800" dirty="0" smtClean="0"/>
          </a:p>
          <a:p>
            <a:r>
              <a:rPr lang="en-US" sz="1800" b="1" dirty="0" smtClean="0"/>
              <a:t> 8. </a:t>
            </a:r>
            <a:r>
              <a:rPr lang="en-US" sz="1800" b="1" dirty="0" err="1" smtClean="0"/>
              <a:t>SciKit</a:t>
            </a:r>
            <a:r>
              <a:rPr lang="en-US" sz="1800" b="1" dirty="0" smtClean="0"/>
              <a:t>-Learn</a:t>
            </a:r>
            <a:endParaRPr lang="en-US" sz="1800" dirty="0" smtClean="0"/>
          </a:p>
          <a:p>
            <a:endParaRPr lang="en-US" sz="1400" dirty="0" smtClean="0"/>
          </a:p>
          <a:p>
            <a:endParaRPr lang="en-US" sz="1400" dirty="0" smtClean="0"/>
          </a:p>
          <a:p>
            <a:endParaRPr lang="en-US" sz="1400" dirty="0" smtClean="0"/>
          </a:p>
          <a:p>
            <a:pPr>
              <a:buNone/>
            </a:pPr>
            <a:r>
              <a:rPr lang="en-US" sz="1400" dirty="0" smtClean="0"/>
              <a: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23"/>
        <p:cNvGrpSpPr/>
        <p:nvPr/>
      </p:nvGrpSpPr>
      <p:grpSpPr>
        <a:xfrm>
          <a:off x="0" y="0"/>
          <a:ext cx="0" cy="0"/>
          <a:chOff x="0" y="0"/>
          <a:chExt cx="0" cy="0"/>
        </a:xfrm>
      </p:grpSpPr>
      <p:pic>
        <p:nvPicPr>
          <p:cNvPr id="17" name="Picture 2" descr="C:\Users\HP\Desktop\th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642706" cy="57606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B9BD823A-7F92-47BA-92FD-89B0C3257FF7}"/>
              </a:ext>
            </a:extLst>
          </p:cNvPr>
          <p:cNvSpPr txBox="1"/>
          <p:nvPr/>
        </p:nvSpPr>
        <p:spPr>
          <a:xfrm>
            <a:off x="2411760" y="987574"/>
            <a:ext cx="6192688" cy="307777"/>
          </a:xfrm>
          <a:prstGeom prst="rect">
            <a:avLst/>
          </a:prstGeom>
          <a:noFill/>
        </p:spPr>
        <p:txBody>
          <a:bodyPr wrap="square" rtlCol="0">
            <a:spAutoFit/>
          </a:bodyPr>
          <a:lstStyle/>
          <a:p>
            <a:r>
              <a:rPr lang="en-IN" dirty="0"/>
              <a:t>QUESTION &amp; ANSWER SESSION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6600" dirty="0" smtClean="0"/>
              <a:t>Data Analysis</a:t>
            </a:r>
            <a:endParaRPr lang="en-US" sz="6600"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pic>
        <p:nvPicPr>
          <p:cNvPr id="4" name="Picture 3" descr="big-data-analytics-1.jpg"/>
          <p:cNvPicPr>
            <a:picLocks noChangeAspect="1"/>
          </p:cNvPicPr>
          <p:nvPr/>
        </p:nvPicPr>
        <p:blipFill>
          <a:blip r:embed="rId2"/>
          <a:stretch>
            <a:fillRect/>
          </a:stretch>
        </p:blipFill>
        <p:spPr>
          <a:xfrm>
            <a:off x="629676" y="0"/>
            <a:ext cx="7884647" cy="51435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a:t>
            </a:r>
            <a:r>
              <a:rPr lang="en-IN" dirty="0" err="1"/>
              <a:t>troduction</a:t>
            </a:r>
            <a:r>
              <a:rPr lang="en-IN" dirty="0"/>
              <a:t> </a:t>
            </a:r>
            <a:r>
              <a:rPr lang="en-IN" dirty="0" smtClean="0"/>
              <a:t>to Data analysis  </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2" name="Text Placeholder 1"/>
          <p:cNvSpPr>
            <a:spLocks noGrp="1"/>
          </p:cNvSpPr>
          <p:nvPr>
            <p:ph type="body" idx="2"/>
          </p:nvPr>
        </p:nvSpPr>
        <p:spPr>
          <a:xfrm>
            <a:off x="4495800" y="1428750"/>
            <a:ext cx="4008388" cy="3334250"/>
          </a:xfrm>
        </p:spPr>
        <p:txBody>
          <a:bodyPr/>
          <a:lstStyle/>
          <a:p>
            <a:r>
              <a:rPr lang="en-US" dirty="0" smtClean="0"/>
              <a:t>information to transform metrics, facts, and figures into initiatives for improvement.</a:t>
            </a:r>
            <a:endParaRPr lang="en-US" dirty="0" smtClean="0"/>
          </a:p>
          <a:p>
            <a:r>
              <a:rPr lang="en-US" dirty="0" smtClean="0"/>
              <a:t>There </a:t>
            </a:r>
            <a:r>
              <a:rPr lang="en-US" dirty="0" smtClean="0"/>
              <a:t>are various methods for data analysis, largely based on two core areas: </a:t>
            </a:r>
            <a:r>
              <a:rPr lang="en-US" i="1" dirty="0" smtClean="0"/>
              <a:t>quantitative data analysis methods </a:t>
            </a:r>
            <a:r>
              <a:rPr lang="en-US" dirty="0" smtClean="0"/>
              <a:t>and</a:t>
            </a:r>
            <a:r>
              <a:rPr lang="en-US" i="1" dirty="0" smtClean="0"/>
              <a:t> data analysis methods in qualitative research.</a:t>
            </a:r>
            <a:endParaRPr lang="en-US" dirty="0" smtClean="0"/>
          </a:p>
          <a:p>
            <a:endParaRPr lang="en-IN" dirty="0"/>
          </a:p>
        </p:txBody>
      </p:sp>
      <p:sp>
        <p:nvSpPr>
          <p:cNvPr id="4" name="Text Placeholder 3"/>
          <p:cNvSpPr>
            <a:spLocks noGrp="1"/>
          </p:cNvSpPr>
          <p:nvPr>
            <p:ph type="body" idx="1"/>
          </p:nvPr>
        </p:nvSpPr>
        <p:spPr>
          <a:xfrm>
            <a:off x="838200" y="1581150"/>
            <a:ext cx="3447300" cy="2890200"/>
          </a:xfrm>
        </p:spPr>
        <p:txBody>
          <a:bodyPr/>
          <a:lstStyle/>
          <a:p>
            <a:r>
              <a:rPr lang="en-US" b="1" dirty="0" smtClean="0"/>
              <a:t>What Is Data Analysis?</a:t>
            </a:r>
          </a:p>
          <a:p>
            <a:r>
              <a:rPr lang="en-US" dirty="0" smtClean="0"/>
              <a:t>Data analysis is a process that relies on methods and techniques to taking raw data, mining for insights that are relevant to the business’s primary goals</a:t>
            </a:r>
            <a:r>
              <a:rPr lang="en-US" dirty="0" smtClean="0"/>
              <a:t>,</a:t>
            </a:r>
            <a:r>
              <a:rPr lang="en-US" dirty="0" smtClean="0"/>
              <a:t> and drilling down into </a:t>
            </a:r>
            <a:r>
              <a:rPr lang="en-US" dirty="0" smtClean="0"/>
              <a:t>this</a:t>
            </a:r>
            <a:endParaRPr lang="en-US" dirty="0" smtClean="0"/>
          </a:p>
          <a:p>
            <a:r>
              <a:rPr lang="en-US" dirty="0" smtClean="0"/>
              <a:t> </a:t>
            </a:r>
            <a:endParaRPr lang="en-IN" dirty="0"/>
          </a:p>
        </p:txBody>
      </p:sp>
      <p:pic>
        <p:nvPicPr>
          <p:cNvPr id="10" name="Picture 2" descr="C:\Users\HP\Desktop\th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642706" cy="57606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8" name="Google Shape;538;p16"/>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pPr marL="0" lvl="0" indent="0" algn="ctr" rtl="0">
                <a:spcBef>
                  <a:spcPts val="0"/>
                </a:spcBef>
                <a:spcAft>
                  <a:spcPts val="0"/>
                </a:spcAft>
                <a:buNone/>
              </a:pPr>
              <a:t>5</a:t>
            </a:fld>
            <a:endParaRPr>
              <a:solidFill>
                <a:schemeClr val="dk1"/>
              </a:solidFill>
            </a:endParaRPr>
          </a:p>
        </p:txBody>
      </p:sp>
      <p:pic>
        <p:nvPicPr>
          <p:cNvPr id="6" name="Picture 2" descr="C:\Users\HP\Desktop\th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0"/>
            <a:ext cx="642706" cy="57606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643BC7A1-745B-4AF6-A9F9-AAA9C60FE844}"/>
              </a:ext>
            </a:extLst>
          </p:cNvPr>
          <p:cNvSpPr txBox="1"/>
          <p:nvPr/>
        </p:nvSpPr>
        <p:spPr>
          <a:xfrm>
            <a:off x="1403648" y="699542"/>
            <a:ext cx="6673552" cy="1169551"/>
          </a:xfrm>
          <a:prstGeom prst="rect">
            <a:avLst/>
          </a:prstGeom>
          <a:noFill/>
        </p:spPr>
        <p:txBody>
          <a:bodyPr wrap="square" rtlCol="0">
            <a:spAutoFit/>
          </a:bodyPr>
          <a:lstStyle/>
          <a:p>
            <a:r>
              <a:rPr lang="en-IN" sz="2800" dirty="0" smtClean="0">
                <a:latin typeface="Baskerville Old Face" pitchFamily="18" charset="0"/>
              </a:rPr>
              <a:t>About Data analysis:</a:t>
            </a:r>
          </a:p>
          <a:p>
            <a:endParaRPr lang="en-IN" sz="2800" dirty="0" smtClean="0">
              <a:latin typeface="Baskerville Old Face" pitchFamily="18" charset="0"/>
            </a:endParaRPr>
          </a:p>
          <a:p>
            <a:endParaRPr lang="en-IN" dirty="0"/>
          </a:p>
        </p:txBody>
      </p:sp>
      <p:sp>
        <p:nvSpPr>
          <p:cNvPr id="5" name="Rectangle 4"/>
          <p:cNvSpPr/>
          <p:nvPr/>
        </p:nvSpPr>
        <p:spPr>
          <a:xfrm>
            <a:off x="1371600" y="1200150"/>
            <a:ext cx="6858000" cy="2893100"/>
          </a:xfrm>
          <a:prstGeom prst="rect">
            <a:avLst/>
          </a:prstGeom>
        </p:spPr>
        <p:txBody>
          <a:bodyPr wrap="square">
            <a:spAutoFit/>
          </a:bodyPr>
          <a:lstStyle/>
          <a:p>
            <a:r>
              <a:rPr lang="en-US" dirty="0" smtClean="0"/>
              <a:t>Gaining a better understanding of different techniques for data analysis, and methods in quantitative research as well as qualitative insights, will give your information analyzing efforts a more clearly defined direction, so it’s worth taking the time to allow this particular knowledge to sink in. Additionally, you will be able to create a comprehensive analytical report that will skyrocket your analysis processes</a:t>
            </a:r>
            <a:r>
              <a:rPr lang="en-US" dirty="0" smtClean="0"/>
              <a:t>.</a:t>
            </a:r>
          </a:p>
          <a:p>
            <a:r>
              <a:rPr lang="en-US" b="1" dirty="0" smtClean="0"/>
              <a:t>1. Collaborate your needs</a:t>
            </a:r>
          </a:p>
          <a:p>
            <a:r>
              <a:rPr lang="en-US" b="1" dirty="0" smtClean="0"/>
              <a:t>2. Establish your questions</a:t>
            </a:r>
          </a:p>
          <a:p>
            <a:r>
              <a:rPr lang="en-US" b="1" dirty="0" smtClean="0"/>
              <a:t>3. Harvest your data</a:t>
            </a:r>
          </a:p>
          <a:p>
            <a:r>
              <a:rPr lang="en-US" b="1" dirty="0" smtClean="0"/>
              <a:t>5</a:t>
            </a:r>
            <a:r>
              <a:rPr lang="en-US" b="1" dirty="0" smtClean="0"/>
              <a:t>. Omit useless data</a:t>
            </a:r>
          </a:p>
          <a:p>
            <a:r>
              <a:rPr lang="en-US" b="1" dirty="0" smtClean="0"/>
              <a:t>6. Conduct statistical analysis</a:t>
            </a:r>
          </a:p>
          <a:p>
            <a:r>
              <a:rPr lang="en-US" b="1" dirty="0" smtClean="0"/>
              <a:t>7. Build a data management roadmap</a:t>
            </a:r>
          </a:p>
          <a:p>
            <a:r>
              <a:rPr lang="en-US" b="1" dirty="0" smtClean="0"/>
              <a:t>8. Integrate technology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pic>
        <p:nvPicPr>
          <p:cNvPr id="7" name="Picture 6" descr="applications_of_big_data_analysis_slide01 (1).jpg"/>
          <p:cNvPicPr>
            <a:picLocks noChangeAspect="1"/>
          </p:cNvPicPr>
          <p:nvPr/>
        </p:nvPicPr>
        <p:blipFill>
          <a:blip r:embed="rId2"/>
          <a:stretch>
            <a:fillRect/>
          </a:stretch>
        </p:blipFill>
        <p:spPr>
          <a:xfrm>
            <a:off x="0" y="-171450"/>
            <a:ext cx="8229600" cy="5143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5" name="Title 4"/>
          <p:cNvSpPr>
            <a:spLocks noGrp="1"/>
          </p:cNvSpPr>
          <p:nvPr>
            <p:ph type="title"/>
          </p:nvPr>
        </p:nvSpPr>
        <p:spPr/>
        <p:txBody>
          <a:bodyPr/>
          <a:lstStyle/>
          <a:p>
            <a:r>
              <a:rPr lang="en-US" b="1" dirty="0" smtClean="0"/>
              <a:t>Types of Data </a:t>
            </a:r>
            <a:r>
              <a:rPr lang="en-US" b="1" dirty="0" smtClean="0"/>
              <a:t>Analysis :</a:t>
            </a:r>
            <a:endParaRPr lang="en-US" dirty="0"/>
          </a:p>
        </p:txBody>
      </p:sp>
      <p:sp>
        <p:nvSpPr>
          <p:cNvPr id="7" name="TextBox 6"/>
          <p:cNvSpPr txBox="1"/>
          <p:nvPr/>
        </p:nvSpPr>
        <p:spPr>
          <a:xfrm>
            <a:off x="1219200" y="2114550"/>
            <a:ext cx="3626314" cy="2031325"/>
          </a:xfrm>
          <a:prstGeom prst="rect">
            <a:avLst/>
          </a:prstGeom>
          <a:noFill/>
        </p:spPr>
        <p:txBody>
          <a:bodyPr wrap="none" rtlCol="0">
            <a:spAutoFit/>
          </a:bodyPr>
          <a:lstStyle/>
          <a:p>
            <a:pPr>
              <a:buFont typeface="Arial" pitchFamily="34" charset="0"/>
              <a:buChar char="•"/>
            </a:pPr>
            <a:r>
              <a:rPr lang="en-US" sz="2800" dirty="0" smtClean="0"/>
              <a:t>Descriptive Analysis</a:t>
            </a:r>
          </a:p>
          <a:p>
            <a:pPr>
              <a:buFont typeface="Arial" pitchFamily="34" charset="0"/>
              <a:buChar char="•"/>
            </a:pPr>
            <a:r>
              <a:rPr lang="en-US" sz="2800" dirty="0" smtClean="0"/>
              <a:t>Diagnostic Analysis</a:t>
            </a:r>
          </a:p>
          <a:p>
            <a:pPr>
              <a:buFont typeface="Arial" pitchFamily="34" charset="0"/>
              <a:buChar char="•"/>
            </a:pPr>
            <a:r>
              <a:rPr lang="en-US" sz="2800" dirty="0" smtClean="0"/>
              <a:t>Predictive Analysis</a:t>
            </a:r>
          </a:p>
          <a:p>
            <a:pPr>
              <a:buFont typeface="Arial" pitchFamily="34" charset="0"/>
              <a:buChar char="•"/>
            </a:pPr>
            <a:r>
              <a:rPr lang="en-US" sz="2800" dirty="0" smtClean="0"/>
              <a:t>Prescriptive Analysis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438150"/>
            <a:ext cx="7195800" cy="3505200"/>
          </a:xfrm>
        </p:spPr>
        <p:txBody>
          <a:bodyPr/>
          <a:lstStyle/>
          <a:p>
            <a:r>
              <a:rPr lang="en-US" b="1" dirty="0" smtClean="0">
                <a:hlinkClick r:id="rId2"/>
              </a:rPr>
              <a:t>Descriptive Analysis</a:t>
            </a:r>
          </a:p>
          <a:p>
            <a:r>
              <a:rPr lang="en-US" b="1" dirty="0" smtClean="0"/>
              <a:t>The first type of data analysis is descriptive analysis. It is at the foundation of all data insight. It is the simplest and most common use of data in business today. Descriptive analysis answers the “what happened” by summarizing past data, usually in the form of dashboards.</a:t>
            </a:r>
          </a:p>
          <a:p>
            <a:r>
              <a:rPr lang="en-US" b="1" dirty="0" smtClean="0"/>
              <a:t>The biggest use of descriptive analysis in business is to track Key Performance Indicators (KPIs). KPIs describe how a business is performing based on chosen benchmarks.</a:t>
            </a:r>
          </a:p>
          <a:p>
            <a:r>
              <a:rPr lang="en-US" b="1" dirty="0" smtClean="0"/>
              <a:t>Business applications of descriptive analysis include:</a:t>
            </a:r>
          </a:p>
          <a:p>
            <a:r>
              <a:rPr lang="en-US" b="1" dirty="0" smtClean="0"/>
              <a:t>KPI dashboards</a:t>
            </a:r>
          </a:p>
          <a:p>
            <a:r>
              <a:rPr lang="en-US" b="1" dirty="0" smtClean="0"/>
              <a:t>Monthly revenue reports</a:t>
            </a:r>
          </a:p>
          <a:p>
            <a:r>
              <a:rPr lang="en-US" b="1" dirty="0" smtClean="0"/>
              <a:t>Sales leads overview</a:t>
            </a:r>
          </a:p>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819150"/>
            <a:ext cx="7195800" cy="3429000"/>
          </a:xfrm>
        </p:spPr>
        <p:txBody>
          <a:bodyPr/>
          <a:lstStyle/>
          <a:p>
            <a:r>
              <a:rPr lang="en-US" b="1" dirty="0" smtClean="0">
                <a:hlinkClick r:id="rId2"/>
              </a:rPr>
              <a:t>Diagnostic Analysis</a:t>
            </a:r>
          </a:p>
          <a:p>
            <a:r>
              <a:rPr lang="en-US" b="1" dirty="0" smtClean="0"/>
              <a:t>After asking the main question of “what happened”, the next step is to dive deeper and ask why did it happen? This is where diagnostic analysis comes in.</a:t>
            </a:r>
          </a:p>
          <a:p>
            <a:r>
              <a:rPr lang="en-US" b="1" dirty="0" smtClean="0"/>
              <a:t>Diagnostic analysis takes the insights found from descriptive analytics and drills down to find the causes of those outcomes. Organizations make use of this type of analytics as it creates more connections between data and identifies patterns of behavior.</a:t>
            </a:r>
          </a:p>
          <a:p>
            <a:r>
              <a:rPr lang="en-US" b="1" dirty="0" smtClean="0"/>
              <a:t>A critical aspect of diagnostic analysis is creating detailed information. When new problems arise, it is possible you have already collected certain data pertaining to the issue. By already having the data at your disposal, it ends having to repeat work and makes all problems interconnected.</a:t>
            </a:r>
          </a:p>
          <a:p>
            <a:r>
              <a:rPr lang="en-US" b="1" dirty="0" smtClean="0"/>
              <a:t>Business applications of diagnostic analysis include:</a:t>
            </a:r>
          </a:p>
          <a:p>
            <a:r>
              <a:rPr lang="en-US" b="1" dirty="0" smtClean="0"/>
              <a:t>A freight company investigating the cause of slow shipments in a certain region</a:t>
            </a:r>
          </a:p>
          <a:p>
            <a:r>
              <a:rPr lang="en-US" b="1" dirty="0" smtClean="0"/>
              <a:t>A </a:t>
            </a:r>
            <a:r>
              <a:rPr lang="en-US" b="1" dirty="0" err="1" smtClean="0"/>
              <a:t>SaaS</a:t>
            </a:r>
            <a:r>
              <a:rPr lang="en-US" b="1" dirty="0" smtClean="0"/>
              <a:t> company drilling down to determine which marketing activities increased trials</a:t>
            </a:r>
          </a:p>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606</Words>
  <Application>Microsoft Office PowerPoint</Application>
  <PresentationFormat>On-screen Show (16:9)</PresentationFormat>
  <Paragraphs>77</Paragraphs>
  <Slides>14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Barlow SemiBold</vt:lpstr>
      <vt:lpstr>Barlow Light</vt:lpstr>
      <vt:lpstr>Baskerville Old Face</vt:lpstr>
      <vt:lpstr>Calibri</vt:lpstr>
      <vt:lpstr>Lodovico template</vt:lpstr>
      <vt:lpstr>Custom Design</vt:lpstr>
      <vt:lpstr>Shape up your career with us</vt:lpstr>
      <vt:lpstr>Slide 2</vt:lpstr>
      <vt:lpstr>Slide 3</vt:lpstr>
      <vt:lpstr>Introduction to Data analysis  </vt:lpstr>
      <vt:lpstr>Slide 5</vt:lpstr>
      <vt:lpstr>Application :</vt:lpstr>
      <vt:lpstr>Types of Data Analysis :</vt:lpstr>
      <vt:lpstr>Slide 8</vt:lpstr>
      <vt:lpstr>Slide 9</vt:lpstr>
      <vt:lpstr>Slide 10</vt:lpstr>
      <vt:lpstr>Slide 11</vt:lpstr>
      <vt:lpstr>Slide 12</vt:lpstr>
      <vt:lpstr>Important &amp; feature: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Bhawana</dc:creator>
  <cp:lastModifiedBy>hp</cp:lastModifiedBy>
  <cp:revision>104</cp:revision>
  <dcterms:modified xsi:type="dcterms:W3CDTF">2021-03-06T13:52:00Z</dcterms:modified>
</cp:coreProperties>
</file>