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59" r:id="rId8"/>
    <p:sldId id="271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7760-0543-4954-BB97-D4BBC278211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68266-4E85-4D43-BBAC-2FF2A985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>
            <a:noAutofit/>
          </a:bodyPr>
          <a:lstStyle/>
          <a:p>
            <a:r>
              <a:rPr lang="en-US" sz="5000" dirty="0" smtClean="0"/>
              <a:t>Analyze demand history and predict future sales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Prophet and ARIMA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84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results of ARIMA</a:t>
            </a:r>
            <a:endParaRPr lang="en-US" dirty="0"/>
          </a:p>
        </p:txBody>
      </p:sp>
      <p:pic>
        <p:nvPicPr>
          <p:cNvPr id="1029" name="Picture 5" descr="C:\Users\b003373\AppData\Local\Temp\SNAGHTML1ed5dc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4"/>
            <a:ext cx="93630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6096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</a:t>
            </a:r>
            <a:r>
              <a:rPr lang="en-US" b="1" dirty="0"/>
              <a:t> </a:t>
            </a:r>
            <a:r>
              <a:rPr lang="en-US" b="1" dirty="0" err="1" smtClean="0"/>
              <a:t>coef</a:t>
            </a:r>
            <a:r>
              <a:rPr lang="en-US" b="1" dirty="0"/>
              <a:t> column shows the weight </a:t>
            </a:r>
            <a:r>
              <a:rPr lang="en-US" b="1" dirty="0" smtClean="0"/>
              <a:t>of </a:t>
            </a:r>
            <a:r>
              <a:rPr lang="en-US" b="1" dirty="0"/>
              <a:t>each </a:t>
            </a:r>
            <a:r>
              <a:rPr lang="en-US" b="1" dirty="0" smtClean="0"/>
              <a:t>feature, </a:t>
            </a:r>
            <a:r>
              <a:rPr lang="en-US" b="1" dirty="0"/>
              <a:t>and how each one impacts the time series. </a:t>
            </a:r>
          </a:p>
        </p:txBody>
      </p:sp>
    </p:spTree>
    <p:extLst>
      <p:ext uri="{BB962C8B-B14F-4D97-AF65-F5344CB8AC3E}">
        <p14:creationId xmlns:p14="http://schemas.microsoft.com/office/powerpoint/2010/main" val="22481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1104900"/>
            <a:ext cx="93345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Diagnostics - 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7772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model diagnostics in the above slide suggests that the model residuals are normally distributed based on the following: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b="1" dirty="0" smtClean="0"/>
              <a:t>residuals</a:t>
            </a:r>
            <a:r>
              <a:rPr lang="en-US" sz="2200" dirty="0" smtClean="0"/>
              <a:t> does not display any seasonality or trend behavior. It appears to be white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 the </a:t>
            </a:r>
            <a:r>
              <a:rPr lang="en-US" sz="2200" b="1" dirty="0" smtClean="0"/>
              <a:t>histogram</a:t>
            </a:r>
            <a:r>
              <a:rPr lang="en-US" sz="2200" dirty="0" smtClean="0"/>
              <a:t>, the green line is the standard normal distribution, and the </a:t>
            </a:r>
            <a:r>
              <a:rPr lang="en-US" sz="2200" dirty="0" err="1" smtClean="0"/>
              <a:t>kde</a:t>
            </a:r>
            <a:r>
              <a:rPr lang="en-US" sz="2200" dirty="0" smtClean="0"/>
              <a:t> of the time series is plotted in the orange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b="1" dirty="0" err="1" smtClean="0"/>
              <a:t>qq</a:t>
            </a:r>
            <a:r>
              <a:rPr lang="en-US" sz="2200" b="1" dirty="0" smtClean="0"/>
              <a:t>-plot</a:t>
            </a:r>
            <a:r>
              <a:rPr lang="en-US" sz="2200" dirty="0" smtClean="0"/>
              <a:t> shows that the ordered distribution of residuals (blue dots) follows  an </a:t>
            </a:r>
            <a:r>
              <a:rPr lang="en-US" sz="2200" i="1" dirty="0" smtClean="0"/>
              <a:t>almost</a:t>
            </a:r>
            <a:r>
              <a:rPr lang="en-US" sz="2200" dirty="0" smtClean="0"/>
              <a:t> the linear trend of the samples taken from a standard normal distribution with N(0, 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Correlogram</a:t>
            </a:r>
            <a:r>
              <a:rPr lang="en-US" sz="2200" dirty="0" smtClean="0"/>
              <a:t> shows that the time series residuals show low correlations with lagged residuals. Although there is one big spike at 2.5.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vs Forecast - ARIMA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5" y="1333500"/>
            <a:ext cx="762793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1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Absolute Errors – </a:t>
            </a:r>
            <a:br>
              <a:rPr lang="en-US" dirty="0" smtClean="0"/>
            </a:br>
            <a:r>
              <a:rPr lang="en-US" dirty="0" smtClean="0"/>
              <a:t>Prophet vs ARIMA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33550"/>
            <a:ext cx="713263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0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Recommendations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From above graph, it is evident that the errors are smaller in Prophet compared to ARIMA. So Prophet is more accurate than ARIMA model.</a:t>
            </a:r>
          </a:p>
          <a:p>
            <a:endParaRPr lang="en-US" sz="2200" dirty="0"/>
          </a:p>
          <a:p>
            <a:r>
              <a:rPr lang="en-US" sz="2200" dirty="0" smtClean="0"/>
              <a:t>Moreover, Prophet works easily with holidays/shifting events, and is robust to missing data, shifts in trend.</a:t>
            </a:r>
          </a:p>
          <a:p>
            <a:endParaRPr lang="en-US" sz="2200" dirty="0"/>
          </a:p>
          <a:p>
            <a:r>
              <a:rPr lang="en-US" sz="2200" dirty="0" smtClean="0"/>
              <a:t>With ARIMA, we can have the parameters  modified to see if there is an improvement in the fit.</a:t>
            </a:r>
          </a:p>
          <a:p>
            <a:endParaRPr lang="en-US" sz="2200" dirty="0"/>
          </a:p>
          <a:p>
            <a:r>
              <a:rPr lang="en-US" sz="2200" dirty="0" smtClean="0"/>
              <a:t>Overall, with the current results, we can conclude that the </a:t>
            </a:r>
            <a:r>
              <a:rPr lang="en-US" sz="2200" b="1" dirty="0" smtClean="0"/>
              <a:t>Prophet</a:t>
            </a:r>
            <a:r>
              <a:rPr lang="en-US" sz="2200" dirty="0" smtClean="0"/>
              <a:t> is a better model to use.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and 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8001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This project investigates the historical weekly sales of 45 stores in 81 departments, and use machine learning to predict future sales . </a:t>
            </a:r>
          </a:p>
          <a:p>
            <a:endParaRPr lang="en-US" sz="2200" dirty="0" smtClean="0"/>
          </a:p>
          <a:p>
            <a:r>
              <a:rPr lang="en-US" sz="2200" dirty="0" smtClean="0"/>
              <a:t>The training dataset consists of the weekly date, store number, </a:t>
            </a:r>
            <a:r>
              <a:rPr lang="en-US" sz="2200" dirty="0" err="1" smtClean="0"/>
              <a:t>dept</a:t>
            </a:r>
            <a:r>
              <a:rPr lang="en-US" sz="2200" dirty="0" smtClean="0"/>
              <a:t> number, sales for the given store/</a:t>
            </a:r>
            <a:r>
              <a:rPr lang="en-US" sz="2200" dirty="0" err="1" smtClean="0"/>
              <a:t>dept</a:t>
            </a:r>
            <a:r>
              <a:rPr lang="en-US" sz="2200" dirty="0" smtClean="0"/>
              <a:t>, whether week is special holiday week.</a:t>
            </a:r>
          </a:p>
          <a:p>
            <a:endParaRPr lang="en-US" sz="2200" dirty="0" smtClean="0"/>
          </a:p>
          <a:p>
            <a:r>
              <a:rPr lang="en-US" sz="2200" dirty="0" smtClean="0"/>
              <a:t>Since the data follows a time sequence, I have used time series prediction models - </a:t>
            </a:r>
            <a:r>
              <a:rPr lang="en-US" sz="2200" b="1" dirty="0" smtClean="0"/>
              <a:t>ARIMA</a:t>
            </a:r>
            <a:r>
              <a:rPr lang="en-US" sz="2200" dirty="0" smtClean="0"/>
              <a:t> and </a:t>
            </a:r>
            <a:r>
              <a:rPr lang="en-US" sz="2200" b="1" dirty="0" smtClean="0"/>
              <a:t>Prophet</a:t>
            </a:r>
            <a:r>
              <a:rPr lang="en-US" sz="2200" dirty="0" smtClean="0"/>
              <a:t>. </a:t>
            </a:r>
          </a:p>
          <a:p>
            <a:endParaRPr lang="en-US" sz="2200" dirty="0"/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objective</a:t>
            </a:r>
            <a:r>
              <a:rPr lang="en-US" sz="2200" dirty="0" smtClean="0"/>
              <a:t> of the project is to analyze the demand history, look for seasonality/trends in the data, and forecast the sales for the future timeframe.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52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9059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64008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Visualize weekly sales in different stores/depts.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264"/>
            <a:ext cx="9144000" cy="4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Step 1: Build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Split the historical demand data into train and test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Create Prophet and ARIMA models on the training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Using the models, predict for the test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400" b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Step 2: Make predictions</a:t>
            </a:r>
          </a:p>
          <a:p>
            <a:r>
              <a:rPr lang="en-US" sz="2200" dirty="0" smtClean="0"/>
              <a:t>New data is fed into both the models, and sales predictions are made.</a:t>
            </a:r>
          </a:p>
          <a:p>
            <a:endParaRPr lang="en-US" sz="2200" dirty="0"/>
          </a:p>
          <a:p>
            <a:r>
              <a:rPr lang="en-US" sz="2400" b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Step 3: Make decisions</a:t>
            </a:r>
          </a:p>
          <a:p>
            <a:r>
              <a:rPr lang="en-US" sz="2200" dirty="0" smtClean="0"/>
              <a:t>The model with least mean absolute error between the actual and predicted sales is recommended.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series analysis </a:t>
            </a:r>
            <a:br>
              <a:rPr lang="en-US" dirty="0" smtClean="0"/>
            </a:b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98" y="2514600"/>
            <a:ext cx="6457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prediction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Prophet</a:t>
            </a:r>
          </a:p>
          <a:p>
            <a:r>
              <a:rPr lang="en-US" dirty="0"/>
              <a:t>Prophet is a procedure for forecasting time series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based on an additive model where non-linear trends are fit with yearly and weekly seasonality, plus </a:t>
            </a:r>
            <a:r>
              <a:rPr lang="en-US" dirty="0" smtClean="0"/>
              <a:t>holidays.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ARIMA</a:t>
            </a:r>
          </a:p>
          <a:p>
            <a:r>
              <a:rPr lang="en-US" dirty="0" smtClean="0">
                <a:effectLst/>
              </a:rPr>
              <a:t>ARIMA stands for </a:t>
            </a:r>
            <a:r>
              <a:rPr lang="en-US" b="1" dirty="0" err="1" smtClean="0">
                <a:effectLst/>
              </a:rPr>
              <a:t>A</a:t>
            </a:r>
            <a:r>
              <a:rPr lang="en-US" dirty="0" err="1" smtClean="0">
                <a:effectLst/>
              </a:rPr>
              <a:t>uto</a:t>
            </a:r>
            <a:r>
              <a:rPr lang="en-US" b="1" dirty="0" err="1" smtClean="0">
                <a:effectLst/>
              </a:rPr>
              <a:t>R</a:t>
            </a:r>
            <a:r>
              <a:rPr lang="en-US" dirty="0" err="1" smtClean="0">
                <a:effectLst/>
              </a:rPr>
              <a:t>egressive</a:t>
            </a:r>
            <a:r>
              <a:rPr lang="en-US" dirty="0" smtClean="0">
                <a:effectLst/>
              </a:rPr>
              <a:t> Integrated </a:t>
            </a:r>
            <a:r>
              <a:rPr lang="en-US" b="1" dirty="0"/>
              <a:t>M</a:t>
            </a:r>
            <a:r>
              <a:rPr lang="en-US" dirty="0" smtClean="0">
                <a:effectLst/>
              </a:rPr>
              <a:t>oving </a:t>
            </a:r>
            <a:r>
              <a:rPr lang="en-US" b="1" dirty="0"/>
              <a:t>A</a:t>
            </a:r>
            <a:r>
              <a:rPr lang="en-US" dirty="0" smtClean="0">
                <a:effectLst/>
              </a:rPr>
              <a:t>verage (</a:t>
            </a:r>
            <a:r>
              <a:rPr lang="en-US" b="1" dirty="0" smtClean="0">
                <a:effectLst/>
              </a:rPr>
              <a:t>ARIMA</a:t>
            </a:r>
            <a:r>
              <a:rPr lang="en-US" dirty="0" smtClean="0">
                <a:effectLst/>
              </a:rPr>
              <a:t>) model.</a:t>
            </a:r>
          </a:p>
          <a:p>
            <a:r>
              <a:rPr lang="en-US" dirty="0" smtClean="0">
                <a:effectLst/>
              </a:rPr>
              <a:t>It is fitted to time series data to predict future points in the series (forecasting).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Observed vs Forecast – Prophet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90" y="1371600"/>
            <a:ext cx="6847619" cy="41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7912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Black </a:t>
            </a:r>
            <a:r>
              <a:rPr lang="en-US" b="1" dirty="0" smtClean="0"/>
              <a:t>dots </a:t>
            </a:r>
            <a:r>
              <a:rPr lang="en-US" dirty="0" smtClean="0"/>
              <a:t>– are the O</a:t>
            </a:r>
            <a:r>
              <a:rPr lang="en-US" dirty="0" smtClean="0">
                <a:effectLst/>
              </a:rPr>
              <a:t>bserved values</a:t>
            </a:r>
          </a:p>
          <a:p>
            <a:r>
              <a:rPr lang="en-US" b="1" dirty="0" smtClean="0">
                <a:effectLst/>
              </a:rPr>
              <a:t>Blue lines </a:t>
            </a:r>
            <a:r>
              <a:rPr lang="en-US" dirty="0" smtClean="0">
                <a:effectLst/>
              </a:rPr>
              <a:t>– are the Forecasted values </a:t>
            </a:r>
          </a:p>
          <a:p>
            <a:r>
              <a:rPr lang="en-US" b="1" dirty="0" smtClean="0">
                <a:effectLst/>
              </a:rPr>
              <a:t>Shaded blue area </a:t>
            </a:r>
            <a:r>
              <a:rPr lang="en-US" dirty="0" smtClean="0">
                <a:effectLst/>
              </a:rPr>
              <a:t>– are the U</a:t>
            </a:r>
            <a:r>
              <a:rPr lang="en-US" dirty="0" smtClean="0">
                <a:effectLst/>
              </a:rPr>
              <a:t>ncertainty intervals of our forecast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Visualize the components - Prophet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990600"/>
            <a:ext cx="61817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81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– Using ARIMA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6" y="1371600"/>
            <a:ext cx="8219048" cy="4104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638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By looking at the autocorrelation function (ACF) and partial autocorrelation (PACF) plots of the time series, we can tentatively identify the numbers of AR and/or MA terms that are needed for 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517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Analyze demand history and predict future sales</vt:lpstr>
      <vt:lpstr>Project Background and Objective</vt:lpstr>
      <vt:lpstr>Exploratory Data Analysis</vt:lpstr>
      <vt:lpstr>The Process</vt:lpstr>
      <vt:lpstr>Time series analysis  using  Machine Learning</vt:lpstr>
      <vt:lpstr>Time series prediction models</vt:lpstr>
      <vt:lpstr>Observed vs Forecast – Prophet</vt:lpstr>
      <vt:lpstr>Visualize the components - Prophet</vt:lpstr>
      <vt:lpstr>Forecasting – Using ARIMA</vt:lpstr>
      <vt:lpstr>Summary results of ARIMA</vt:lpstr>
      <vt:lpstr>Diagnostics - ARIMA</vt:lpstr>
      <vt:lpstr>PowerPoint Presentation</vt:lpstr>
      <vt:lpstr>Observed vs Forecast - ARIMA</vt:lpstr>
      <vt:lpstr>Mean Absolute Errors –  Prophet vs ARIMA</vt:lpstr>
      <vt:lpstr>Conclusion &amp; Recommendations</vt:lpstr>
    </vt:vector>
  </TitlesOfParts>
  <Company>MACYS Inc / Bloomingdales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Sumithra Candasamy</dc:creator>
  <cp:lastModifiedBy>Sumithra Candasamy</cp:lastModifiedBy>
  <cp:revision>23</cp:revision>
  <dcterms:created xsi:type="dcterms:W3CDTF">2018-02-26T00:32:02Z</dcterms:created>
  <dcterms:modified xsi:type="dcterms:W3CDTF">2018-02-26T03:40:00Z</dcterms:modified>
</cp:coreProperties>
</file>