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CA3B-B8B8-4F1B-B8FE-89713408C18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7634-0490-46AE-93A5-B0871EBF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7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CA3B-B8B8-4F1B-B8FE-89713408C18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7634-0490-46AE-93A5-B0871EBF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CA3B-B8B8-4F1B-B8FE-89713408C18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7634-0490-46AE-93A5-B0871EBF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CA3B-B8B8-4F1B-B8FE-89713408C18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7634-0490-46AE-93A5-B0871EBF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0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CA3B-B8B8-4F1B-B8FE-89713408C18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7634-0490-46AE-93A5-B0871EBF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CA3B-B8B8-4F1B-B8FE-89713408C18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7634-0490-46AE-93A5-B0871EBF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CA3B-B8B8-4F1B-B8FE-89713408C18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7634-0490-46AE-93A5-B0871EBF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CA3B-B8B8-4F1B-B8FE-89713408C18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7634-0490-46AE-93A5-B0871EBF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0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CA3B-B8B8-4F1B-B8FE-89713408C18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7634-0490-46AE-93A5-B0871EBF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CA3B-B8B8-4F1B-B8FE-89713408C18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7634-0490-46AE-93A5-B0871EBF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CA3B-B8B8-4F1B-B8FE-89713408C18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7634-0490-46AE-93A5-B0871EBF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CA3B-B8B8-4F1B-B8FE-89713408C18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F7634-0490-46AE-93A5-B0871EBF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6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76" y="857250"/>
            <a:ext cx="9029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Building information: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Interruption time: intervals 60-70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PV capacity: 20kW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 best model using A2C, PPO, and DQN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 best model using PPO for 3 cases: ESS+RDG, no ESS, no RDG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HVAC: temperature setting is 25, power consumption 5kW, when temperature reach temperature set, the power consumption is 1.5kW</a:t>
            </a:r>
          </a:p>
        </p:txBody>
      </p:sp>
    </p:spTree>
    <p:extLst>
      <p:ext uri="{BB962C8B-B14F-4D97-AF65-F5344CB8AC3E}">
        <p14:creationId xmlns:p14="http://schemas.microsoft.com/office/powerpoint/2010/main" val="197628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36CC64-CB8E-B624-4C36-4CBCF52C71EB}"/>
              </a:ext>
            </a:extLst>
          </p:cNvPr>
          <p:cNvGrpSpPr/>
          <p:nvPr/>
        </p:nvGrpSpPr>
        <p:grpSpPr>
          <a:xfrm>
            <a:off x="149439" y="560562"/>
            <a:ext cx="11908721" cy="5670750"/>
            <a:chOff x="149439" y="560562"/>
            <a:chExt cx="11908721" cy="56707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312E60-71F9-ADD3-8467-E358A40A4A90}"/>
                </a:ext>
              </a:extLst>
            </p:cNvPr>
            <p:cNvGrpSpPr/>
            <p:nvPr/>
          </p:nvGrpSpPr>
          <p:grpSpPr>
            <a:xfrm>
              <a:off x="358073" y="560562"/>
              <a:ext cx="11700087" cy="5419036"/>
              <a:chOff x="177588" y="511731"/>
              <a:chExt cx="11700087" cy="5419036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200" y="881063"/>
                <a:ext cx="11420475" cy="4680372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10382250" y="881063"/>
                <a:ext cx="606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5"/>
                    </a:solidFill>
                  </a:rPr>
                  <a:t>A2C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073762" y="511731"/>
                <a:ext cx="6303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</a:rPr>
                  <a:t>PPO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073762" y="1516380"/>
                <a:ext cx="691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DQN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10923679" y="1162050"/>
                <a:ext cx="87221" cy="142875"/>
              </a:xfrm>
              <a:custGeom>
                <a:avLst/>
                <a:gdLst>
                  <a:gd name="connsiteX0" fmla="*/ 87221 w 87221"/>
                  <a:gd name="connsiteY0" fmla="*/ 142875 h 142875"/>
                  <a:gd name="connsiteX1" fmla="*/ 58646 w 87221"/>
                  <a:gd name="connsiteY1" fmla="*/ 66675 h 142875"/>
                  <a:gd name="connsiteX2" fmla="*/ 1496 w 87221"/>
                  <a:gd name="connsiteY2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221" h="142875">
                    <a:moveTo>
                      <a:pt x="87221" y="142875"/>
                    </a:moveTo>
                    <a:cubicBezTo>
                      <a:pt x="80077" y="116681"/>
                      <a:pt x="72933" y="90487"/>
                      <a:pt x="58646" y="66675"/>
                    </a:cubicBezTo>
                    <a:cubicBezTo>
                      <a:pt x="44359" y="42863"/>
                      <a:pt x="-9617" y="7937"/>
                      <a:pt x="1496" y="0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11563350" y="819150"/>
                <a:ext cx="185357" cy="504825"/>
              </a:xfrm>
              <a:custGeom>
                <a:avLst/>
                <a:gdLst>
                  <a:gd name="connsiteX0" fmla="*/ 180975 w 185357"/>
                  <a:gd name="connsiteY0" fmla="*/ 504825 h 504825"/>
                  <a:gd name="connsiteX1" fmla="*/ 161925 w 185357"/>
                  <a:gd name="connsiteY1" fmla="*/ 133350 h 504825"/>
                  <a:gd name="connsiteX2" fmla="*/ 0 w 185357"/>
                  <a:gd name="connsiteY2" fmla="*/ 0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357" h="504825">
                    <a:moveTo>
                      <a:pt x="180975" y="504825"/>
                    </a:moveTo>
                    <a:cubicBezTo>
                      <a:pt x="186531" y="361156"/>
                      <a:pt x="192087" y="217487"/>
                      <a:pt x="161925" y="133350"/>
                    </a:cubicBezTo>
                    <a:cubicBezTo>
                      <a:pt x="131763" y="49213"/>
                      <a:pt x="65881" y="24606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1056482" y="1838325"/>
                <a:ext cx="240168" cy="400050"/>
              </a:xfrm>
              <a:custGeom>
                <a:avLst/>
                <a:gdLst>
                  <a:gd name="connsiteX0" fmla="*/ 240168 w 240168"/>
                  <a:gd name="connsiteY0" fmla="*/ 400050 h 400050"/>
                  <a:gd name="connsiteX1" fmla="*/ 2043 w 240168"/>
                  <a:gd name="connsiteY1" fmla="*/ 200025 h 400050"/>
                  <a:gd name="connsiteX2" fmla="*/ 144918 w 240168"/>
                  <a:gd name="connsiteY2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168" h="400050">
                    <a:moveTo>
                      <a:pt x="240168" y="400050"/>
                    </a:moveTo>
                    <a:cubicBezTo>
                      <a:pt x="129043" y="333375"/>
                      <a:pt x="17918" y="266700"/>
                      <a:pt x="2043" y="200025"/>
                    </a:cubicBezTo>
                    <a:cubicBezTo>
                      <a:pt x="-13832" y="133350"/>
                      <a:pt x="65543" y="66675"/>
                      <a:pt x="144918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48375" y="5561435"/>
                <a:ext cx="1467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Training steps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6200000">
                <a:off x="-128586" y="2787436"/>
                <a:ext cx="98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Rewards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9F0596-1FD6-0DA8-7AFE-E88D7E115754}"/>
                </a:ext>
              </a:extLst>
            </p:cNvPr>
            <p:cNvSpPr/>
            <p:nvPr/>
          </p:nvSpPr>
          <p:spPr>
            <a:xfrm rot="5400000">
              <a:off x="6689386" y="925149"/>
              <a:ext cx="528713" cy="9580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31B2A1-D142-5B88-0DA7-A73EA3744F0B}"/>
                </a:ext>
              </a:extLst>
            </p:cNvPr>
            <p:cNvSpPr txBox="1"/>
            <p:nvPr/>
          </p:nvSpPr>
          <p:spPr>
            <a:xfrm>
              <a:off x="5468006" y="5769647"/>
              <a:ext cx="2461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Training  steps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2EDACE-4A09-B25F-782A-57A08706E880}"/>
                </a:ext>
              </a:extLst>
            </p:cNvPr>
            <p:cNvSpPr txBox="1"/>
            <p:nvPr/>
          </p:nvSpPr>
          <p:spPr>
            <a:xfrm>
              <a:off x="2133920" y="5425352"/>
              <a:ext cx="9894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              100k          200k          300k           400k          500k          600k           700k          800k           900k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168F59-8EED-B740-0976-76786B7533B2}"/>
                </a:ext>
              </a:extLst>
            </p:cNvPr>
            <p:cNvSpPr/>
            <p:nvPr/>
          </p:nvSpPr>
          <p:spPr>
            <a:xfrm>
              <a:off x="418137" y="867981"/>
              <a:ext cx="781240" cy="4680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A87088-D5CC-3B2D-85A4-BB23C48DF646}"/>
                </a:ext>
              </a:extLst>
            </p:cNvPr>
            <p:cNvSpPr txBox="1"/>
            <p:nvPr/>
          </p:nvSpPr>
          <p:spPr>
            <a:xfrm>
              <a:off x="570537" y="777105"/>
              <a:ext cx="900163" cy="474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1" dirty="0"/>
                <a:t>1.7e3</a:t>
              </a:r>
            </a:p>
            <a:p>
              <a:pPr>
                <a:lnSpc>
                  <a:spcPct val="130000"/>
                </a:lnSpc>
              </a:pPr>
              <a:r>
                <a:rPr lang="en-US" b="1" dirty="0"/>
                <a:t>1.6e3</a:t>
              </a:r>
            </a:p>
            <a:p>
              <a:pPr>
                <a:lnSpc>
                  <a:spcPct val="130000"/>
                </a:lnSpc>
              </a:pPr>
              <a:r>
                <a:rPr lang="en-US" b="1" dirty="0"/>
                <a:t>1.5e3</a:t>
              </a:r>
            </a:p>
            <a:p>
              <a:pPr>
                <a:lnSpc>
                  <a:spcPct val="130000"/>
                </a:lnSpc>
              </a:pPr>
              <a:r>
                <a:rPr lang="en-US" b="1" dirty="0"/>
                <a:t>1.4e3</a:t>
              </a:r>
            </a:p>
            <a:p>
              <a:pPr>
                <a:lnSpc>
                  <a:spcPct val="130000"/>
                </a:lnSpc>
              </a:pPr>
              <a:r>
                <a:rPr lang="en-US" b="1" dirty="0"/>
                <a:t>1.3e3</a:t>
              </a:r>
            </a:p>
            <a:p>
              <a:pPr>
                <a:lnSpc>
                  <a:spcPct val="130000"/>
                </a:lnSpc>
              </a:pPr>
              <a:r>
                <a:rPr lang="en-US" b="1" dirty="0"/>
                <a:t>1.2e3</a:t>
              </a:r>
            </a:p>
            <a:p>
              <a:pPr>
                <a:lnSpc>
                  <a:spcPct val="130000"/>
                </a:lnSpc>
              </a:pPr>
              <a:r>
                <a:rPr lang="en-US" b="1" dirty="0"/>
                <a:t>1.1e3</a:t>
              </a:r>
            </a:p>
            <a:p>
              <a:pPr>
                <a:lnSpc>
                  <a:spcPct val="130000"/>
                </a:lnSpc>
              </a:pPr>
              <a:r>
                <a:rPr lang="en-US" b="1" dirty="0"/>
                <a:t>1e3</a:t>
              </a:r>
            </a:p>
            <a:p>
              <a:pPr>
                <a:lnSpc>
                  <a:spcPct val="130000"/>
                </a:lnSpc>
              </a:pPr>
              <a:r>
                <a:rPr lang="en-US" b="1" dirty="0"/>
                <a:t>900</a:t>
              </a:r>
            </a:p>
            <a:p>
              <a:pPr>
                <a:lnSpc>
                  <a:spcPct val="130000"/>
                </a:lnSpc>
              </a:pPr>
              <a:r>
                <a:rPr lang="en-US" b="1" dirty="0"/>
                <a:t>800</a:t>
              </a:r>
            </a:p>
            <a:p>
              <a:pPr>
                <a:lnSpc>
                  <a:spcPct val="130000"/>
                </a:lnSpc>
              </a:pPr>
              <a:r>
                <a:rPr lang="en-US" b="1" dirty="0"/>
                <a:t>700</a:t>
              </a:r>
            </a:p>
            <a:p>
              <a:pPr>
                <a:lnSpc>
                  <a:spcPct val="130000"/>
                </a:lnSpc>
              </a:pPr>
              <a:r>
                <a:rPr lang="en-US" b="1" dirty="0"/>
                <a:t>600</a:t>
              </a:r>
            </a:p>
            <a:p>
              <a:pPr>
                <a:lnSpc>
                  <a:spcPct val="130000"/>
                </a:lnSpc>
              </a:pPr>
              <a:r>
                <a:rPr lang="en-US" b="1" dirty="0"/>
                <a:t>500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F12DE5-014D-18CF-446B-18AA4576C009}"/>
                </a:ext>
              </a:extLst>
            </p:cNvPr>
            <p:cNvSpPr txBox="1"/>
            <p:nvPr/>
          </p:nvSpPr>
          <p:spPr>
            <a:xfrm rot="16200000">
              <a:off x="-586546" y="2303237"/>
              <a:ext cx="1933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54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FF0B2F-7C04-F09C-6740-87E575B2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2" y="554487"/>
            <a:ext cx="11912616" cy="57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7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70" y="1505159"/>
            <a:ext cx="3009605" cy="2135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972" y="1505159"/>
            <a:ext cx="3033877" cy="2135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620" y="1505159"/>
            <a:ext cx="3009605" cy="2135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170" y="4139889"/>
            <a:ext cx="3051613" cy="21656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188" y="4085485"/>
            <a:ext cx="3118778" cy="2274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7371" y="4085485"/>
            <a:ext cx="3118778" cy="22744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03494" y="13612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3494" y="390081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91660" y="395522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35690"/>
            <a:ext cx="10515600" cy="845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Optimal Operation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355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5690"/>
            <a:ext cx="10515600" cy="845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Operation Cost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39400"/>
              </p:ext>
            </p:extLst>
          </p:nvPr>
        </p:nvGraphicFramePr>
        <p:xfrm>
          <a:off x="3127375" y="2053166"/>
          <a:ext cx="528431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55">
                  <a:extLst>
                    <a:ext uri="{9D8B030D-6E8A-4147-A177-3AD203B41FA5}">
                      <a16:colId xmlns:a16="http://schemas.microsoft.com/office/drawing/2014/main" val="38061345"/>
                    </a:ext>
                  </a:extLst>
                </a:gridCol>
                <a:gridCol w="3371055">
                  <a:extLst>
                    <a:ext uri="{9D8B030D-6E8A-4147-A177-3AD203B41FA5}">
                      <a16:colId xmlns:a16="http://schemas.microsoft.com/office/drawing/2014/main" val="1449701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1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2462.29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25362.91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735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2698.79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541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Rule-based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3461.79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2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64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E7D0D5-B103-0A45-33FB-FF16148FF751}"/>
              </a:ext>
            </a:extLst>
          </p:cNvPr>
          <p:cNvGrpSpPr/>
          <p:nvPr/>
        </p:nvGrpSpPr>
        <p:grpSpPr>
          <a:xfrm>
            <a:off x="808688" y="882134"/>
            <a:ext cx="11098434" cy="5742377"/>
            <a:chOff x="808688" y="882134"/>
            <a:chExt cx="11098434" cy="574237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28AB413-ED25-EACC-5334-AC93852038CC}"/>
                </a:ext>
              </a:extLst>
            </p:cNvPr>
            <p:cNvGrpSpPr/>
            <p:nvPr/>
          </p:nvGrpSpPr>
          <p:grpSpPr>
            <a:xfrm>
              <a:off x="1030844" y="882134"/>
              <a:ext cx="10355223" cy="5521285"/>
              <a:chOff x="1030844" y="882134"/>
              <a:chExt cx="10355223" cy="55212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00175" y="1147762"/>
                <a:ext cx="9115425" cy="4886325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273056" y="882134"/>
                <a:ext cx="1660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</a:rPr>
                  <a:t>With ESS + PV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672462" y="2730754"/>
                <a:ext cx="8358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No PV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 rot="10342139">
                <a:off x="10458886" y="1856302"/>
                <a:ext cx="87221" cy="142875"/>
              </a:xfrm>
              <a:custGeom>
                <a:avLst/>
                <a:gdLst>
                  <a:gd name="connsiteX0" fmla="*/ 87221 w 87221"/>
                  <a:gd name="connsiteY0" fmla="*/ 142875 h 142875"/>
                  <a:gd name="connsiteX1" fmla="*/ 58646 w 87221"/>
                  <a:gd name="connsiteY1" fmla="*/ 66675 h 142875"/>
                  <a:gd name="connsiteX2" fmla="*/ 1496 w 87221"/>
                  <a:gd name="connsiteY2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221" h="142875">
                    <a:moveTo>
                      <a:pt x="87221" y="142875"/>
                    </a:moveTo>
                    <a:cubicBezTo>
                      <a:pt x="80077" y="116681"/>
                      <a:pt x="72933" y="90487"/>
                      <a:pt x="58646" y="66675"/>
                    </a:cubicBezTo>
                    <a:cubicBezTo>
                      <a:pt x="44359" y="42863"/>
                      <a:pt x="-9617" y="7937"/>
                      <a:pt x="1496" y="0"/>
                    </a:cubicBezTo>
                  </a:path>
                </a:pathLst>
              </a:custGeom>
              <a:noFill/>
              <a:ln>
                <a:solidFill>
                  <a:srgbClr val="D10DB5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0283432" y="1157287"/>
                <a:ext cx="185357" cy="504825"/>
              </a:xfrm>
              <a:custGeom>
                <a:avLst/>
                <a:gdLst>
                  <a:gd name="connsiteX0" fmla="*/ 180975 w 185357"/>
                  <a:gd name="connsiteY0" fmla="*/ 504825 h 504825"/>
                  <a:gd name="connsiteX1" fmla="*/ 161925 w 185357"/>
                  <a:gd name="connsiteY1" fmla="*/ 133350 h 504825"/>
                  <a:gd name="connsiteX2" fmla="*/ 0 w 185357"/>
                  <a:gd name="connsiteY2" fmla="*/ 0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357" h="504825">
                    <a:moveTo>
                      <a:pt x="180975" y="504825"/>
                    </a:moveTo>
                    <a:cubicBezTo>
                      <a:pt x="186531" y="361156"/>
                      <a:pt x="192087" y="217487"/>
                      <a:pt x="161925" y="133350"/>
                    </a:cubicBezTo>
                    <a:cubicBezTo>
                      <a:pt x="131763" y="49213"/>
                      <a:pt x="65881" y="24606"/>
                      <a:pt x="0" y="0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12618939">
                <a:off x="10348705" y="2409221"/>
                <a:ext cx="240168" cy="400050"/>
              </a:xfrm>
              <a:custGeom>
                <a:avLst/>
                <a:gdLst>
                  <a:gd name="connsiteX0" fmla="*/ 240168 w 240168"/>
                  <a:gd name="connsiteY0" fmla="*/ 400050 h 400050"/>
                  <a:gd name="connsiteX1" fmla="*/ 2043 w 240168"/>
                  <a:gd name="connsiteY1" fmla="*/ 200025 h 400050"/>
                  <a:gd name="connsiteX2" fmla="*/ 144918 w 240168"/>
                  <a:gd name="connsiteY2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168" h="400050">
                    <a:moveTo>
                      <a:pt x="240168" y="400050"/>
                    </a:moveTo>
                    <a:cubicBezTo>
                      <a:pt x="129043" y="333375"/>
                      <a:pt x="17918" y="266700"/>
                      <a:pt x="2043" y="200025"/>
                    </a:cubicBezTo>
                    <a:cubicBezTo>
                      <a:pt x="-13832" y="133350"/>
                      <a:pt x="65543" y="66675"/>
                      <a:pt x="144918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57887" y="6034087"/>
                <a:ext cx="1467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Training steps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24670" y="2915420"/>
                <a:ext cx="98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Rewards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471329" y="1892457"/>
                <a:ext cx="914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D10DB5"/>
                    </a:solidFill>
                  </a:rPr>
                  <a:t>No ESS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AB8E81-8136-8C8E-9741-466C2D4BDDE9}"/>
                </a:ext>
              </a:extLst>
            </p:cNvPr>
            <p:cNvSpPr/>
            <p:nvPr/>
          </p:nvSpPr>
          <p:spPr>
            <a:xfrm>
              <a:off x="1030842" y="1029889"/>
              <a:ext cx="911537" cy="4680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A21FEC-59CB-167B-A5F6-BE6D244BB347}"/>
                </a:ext>
              </a:extLst>
            </p:cNvPr>
            <p:cNvSpPr txBox="1"/>
            <p:nvPr/>
          </p:nvSpPr>
          <p:spPr>
            <a:xfrm>
              <a:off x="1324634" y="1449976"/>
              <a:ext cx="757387" cy="3892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b="1" dirty="0"/>
                <a:t>1.6e3</a:t>
              </a:r>
            </a:p>
            <a:p>
              <a:pPr>
                <a:lnSpc>
                  <a:spcPct val="200000"/>
                </a:lnSpc>
              </a:pPr>
              <a:r>
                <a:rPr lang="en-US" b="1" dirty="0"/>
                <a:t>1.4e3</a:t>
              </a:r>
            </a:p>
            <a:p>
              <a:pPr>
                <a:lnSpc>
                  <a:spcPct val="200000"/>
                </a:lnSpc>
              </a:pPr>
              <a:r>
                <a:rPr lang="en-US" b="1" dirty="0"/>
                <a:t>1.2e3</a:t>
              </a:r>
            </a:p>
            <a:p>
              <a:pPr>
                <a:lnSpc>
                  <a:spcPct val="200000"/>
                </a:lnSpc>
              </a:pPr>
              <a:r>
                <a:rPr lang="en-US" b="1" dirty="0"/>
                <a:t>1e3</a:t>
              </a:r>
            </a:p>
            <a:p>
              <a:pPr>
                <a:lnSpc>
                  <a:spcPct val="200000"/>
                </a:lnSpc>
              </a:pPr>
              <a:r>
                <a:rPr lang="en-US" b="1" dirty="0"/>
                <a:t>800</a:t>
              </a:r>
            </a:p>
            <a:p>
              <a:pPr>
                <a:lnSpc>
                  <a:spcPct val="200000"/>
                </a:lnSpc>
              </a:pPr>
              <a:r>
                <a:rPr lang="en-US" b="1" dirty="0"/>
                <a:t>600</a:t>
              </a:r>
            </a:p>
            <a:p>
              <a:pPr>
                <a:lnSpc>
                  <a:spcPct val="200000"/>
                </a:lnSpc>
              </a:pPr>
              <a:r>
                <a:rPr lang="en-US" b="1" dirty="0"/>
                <a:t>400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B28A7B-57CA-E1BC-9AF0-11B11916446A}"/>
                </a:ext>
              </a:extLst>
            </p:cNvPr>
            <p:cNvSpPr txBox="1"/>
            <p:nvPr/>
          </p:nvSpPr>
          <p:spPr>
            <a:xfrm rot="16200000">
              <a:off x="72703" y="2606954"/>
              <a:ext cx="1933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Reward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F87066-9460-706A-8E9D-6F5CC78FB8B2}"/>
                </a:ext>
              </a:extLst>
            </p:cNvPr>
            <p:cNvSpPr/>
            <p:nvPr/>
          </p:nvSpPr>
          <p:spPr>
            <a:xfrm rot="5400000">
              <a:off x="6852672" y="1336560"/>
              <a:ext cx="528713" cy="9580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A6A124-1210-7A50-69CA-AD2326DFEADA}"/>
                </a:ext>
              </a:extLst>
            </p:cNvPr>
            <p:cNvSpPr txBox="1"/>
            <p:nvPr/>
          </p:nvSpPr>
          <p:spPr>
            <a:xfrm>
              <a:off x="5497287" y="6162846"/>
              <a:ext cx="2161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Training  steps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762ACE-EFE6-763E-F2CF-EBAE76AF1AF4}"/>
                </a:ext>
              </a:extLst>
            </p:cNvPr>
            <p:cNvSpPr txBox="1"/>
            <p:nvPr/>
          </p:nvSpPr>
          <p:spPr>
            <a:xfrm>
              <a:off x="2954572" y="5837174"/>
              <a:ext cx="826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               100k           200k           300k          400k           500k           600k            700k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37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7447C0-D321-2130-BA9B-C0A2161B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11" y="517907"/>
            <a:ext cx="11101778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2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5690"/>
            <a:ext cx="10515600" cy="845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Operation Cost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85932"/>
              </p:ext>
            </p:extLst>
          </p:nvPr>
        </p:nvGraphicFramePr>
        <p:xfrm>
          <a:off x="2708275" y="2167466"/>
          <a:ext cx="55186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70">
                  <a:extLst>
                    <a:ext uri="{9D8B030D-6E8A-4147-A177-3AD203B41FA5}">
                      <a16:colId xmlns:a16="http://schemas.microsoft.com/office/drawing/2014/main" val="38061345"/>
                    </a:ext>
                  </a:extLst>
                </a:gridCol>
                <a:gridCol w="3371055">
                  <a:extLst>
                    <a:ext uri="{9D8B030D-6E8A-4147-A177-3AD203B41FA5}">
                      <a16:colId xmlns:a16="http://schemas.microsoft.com/office/drawing/2014/main" val="1449701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1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PPO – No 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2615.29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PPO – No RDG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3377.58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735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PPO – with</a:t>
                      </a:r>
                      <a:r>
                        <a:rPr lang="en-US" baseline="0" dirty="0"/>
                        <a:t> ESS+RDG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2462.29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5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0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171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Chang, Fangyuan</cp:lastModifiedBy>
  <cp:revision>24</cp:revision>
  <dcterms:created xsi:type="dcterms:W3CDTF">2022-04-21T01:45:08Z</dcterms:created>
  <dcterms:modified xsi:type="dcterms:W3CDTF">2022-06-05T23:26:58Z</dcterms:modified>
</cp:coreProperties>
</file>