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Playfair Display"/>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660538-EC56-4963-A6AF-CDB6E0E5ABC2}">
  <a:tblStyle styleId="{6D660538-EC56-4963-A6AF-CDB6E0E5ABC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a:tcStyle>
        <a:fill>
          <a:solidFill>
            <a:srgbClr val="FFE2CD"/>
          </a:solidFill>
        </a:fill>
      </a:tcStyle>
    </a:band1H>
    <a:band2H>
      <a:tcTxStyle/>
    </a:band2H>
    <a:band1V>
      <a:tcTxStyle/>
      <a:tcStyle>
        <a:fill>
          <a:solidFill>
            <a:srgbClr val="FFE2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5.xml"/><Relationship Id="rId33" Type="http://schemas.openxmlformats.org/officeDocument/2006/relationships/font" Target="fonts/PlayfairDisplay-boldItalic.fntdata"/><Relationship Id="rId10" Type="http://schemas.openxmlformats.org/officeDocument/2006/relationships/slide" Target="slides/slide4.xml"/><Relationship Id="rId32" Type="http://schemas.openxmlformats.org/officeDocument/2006/relationships/font" Target="fonts/PlayfairDisplay-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3a557262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43a557262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3a557262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43a557262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3a557262e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43a557262e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a557262e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3a557262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3a557262e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43a557262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3adbf0f7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43adbf0f7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a557262e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43a557262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a557262e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43a557262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49" name="Google Shape;49;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1" name="Google Shape;21;p4"/>
          <p:cNvSpPr txBox="1"/>
          <p:nvPr>
            <p:ph idx="1" type="body"/>
          </p:nvPr>
        </p:nvSpPr>
        <p:spPr>
          <a:xfrm>
            <a:off x="3301850" y="3527225"/>
            <a:ext cx="8520600" cy="3416400"/>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41" name="Google Shape;41;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2" name="Google Shape;42;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 name="Google Shape;7;p1"/>
          <p:cNvPicPr preferRelativeResize="0"/>
          <p:nvPr/>
        </p:nvPicPr>
        <p:blipFill rotWithShape="1">
          <a:blip r:embed="rId1">
            <a:alphaModFix/>
          </a:blip>
          <a:srcRect b="0" l="0" r="0" t="0"/>
          <a:stretch/>
        </p:blipFill>
        <p:spPr>
          <a:xfrm>
            <a:off x="318093" y="279153"/>
            <a:ext cx="2095682" cy="731583"/>
          </a:xfrm>
          <a:prstGeom prst="rect">
            <a:avLst/>
          </a:prstGeom>
          <a:noFill/>
          <a:ln>
            <a:noFill/>
          </a:ln>
        </p:spPr>
      </p:pic>
      <p:sp>
        <p:nvSpPr>
          <p:cNvPr id="8" name="Google Shape;8;p1"/>
          <p:cNvSpPr txBox="1"/>
          <p:nvPr/>
        </p:nvSpPr>
        <p:spPr>
          <a:xfrm>
            <a:off x="223425" y="130525"/>
            <a:ext cx="1215000" cy="8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B7B7B7"/>
                </a:solidFill>
                <a:latin typeface="Nunito"/>
                <a:ea typeface="Nunito"/>
                <a:cs typeface="Nunito"/>
                <a:sym typeface="Nunito"/>
              </a:rPr>
              <a:t> </a:t>
            </a:r>
            <a:r>
              <a:rPr b="1" i="0" lang="en-US" sz="1400" u="none" cap="none" strike="noStrike">
                <a:solidFill>
                  <a:srgbClr val="B7B7B7"/>
                </a:solidFill>
                <a:latin typeface="Playfair Display"/>
                <a:ea typeface="Playfair Display"/>
                <a:cs typeface="Playfair Display"/>
                <a:sym typeface="Playfair Display"/>
              </a:rPr>
              <a:t>Electric</a:t>
            </a:r>
            <a:endParaRPr b="1" i="0" sz="1400" u="none" cap="none" strike="noStrike">
              <a:solidFill>
                <a:srgbClr val="B7B7B7"/>
              </a:solidFill>
              <a:latin typeface="Playfair Display"/>
              <a:ea typeface="Playfair Display"/>
              <a:cs typeface="Playfair Display"/>
              <a:sym typeface="Playfair Display"/>
            </a:endParaRPr>
          </a:p>
        </p:txBody>
      </p:sp>
      <p:cxnSp>
        <p:nvCxnSpPr>
          <p:cNvPr id="9" name="Google Shape;9;p1"/>
          <p:cNvCxnSpPr/>
          <p:nvPr/>
        </p:nvCxnSpPr>
        <p:spPr>
          <a:xfrm>
            <a:off x="2461550" y="670625"/>
            <a:ext cx="6422100" cy="0"/>
          </a:xfrm>
          <a:prstGeom prst="straightConnector1">
            <a:avLst/>
          </a:prstGeom>
          <a:noFill/>
          <a:ln cap="flat" cmpd="sng" w="9525">
            <a:solidFill>
              <a:schemeClr val="dk2"/>
            </a:solidFill>
            <a:prstDash val="solid"/>
            <a:round/>
            <a:headEnd len="sm" w="sm" type="none"/>
            <a:tailEnd len="sm" w="sm" type="none"/>
          </a:ln>
        </p:spPr>
      </p:cxnSp>
      <p:cxnSp>
        <p:nvCxnSpPr>
          <p:cNvPr id="10" name="Google Shape;10;p1"/>
          <p:cNvCxnSpPr/>
          <p:nvPr/>
        </p:nvCxnSpPr>
        <p:spPr>
          <a:xfrm>
            <a:off x="378700" y="1017750"/>
            <a:ext cx="7800" cy="4118400"/>
          </a:xfrm>
          <a:prstGeom prst="straightConnector1">
            <a:avLst/>
          </a:prstGeom>
          <a:noFill/>
          <a:ln cap="flat" cmpd="sng" w="9525">
            <a:solidFill>
              <a:schemeClr val="dk2"/>
            </a:solidFill>
            <a:prstDash val="solid"/>
            <a:round/>
            <a:headEnd len="sm" w="sm" type="none"/>
            <a:tailEnd len="sm" w="sm" type="none"/>
          </a:ln>
        </p:spPr>
      </p:cxnSp>
      <p:sp>
        <p:nvSpPr>
          <p:cNvPr id="11" name="Google Shape;11;p1"/>
          <p:cNvSpPr txBox="1"/>
          <p:nvPr/>
        </p:nvSpPr>
        <p:spPr>
          <a:xfrm>
            <a:off x="6800825" y="347150"/>
            <a:ext cx="2280000" cy="2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rgbClr val="757070"/>
                </a:solidFill>
                <a:latin typeface="Calibri"/>
                <a:ea typeface="Calibri"/>
                <a:cs typeface="Calibri"/>
                <a:sym typeface="Calibri"/>
              </a:rPr>
              <a:t>            CSUN FSAE 2018-2019</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nvSpPr>
        <p:spPr>
          <a:xfrm>
            <a:off x="717438" y="887125"/>
            <a:ext cx="7976700" cy="81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400" u="sng"/>
              <a:t>Software</a:t>
            </a:r>
            <a:endParaRPr sz="2400" u="sng"/>
          </a:p>
          <a:p>
            <a:pPr indent="0" lvl="0" marL="0" marR="0" rtl="0" algn="ctr">
              <a:lnSpc>
                <a:spcPct val="100000"/>
              </a:lnSpc>
              <a:spcBef>
                <a:spcPts val="0"/>
              </a:spcBef>
              <a:spcAft>
                <a:spcPts val="0"/>
              </a:spcAft>
              <a:buNone/>
            </a:pPr>
            <a:r>
              <a:rPr lang="en-US" sz="1800"/>
              <a:t>Daniel Awbrey</a:t>
            </a:r>
            <a:endParaRPr sz="1800"/>
          </a:p>
        </p:txBody>
      </p:sp>
      <p:pic>
        <p:nvPicPr>
          <p:cNvPr id="58" name="Google Shape;58;p13"/>
          <p:cNvPicPr preferRelativeResize="0"/>
          <p:nvPr/>
        </p:nvPicPr>
        <p:blipFill>
          <a:blip r:embed="rId3">
            <a:alphaModFix/>
          </a:blip>
          <a:stretch>
            <a:fillRect/>
          </a:stretch>
        </p:blipFill>
        <p:spPr>
          <a:xfrm>
            <a:off x="3259213" y="1945575"/>
            <a:ext cx="2893125" cy="289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nvSpPr>
        <p:spPr>
          <a:xfrm>
            <a:off x="3180592" y="1060271"/>
            <a:ext cx="3218338"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Data Acquisition: Device Requirements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
        <p:nvSpPr>
          <p:cNvPr id="115" name="Google Shape;115;p22"/>
          <p:cNvSpPr txBox="1"/>
          <p:nvPr/>
        </p:nvSpPr>
        <p:spPr>
          <a:xfrm>
            <a:off x="3058364" y="2390406"/>
            <a:ext cx="3462793" cy="203132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Sufficient sensor ports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Interfacing API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Satisfies weight limitations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Low power consumption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Multichannel device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Multi-signal input (</a:t>
            </a:r>
            <a:r>
              <a:rPr lang="en-US"/>
              <a:t>a</a:t>
            </a:r>
            <a:r>
              <a:rPr b="0" i="0" lang="en-US" sz="1400" u="none" cap="none" strike="noStrike">
                <a:solidFill>
                  <a:srgbClr val="000000"/>
                </a:solidFill>
                <a:latin typeface="Arial"/>
                <a:ea typeface="Arial"/>
                <a:cs typeface="Arial"/>
                <a:sym typeface="Arial"/>
              </a:rPr>
              <a:t>nalog &amp; digital)</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Compatible communication port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Preferably </a:t>
            </a:r>
            <a:r>
              <a:rPr lang="en-US"/>
              <a:t>c</a:t>
            </a:r>
            <a:r>
              <a:rPr b="0" i="0" lang="en-US" sz="1400" u="none" cap="none" strike="noStrike">
                <a:solidFill>
                  <a:srgbClr val="000000"/>
                </a:solidFill>
                <a:latin typeface="Arial"/>
                <a:ea typeface="Arial"/>
                <a:cs typeface="Arial"/>
                <a:sym typeface="Arial"/>
              </a:rPr>
              <a:t>oaxial ports (adapters ok)</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Rigidity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nvSpPr>
        <p:spPr>
          <a:xfrm>
            <a:off x="2051150" y="1021700"/>
            <a:ext cx="5619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Data Communication: Wireless Devices</a:t>
            </a:r>
            <a:endParaRPr sz="2400" u="sng"/>
          </a:p>
          <a:p>
            <a:pPr indent="0" lvl="0" marL="0" marR="0" rtl="0" algn="ctr">
              <a:lnSpc>
                <a:spcPct val="100000"/>
              </a:lnSpc>
              <a:spcBef>
                <a:spcPts val="0"/>
              </a:spcBef>
              <a:spcAft>
                <a:spcPts val="0"/>
              </a:spcAft>
              <a:buNone/>
            </a:pPr>
            <a:r>
              <a:rPr lang="en-US" sz="1800" u="sng"/>
              <a:t>Long Range Transceiver vs Printed Antenna</a:t>
            </a:r>
            <a:endParaRPr sz="1800" u="sng"/>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pic>
        <p:nvPicPr>
          <p:cNvPr id="121" name="Google Shape;121;p23"/>
          <p:cNvPicPr preferRelativeResize="0"/>
          <p:nvPr/>
        </p:nvPicPr>
        <p:blipFill>
          <a:blip r:embed="rId3">
            <a:alphaModFix/>
          </a:blip>
          <a:stretch>
            <a:fillRect/>
          </a:stretch>
        </p:blipFill>
        <p:spPr>
          <a:xfrm>
            <a:off x="1762325" y="1948075"/>
            <a:ext cx="2589175" cy="2589175"/>
          </a:xfrm>
          <a:prstGeom prst="rect">
            <a:avLst/>
          </a:prstGeom>
          <a:noFill/>
          <a:ln>
            <a:noFill/>
          </a:ln>
        </p:spPr>
      </p:pic>
      <p:pic>
        <p:nvPicPr>
          <p:cNvPr id="122" name="Google Shape;122;p23"/>
          <p:cNvPicPr preferRelativeResize="0"/>
          <p:nvPr/>
        </p:nvPicPr>
        <p:blipFill>
          <a:blip r:embed="rId4">
            <a:alphaModFix/>
          </a:blip>
          <a:stretch>
            <a:fillRect/>
          </a:stretch>
        </p:blipFill>
        <p:spPr>
          <a:xfrm>
            <a:off x="4503900" y="1948075"/>
            <a:ext cx="2877777" cy="258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nvSpPr>
        <p:spPr>
          <a:xfrm>
            <a:off x="1775750" y="1049225"/>
            <a:ext cx="5763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Data Communication: Wireless Devices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graphicFrame>
        <p:nvGraphicFramePr>
          <p:cNvPr id="128" name="Google Shape;128;p24"/>
          <p:cNvGraphicFramePr/>
          <p:nvPr/>
        </p:nvGraphicFramePr>
        <p:xfrm>
          <a:off x="2181333" y="1741718"/>
          <a:ext cx="3000000" cy="3000000"/>
        </p:xfrm>
        <a:graphic>
          <a:graphicData uri="http://schemas.openxmlformats.org/drawingml/2006/table">
            <a:tbl>
              <a:tblPr bandRow="1" firstRow="1">
                <a:noFill/>
                <a:tableStyleId>{6D660538-EC56-4963-A6AF-CDB6E0E5ABC2}</a:tableStyleId>
              </a:tblPr>
              <a:tblGrid>
                <a:gridCol w="1593775"/>
                <a:gridCol w="1593775"/>
                <a:gridCol w="1593775"/>
              </a:tblGrid>
              <a:tr h="406425">
                <a:tc>
                  <a:txBody>
                    <a:bodyPr>
                      <a:noAutofit/>
                    </a:bodyPr>
                    <a:lstStyle/>
                    <a:p>
                      <a:pPr indent="0" lvl="0" marL="0" marR="0" rtl="0" algn="ctr">
                        <a:lnSpc>
                          <a:spcPct val="100000"/>
                        </a:lnSpc>
                        <a:spcBef>
                          <a:spcPts val="0"/>
                        </a:spcBef>
                        <a:spcAft>
                          <a:spcPts val="0"/>
                        </a:spcAft>
                        <a:buNone/>
                      </a:pPr>
                      <a:r>
                        <a:rPr lang="en-US" sz="1100" u="none" cap="none" strike="noStrike"/>
                        <a:t>Criteria</a:t>
                      </a:r>
                      <a:endParaRPr/>
                    </a:p>
                  </a:txBody>
                  <a:tcPr marT="35850" marB="35850" marR="71725" marL="71725">
                    <a:solidFill>
                      <a:schemeClr val="dk1"/>
                    </a:solidFill>
                  </a:tcPr>
                </a:tc>
                <a:tc>
                  <a:txBody>
                    <a:bodyPr>
                      <a:noAutofit/>
                    </a:bodyPr>
                    <a:lstStyle/>
                    <a:p>
                      <a:pPr indent="0" lvl="0" marL="0" marR="0" rtl="0" algn="ctr">
                        <a:lnSpc>
                          <a:spcPct val="100000"/>
                        </a:lnSpc>
                        <a:spcBef>
                          <a:spcPts val="0"/>
                        </a:spcBef>
                        <a:spcAft>
                          <a:spcPts val="0"/>
                        </a:spcAft>
                        <a:buNone/>
                      </a:pPr>
                      <a:r>
                        <a:rPr lang="en-US" sz="1100"/>
                        <a:t>Long range transmitter</a:t>
                      </a:r>
                      <a:endParaRPr/>
                    </a:p>
                  </a:txBody>
                  <a:tcPr marT="35850" marB="35850" marR="71725" marL="71725"/>
                </a:tc>
                <a:tc>
                  <a:txBody>
                    <a:bodyPr>
                      <a:noAutofit/>
                    </a:bodyPr>
                    <a:lstStyle/>
                    <a:p>
                      <a:pPr indent="0" lvl="0" marL="0" rtl="0" algn="ctr">
                        <a:spcBef>
                          <a:spcPts val="0"/>
                        </a:spcBef>
                        <a:spcAft>
                          <a:spcPts val="0"/>
                        </a:spcAft>
                        <a:buNone/>
                      </a:pPr>
                      <a:r>
                        <a:rPr lang="en-US" sz="1100"/>
                        <a:t>Printed antenna</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solidFill>
                            <a:schemeClr val="lt1"/>
                          </a:solidFill>
                        </a:rPr>
                        <a:t>Configuration</a:t>
                      </a:r>
                      <a:endParaRPr/>
                    </a:p>
                    <a:p>
                      <a:pPr indent="0" lvl="0" marL="0" marR="0" rtl="0" algn="ctr">
                        <a:lnSpc>
                          <a:spcPct val="100000"/>
                        </a:lnSpc>
                        <a:spcBef>
                          <a:spcPts val="0"/>
                        </a:spcBef>
                        <a:spcAft>
                          <a:spcPts val="0"/>
                        </a:spcAft>
                        <a:buNone/>
                      </a:pPr>
                      <a:r>
                        <a:rPr lang="en-US" sz="1100" u="none" cap="none" strike="noStrike">
                          <a:solidFill>
                            <a:schemeClr val="lt1"/>
                          </a:solidFill>
                        </a:rPr>
                        <a:t>(Hardware &amp; Software)</a:t>
                      </a:r>
                      <a:endParaRPr/>
                    </a:p>
                  </a:txBody>
                  <a:tcPr marT="35850" marB="35850" marR="71725" marL="71725">
                    <a:solidFill>
                      <a:srgbClr val="595959"/>
                    </a:solidFill>
                  </a:tcPr>
                </a:tc>
                <a:tc>
                  <a:txBody>
                    <a:bodyPr>
                      <a:noAutofit/>
                    </a:bodyPr>
                    <a:lstStyle/>
                    <a:p>
                      <a:pPr indent="0" lvl="0" marL="0" marR="0" rtl="0" algn="ctr">
                        <a:lnSpc>
                          <a:spcPct val="100000"/>
                        </a:lnSpc>
                        <a:spcBef>
                          <a:spcPts val="0"/>
                        </a:spcBef>
                        <a:spcAft>
                          <a:spcPts val="0"/>
                        </a:spcAft>
                        <a:buNone/>
                      </a:pPr>
                      <a:r>
                        <a:rPr lang="en-US" sz="1100" u="none" cap="none" strike="noStrike"/>
                        <a:t>3</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8</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t>System complexity</a:t>
                      </a:r>
                      <a:endParaRPr/>
                    </a:p>
                    <a:p>
                      <a:pPr indent="0" lvl="0" marL="0" marR="0" rtl="0" algn="ctr">
                        <a:lnSpc>
                          <a:spcPct val="100000"/>
                        </a:lnSpc>
                        <a:spcBef>
                          <a:spcPts val="0"/>
                        </a:spcBef>
                        <a:spcAft>
                          <a:spcPts val="0"/>
                        </a:spcAft>
                        <a:buNone/>
                      </a:pPr>
                      <a:r>
                        <a:rPr lang="en-US" sz="1100" u="none" cap="none" strike="noStrike"/>
                        <a:t>(Hardware)</a:t>
                      </a:r>
                      <a:endParaRPr/>
                    </a:p>
                  </a:txBody>
                  <a:tcPr marT="35850" marB="35850" marR="71725" marL="71725">
                    <a:solidFill>
                      <a:srgbClr val="D6D6D6"/>
                    </a:solidFill>
                  </a:tcPr>
                </a:tc>
                <a:tc>
                  <a:txBody>
                    <a:bodyPr>
                      <a:noAutofit/>
                    </a:bodyPr>
                    <a:lstStyle/>
                    <a:p>
                      <a:pPr indent="0" lvl="0" marL="0" marR="0" rtl="0" algn="ctr">
                        <a:lnSpc>
                          <a:spcPct val="100000"/>
                        </a:lnSpc>
                        <a:spcBef>
                          <a:spcPts val="0"/>
                        </a:spcBef>
                        <a:spcAft>
                          <a:spcPts val="0"/>
                        </a:spcAft>
                        <a:buNone/>
                      </a:pPr>
                      <a:r>
                        <a:rPr lang="en-US" sz="1100" u="none" cap="none" strike="noStrike"/>
                        <a:t>3</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7</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solidFill>
                            <a:schemeClr val="lt1"/>
                          </a:solidFill>
                        </a:rPr>
                        <a:t>Acquisition</a:t>
                      </a:r>
                      <a:endParaRPr/>
                    </a:p>
                  </a:txBody>
                  <a:tcPr marT="35850" marB="35850" marR="71725" marL="71725">
                    <a:solidFill>
                      <a:schemeClr val="dk2"/>
                    </a:solidFill>
                  </a:tcPr>
                </a:tc>
                <a:tc>
                  <a:txBody>
                    <a:bodyPr>
                      <a:noAutofit/>
                    </a:bodyPr>
                    <a:lstStyle/>
                    <a:p>
                      <a:pPr indent="0" lvl="0" marL="0" marR="0" rtl="0" algn="ctr">
                        <a:lnSpc>
                          <a:spcPct val="100000"/>
                        </a:lnSpc>
                        <a:spcBef>
                          <a:spcPts val="0"/>
                        </a:spcBef>
                        <a:spcAft>
                          <a:spcPts val="0"/>
                        </a:spcAft>
                        <a:buNone/>
                      </a:pPr>
                      <a:r>
                        <a:rPr lang="en-US" sz="1100" u="none" cap="none" strike="noStrike"/>
                        <a:t>6</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3</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t>Signal range</a:t>
                      </a:r>
                      <a:endParaRPr/>
                    </a:p>
                  </a:txBody>
                  <a:tcPr marT="35850" marB="35850" marR="71725" marL="71725">
                    <a:solidFill>
                      <a:srgbClr val="D6D6D6"/>
                    </a:solidFill>
                  </a:tcPr>
                </a:tc>
                <a:tc>
                  <a:txBody>
                    <a:bodyPr>
                      <a:noAutofit/>
                    </a:bodyPr>
                    <a:lstStyle/>
                    <a:p>
                      <a:pPr indent="0" lvl="0" marL="0" marR="0" rtl="0" algn="ctr">
                        <a:lnSpc>
                          <a:spcPct val="100000"/>
                        </a:lnSpc>
                        <a:spcBef>
                          <a:spcPts val="0"/>
                        </a:spcBef>
                        <a:spcAft>
                          <a:spcPts val="0"/>
                        </a:spcAft>
                        <a:buNone/>
                      </a:pPr>
                      <a:r>
                        <a:rPr lang="en-US" sz="1100" u="none" cap="none" strike="noStrike"/>
                        <a:t>2</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2</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solidFill>
                            <a:schemeClr val="lt1"/>
                          </a:solidFill>
                        </a:rPr>
                        <a:t>Sufficient bandwidth</a:t>
                      </a:r>
                      <a:endParaRPr/>
                    </a:p>
                  </a:txBody>
                  <a:tcPr marT="35850" marB="35850" marR="71725" marL="71725">
                    <a:solidFill>
                      <a:srgbClr val="595959"/>
                    </a:solidFill>
                  </a:tcPr>
                </a:tc>
                <a:tc>
                  <a:txBody>
                    <a:bodyPr>
                      <a:noAutofit/>
                    </a:bodyPr>
                    <a:lstStyle/>
                    <a:p>
                      <a:pPr indent="0" lvl="0" marL="0" marR="0" rtl="0" algn="ctr">
                        <a:lnSpc>
                          <a:spcPct val="100000"/>
                        </a:lnSpc>
                        <a:spcBef>
                          <a:spcPts val="0"/>
                        </a:spcBef>
                        <a:spcAft>
                          <a:spcPts val="0"/>
                        </a:spcAft>
                        <a:buNone/>
                      </a:pPr>
                      <a:r>
                        <a:rPr lang="en-US" sz="1100" u="none" cap="none" strike="noStrike"/>
                        <a:t>5</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5</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t>Lightweight </a:t>
                      </a:r>
                      <a:endParaRPr/>
                    </a:p>
                  </a:txBody>
                  <a:tcPr marT="35850" marB="35850" marR="71725" marL="71725">
                    <a:solidFill>
                      <a:srgbClr val="D6D6D6"/>
                    </a:solidFill>
                  </a:tcPr>
                </a:tc>
                <a:tc>
                  <a:txBody>
                    <a:bodyPr>
                      <a:noAutofit/>
                    </a:bodyPr>
                    <a:lstStyle/>
                    <a:p>
                      <a:pPr indent="0" lvl="0" marL="0" marR="0" rtl="0" algn="ctr">
                        <a:lnSpc>
                          <a:spcPct val="100000"/>
                        </a:lnSpc>
                        <a:spcBef>
                          <a:spcPts val="0"/>
                        </a:spcBef>
                        <a:spcAft>
                          <a:spcPts val="0"/>
                        </a:spcAft>
                        <a:buNone/>
                      </a:pPr>
                      <a:r>
                        <a:rPr lang="en-US" sz="1100" u="none" cap="none" strike="noStrike"/>
                        <a:t>3</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3</a:t>
                      </a:r>
                      <a:endParaRPr/>
                    </a:p>
                  </a:txBody>
                  <a:tcPr marT="35850" marB="35850" marR="71725" marL="71725"/>
                </a:tc>
              </a:tr>
              <a:tr h="406425">
                <a:tc>
                  <a:txBody>
                    <a:bodyPr>
                      <a:noAutofit/>
                    </a:bodyPr>
                    <a:lstStyle/>
                    <a:p>
                      <a:pPr indent="0" lvl="0" marL="0" marR="0" rtl="0" algn="ctr">
                        <a:lnSpc>
                          <a:spcPct val="100000"/>
                        </a:lnSpc>
                        <a:spcBef>
                          <a:spcPts val="0"/>
                        </a:spcBef>
                        <a:spcAft>
                          <a:spcPts val="0"/>
                        </a:spcAft>
                        <a:buNone/>
                      </a:pPr>
                      <a:r>
                        <a:rPr lang="en-US" sz="1100" u="none" cap="none" strike="noStrike">
                          <a:solidFill>
                            <a:schemeClr val="lt1"/>
                          </a:solidFill>
                        </a:rPr>
                        <a:t>Low power consumption</a:t>
                      </a:r>
                      <a:endParaRPr/>
                    </a:p>
                  </a:txBody>
                  <a:tcPr marT="35850" marB="35850" marR="71725" marL="71725">
                    <a:solidFill>
                      <a:srgbClr val="595959"/>
                    </a:solidFill>
                  </a:tcPr>
                </a:tc>
                <a:tc>
                  <a:txBody>
                    <a:bodyPr>
                      <a:noAutofit/>
                    </a:bodyPr>
                    <a:lstStyle/>
                    <a:p>
                      <a:pPr indent="0" lvl="0" marL="0" marR="0" rtl="0" algn="ctr">
                        <a:lnSpc>
                          <a:spcPct val="100000"/>
                        </a:lnSpc>
                        <a:spcBef>
                          <a:spcPts val="0"/>
                        </a:spcBef>
                        <a:spcAft>
                          <a:spcPts val="0"/>
                        </a:spcAft>
                        <a:buNone/>
                      </a:pPr>
                      <a:r>
                        <a:rPr lang="en-US" sz="1100" u="none" cap="none" strike="noStrike"/>
                        <a:t>4</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4</a:t>
                      </a:r>
                      <a:endParaRPr/>
                    </a:p>
                  </a:txBody>
                  <a:tcPr marT="35850" marB="35850" marR="71725" marL="71725"/>
                </a:tc>
              </a:tr>
              <a:tr h="290875">
                <a:tc>
                  <a:txBody>
                    <a:bodyPr>
                      <a:noAutofit/>
                    </a:bodyPr>
                    <a:lstStyle/>
                    <a:p>
                      <a:pPr indent="0" lvl="0" marL="0" marR="0" rtl="0" algn="ctr">
                        <a:lnSpc>
                          <a:spcPct val="100000"/>
                        </a:lnSpc>
                        <a:spcBef>
                          <a:spcPts val="0"/>
                        </a:spcBef>
                        <a:spcAft>
                          <a:spcPts val="0"/>
                        </a:spcAft>
                        <a:buNone/>
                      </a:pPr>
                      <a:r>
                        <a:rPr lang="en-US" sz="1100" u="none" cap="none" strike="noStrike"/>
                        <a:t>Cost</a:t>
                      </a:r>
                      <a:endParaRPr/>
                    </a:p>
                  </a:txBody>
                  <a:tcPr marT="35850" marB="35850" marR="71725" marL="71725">
                    <a:solidFill>
                      <a:srgbClr val="D6D6D6"/>
                    </a:solidFill>
                  </a:tcPr>
                </a:tc>
                <a:tc>
                  <a:txBody>
                    <a:bodyPr>
                      <a:noAutofit/>
                    </a:bodyPr>
                    <a:lstStyle/>
                    <a:p>
                      <a:pPr indent="0" lvl="0" marL="0" marR="0" rtl="0" algn="ctr">
                        <a:lnSpc>
                          <a:spcPct val="100000"/>
                        </a:lnSpc>
                        <a:spcBef>
                          <a:spcPts val="0"/>
                        </a:spcBef>
                        <a:spcAft>
                          <a:spcPts val="0"/>
                        </a:spcAft>
                        <a:buNone/>
                      </a:pPr>
                      <a:r>
                        <a:rPr lang="en-US" sz="1100" u="none" cap="none" strike="noStrike"/>
                        <a:t>6</a:t>
                      </a:r>
                      <a:endParaRPr/>
                    </a:p>
                  </a:txBody>
                  <a:tcPr marT="35850" marB="35850" marR="71725" marL="71725"/>
                </a:tc>
                <a:tc>
                  <a:txBody>
                    <a:bodyPr>
                      <a:noAutofit/>
                    </a:bodyPr>
                    <a:lstStyle/>
                    <a:p>
                      <a:pPr indent="0" lvl="0" marL="0" marR="0" rtl="0" algn="ctr">
                        <a:lnSpc>
                          <a:spcPct val="100000"/>
                        </a:lnSpc>
                        <a:spcBef>
                          <a:spcPts val="0"/>
                        </a:spcBef>
                        <a:spcAft>
                          <a:spcPts val="0"/>
                        </a:spcAft>
                        <a:buNone/>
                      </a:pPr>
                      <a:r>
                        <a:rPr lang="en-US" sz="1100" u="none" cap="none" strike="noStrike"/>
                        <a:t>2</a:t>
                      </a:r>
                      <a:endParaRPr/>
                    </a:p>
                  </a:txBody>
                  <a:tcPr marT="35850" marB="35850" marR="71725" marL="71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nvSpPr>
        <p:spPr>
          <a:xfrm>
            <a:off x="3475554" y="998553"/>
            <a:ext cx="306023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Data Visualization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pic>
        <p:nvPicPr>
          <p:cNvPr id="134" name="Google Shape;134;p25"/>
          <p:cNvPicPr preferRelativeResize="0"/>
          <p:nvPr/>
        </p:nvPicPr>
        <p:blipFill rotWithShape="1">
          <a:blip r:embed="rId3">
            <a:alphaModFix/>
          </a:blip>
          <a:srcRect b="0" l="0" r="0" t="0"/>
          <a:stretch/>
        </p:blipFill>
        <p:spPr>
          <a:xfrm>
            <a:off x="2018030" y="1687617"/>
            <a:ext cx="5615940" cy="31589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nvSpPr>
        <p:spPr>
          <a:xfrm>
            <a:off x="2179350" y="969575"/>
            <a:ext cx="4785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u="sng">
                <a:solidFill>
                  <a:schemeClr val="dk1"/>
                </a:solidFill>
              </a:rPr>
              <a:t>Data Visualization: </a:t>
            </a:r>
            <a:r>
              <a:rPr lang="en-US" sz="2400" u="sng"/>
              <a:t>Driver Display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pic>
        <p:nvPicPr>
          <p:cNvPr id="140" name="Google Shape;140;p26"/>
          <p:cNvPicPr preferRelativeResize="0"/>
          <p:nvPr/>
        </p:nvPicPr>
        <p:blipFill>
          <a:blip r:embed="rId3">
            <a:alphaModFix/>
          </a:blip>
          <a:stretch>
            <a:fillRect/>
          </a:stretch>
        </p:blipFill>
        <p:spPr>
          <a:xfrm>
            <a:off x="1628788" y="1704275"/>
            <a:ext cx="5886426" cy="3311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nvSpPr>
        <p:spPr>
          <a:xfrm>
            <a:off x="2179350" y="969575"/>
            <a:ext cx="4785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u="sng">
                <a:solidFill>
                  <a:schemeClr val="dk1"/>
                </a:solidFill>
              </a:rPr>
              <a:t>Data Visualization: </a:t>
            </a:r>
            <a:r>
              <a:rPr lang="en-US" sz="2400" u="sng"/>
              <a:t>Driver Display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
        <p:nvSpPr>
          <p:cNvPr id="146" name="Google Shape;146;p27"/>
          <p:cNvSpPr txBox="1"/>
          <p:nvPr/>
        </p:nvSpPr>
        <p:spPr>
          <a:xfrm>
            <a:off x="1210225" y="1609075"/>
            <a:ext cx="7374300" cy="320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Necessary components: LED display, embedded controller, power supply</a:t>
            </a:r>
            <a:endParaRPr/>
          </a:p>
          <a:p>
            <a:pPr indent="-317500" lvl="0" marL="457200" rtl="0" algn="l">
              <a:spcBef>
                <a:spcPts val="0"/>
              </a:spcBef>
              <a:spcAft>
                <a:spcPts val="0"/>
              </a:spcAft>
              <a:buSzPts val="1400"/>
              <a:buChar char="●"/>
            </a:pPr>
            <a:r>
              <a:rPr lang="en-US"/>
              <a:t>Ideal: Display powered by independent battery pack</a:t>
            </a:r>
            <a:endParaRPr/>
          </a:p>
          <a:p>
            <a:pPr indent="0" lvl="0" marL="0" rtl="0" algn="l">
              <a:spcBef>
                <a:spcPts val="0"/>
              </a:spcBef>
              <a:spcAft>
                <a:spcPts val="0"/>
              </a:spcAft>
              <a:buNone/>
            </a:pPr>
            <a:r>
              <a:t/>
            </a:r>
            <a:endParaRPr/>
          </a:p>
        </p:txBody>
      </p:sp>
      <p:graphicFrame>
        <p:nvGraphicFramePr>
          <p:cNvPr id="147" name="Google Shape;147;p27"/>
          <p:cNvGraphicFramePr/>
          <p:nvPr/>
        </p:nvGraphicFramePr>
        <p:xfrm>
          <a:off x="3784038" y="2410718"/>
          <a:ext cx="3000000" cy="3000000"/>
        </p:xfrm>
        <a:graphic>
          <a:graphicData uri="http://schemas.openxmlformats.org/drawingml/2006/table">
            <a:tbl>
              <a:tblPr bandRow="1" firstRow="1">
                <a:noFill/>
                <a:tableStyleId>{6D660538-EC56-4963-A6AF-CDB6E0E5ABC2}</a:tableStyleId>
              </a:tblPr>
              <a:tblGrid>
                <a:gridCol w="1575900"/>
              </a:tblGrid>
              <a:tr h="214475">
                <a:tc>
                  <a:txBody>
                    <a:bodyPr>
                      <a:noAutofit/>
                    </a:bodyPr>
                    <a:lstStyle/>
                    <a:p>
                      <a:pPr indent="0" lvl="0" marL="0" marR="0" rtl="0" algn="ctr">
                        <a:lnSpc>
                          <a:spcPct val="100000"/>
                        </a:lnSpc>
                        <a:spcBef>
                          <a:spcPts val="0"/>
                        </a:spcBef>
                        <a:spcAft>
                          <a:spcPts val="0"/>
                        </a:spcAft>
                        <a:buNone/>
                      </a:pPr>
                      <a:r>
                        <a:rPr lang="en-US" sz="800" u="none" cap="none" strike="noStrike"/>
                        <a:t>Data</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Speed</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Accumulator</a:t>
                      </a:r>
                      <a:r>
                        <a:rPr lang="en-US" sz="800" u="none" cap="none" strike="noStrike"/>
                        <a:t> temperat</a:t>
                      </a:r>
                      <a:r>
                        <a:rPr lang="en-US" sz="800" u="none" cap="none" strike="noStrike"/>
                        <a:t>u</a:t>
                      </a:r>
                      <a:r>
                        <a:rPr lang="en-US" sz="800" u="none" cap="none" strike="noStrike"/>
                        <a:t>re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Battery charge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Motor temperature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Voltage (low voltage)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Voltage (high voltage)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a:t>Water temperature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US" sz="800"/>
                        <a:t>Torque</a:t>
                      </a:r>
                      <a:endParaRPr/>
                    </a:p>
                  </a:txBody>
                  <a:tcPr marT="18300" marB="18300" marR="36600" marL="36600"/>
                </a:tc>
              </a:tr>
              <a:tr h="214475">
                <a:tc>
                  <a:txBody>
                    <a:bodyPr>
                      <a:noAutofit/>
                    </a:bodyPr>
                    <a:lstStyle/>
                    <a:p>
                      <a:pPr indent="0" lvl="0" marL="0" marR="0" rtl="0" algn="ctr">
                        <a:lnSpc>
                          <a:spcPct val="100000"/>
                        </a:lnSpc>
                        <a:spcBef>
                          <a:spcPts val="0"/>
                        </a:spcBef>
                        <a:spcAft>
                          <a:spcPts val="0"/>
                        </a:spcAft>
                        <a:buNone/>
                      </a:pPr>
                      <a:r>
                        <a:rPr lang="en-US" sz="800" u="none" cap="none" strike="noStrike"/>
                        <a:t>Speed</a:t>
                      </a:r>
                      <a:endParaRPr/>
                    </a:p>
                  </a:txBody>
                  <a:tcPr marT="18300" marB="18300" marR="36600" marL="36600"/>
                </a:tc>
              </a:tr>
              <a:tr h="381575">
                <a:tc>
                  <a:txBody>
                    <a:bodyPr>
                      <a:noAutofit/>
                    </a:bodyPr>
                    <a:lstStyle/>
                    <a:p>
                      <a:pPr indent="0" lvl="0" marL="0" marR="0" rtl="0" algn="ctr">
                        <a:lnSpc>
                          <a:spcPct val="100000"/>
                        </a:lnSpc>
                        <a:spcBef>
                          <a:spcPts val="0"/>
                        </a:spcBef>
                        <a:spcAft>
                          <a:spcPts val="0"/>
                        </a:spcAft>
                        <a:buNone/>
                      </a:pPr>
                      <a:r>
                        <a:rPr lang="en-US" sz="800"/>
                        <a:t>RPM</a:t>
                      </a:r>
                      <a:endParaRPr/>
                    </a:p>
                  </a:txBody>
                  <a:tcPr marT="18300" marB="18300" marR="36600" marL="366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8"/>
          <p:cNvPicPr preferRelativeResize="0"/>
          <p:nvPr/>
        </p:nvPicPr>
        <p:blipFill rotWithShape="1">
          <a:blip r:embed="rId3">
            <a:alphaModFix/>
          </a:blip>
          <a:srcRect b="3601" l="0" r="0" t="9287"/>
          <a:stretch/>
        </p:blipFill>
        <p:spPr>
          <a:xfrm>
            <a:off x="981950" y="1419726"/>
            <a:ext cx="7301698" cy="357785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53" name="Google Shape;153;p28"/>
          <p:cNvSpPr txBox="1"/>
          <p:nvPr/>
        </p:nvSpPr>
        <p:spPr>
          <a:xfrm>
            <a:off x="2127950" y="916175"/>
            <a:ext cx="53745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u="sng">
                <a:solidFill>
                  <a:schemeClr val="dk1"/>
                </a:solidFill>
              </a:rPr>
              <a:t>Data Visualization: </a:t>
            </a:r>
            <a:r>
              <a:rPr lang="en-US" sz="2400" u="sng"/>
              <a:t>Engineer Display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nvSpPr>
        <p:spPr>
          <a:xfrm>
            <a:off x="2835056" y="1204293"/>
            <a:ext cx="3584794"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Data Visualization: Tools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graphicFrame>
        <p:nvGraphicFramePr>
          <p:cNvPr id="159" name="Google Shape;159;p29"/>
          <p:cNvGraphicFramePr/>
          <p:nvPr/>
        </p:nvGraphicFramePr>
        <p:xfrm>
          <a:off x="1524000" y="2049937"/>
          <a:ext cx="3000000" cy="3000000"/>
        </p:xfrm>
        <a:graphic>
          <a:graphicData uri="http://schemas.openxmlformats.org/drawingml/2006/table">
            <a:tbl>
              <a:tblPr bandRow="1" firstRow="1">
                <a:noFill/>
                <a:tableStyleId>{6D660538-EC56-4963-A6AF-CDB6E0E5ABC2}</a:tableStyleId>
              </a:tblPr>
              <a:tblGrid>
                <a:gridCol w="2032000"/>
                <a:gridCol w="2032000"/>
                <a:gridCol w="2032000"/>
              </a:tblGrid>
              <a:tr h="370850">
                <a:tc>
                  <a:txBody>
                    <a:bodyPr>
                      <a:noAutofit/>
                    </a:bodyPr>
                    <a:lstStyle/>
                    <a:p>
                      <a:pPr indent="0" lvl="0" marL="0" marR="0" rtl="0" algn="ctr">
                        <a:lnSpc>
                          <a:spcPct val="100000"/>
                        </a:lnSpc>
                        <a:spcBef>
                          <a:spcPts val="0"/>
                        </a:spcBef>
                        <a:spcAft>
                          <a:spcPts val="0"/>
                        </a:spcAft>
                        <a:buNone/>
                      </a:pPr>
                      <a:r>
                        <a:rPr lang="en-US" sz="1400" u="none" cap="none" strike="noStrike"/>
                        <a:t>Criteria</a:t>
                      </a:r>
                      <a:endParaRPr/>
                    </a:p>
                  </a:txBody>
                  <a:tcPr marT="45725" marB="45725" marR="91450" marL="91450">
                    <a:solidFill>
                      <a:schemeClr val="dk1"/>
                    </a:solidFill>
                  </a:tcPr>
                </a:tc>
                <a:tc>
                  <a:txBody>
                    <a:bodyPr>
                      <a:noAutofit/>
                    </a:bodyPr>
                    <a:lstStyle/>
                    <a:p>
                      <a:pPr indent="0" lvl="0" marL="0" marR="0" rtl="0" algn="ctr">
                        <a:lnSpc>
                          <a:spcPct val="100000"/>
                        </a:lnSpc>
                        <a:spcBef>
                          <a:spcPts val="0"/>
                        </a:spcBef>
                        <a:spcAft>
                          <a:spcPts val="0"/>
                        </a:spcAft>
                        <a:buNone/>
                      </a:pPr>
                      <a:r>
                        <a:rPr lang="en-US"/>
                        <a:t>Grafana</a:t>
                      </a:r>
                      <a:endParaRPr/>
                    </a:p>
                  </a:txBody>
                  <a:tcPr marT="45725" marB="45725" marR="91450" marL="91450"/>
                </a:tc>
                <a:tc>
                  <a:txBody>
                    <a:bodyPr>
                      <a:noAutofit/>
                    </a:bodyPr>
                    <a:lstStyle/>
                    <a:p>
                      <a:pPr indent="0" lvl="0" marL="0" rtl="0" algn="ctr">
                        <a:spcBef>
                          <a:spcPts val="0"/>
                        </a:spcBef>
                        <a:spcAft>
                          <a:spcPts val="0"/>
                        </a:spcAft>
                        <a:buClr>
                          <a:schemeClr val="dk1"/>
                        </a:buClr>
                        <a:buFont typeface="Arial"/>
                        <a:buNone/>
                      </a:pPr>
                      <a:r>
                        <a:rPr lang="en-US"/>
                        <a:t>D3</a:t>
                      </a:r>
                      <a:endParaRPr/>
                    </a:p>
                  </a:txBody>
                  <a:tcPr marT="45725" marB="45725" marR="91450" marL="91450"/>
                </a:tc>
              </a:tr>
              <a:tr h="370850">
                <a:tc>
                  <a:txBody>
                    <a:bodyPr>
                      <a:noAutofit/>
                    </a:bodyPr>
                    <a:lstStyle/>
                    <a:p>
                      <a:pPr indent="0" lvl="0" marL="0" marR="0" rtl="0" algn="ctr">
                        <a:lnSpc>
                          <a:spcPct val="100000"/>
                        </a:lnSpc>
                        <a:spcBef>
                          <a:spcPts val="0"/>
                        </a:spcBef>
                        <a:spcAft>
                          <a:spcPts val="0"/>
                        </a:spcAft>
                        <a:buNone/>
                      </a:pPr>
                      <a:r>
                        <a:rPr lang="en-US" sz="1400" u="none" cap="none" strike="noStrike">
                          <a:solidFill>
                            <a:schemeClr val="lt1"/>
                          </a:solidFill>
                        </a:rPr>
                        <a:t>Software configuration</a:t>
                      </a:r>
                      <a:endParaRPr/>
                    </a:p>
                  </a:txBody>
                  <a:tcPr marT="45725" marB="45725" marR="91450" marL="91450">
                    <a:solidFill>
                      <a:srgbClr val="595959"/>
                    </a:solidFill>
                  </a:tcPr>
                </a:tc>
                <a:tc>
                  <a:txBody>
                    <a:bodyPr>
                      <a:noAutofit/>
                    </a:bodyPr>
                    <a:lstStyle/>
                    <a:p>
                      <a:pPr indent="0" lvl="0" marL="0" marR="0" rtl="0" algn="ctr">
                        <a:lnSpc>
                          <a:spcPct val="100000"/>
                        </a:lnSpc>
                        <a:spcBef>
                          <a:spcPts val="0"/>
                        </a:spcBef>
                        <a:spcAft>
                          <a:spcPts val="0"/>
                        </a:spcAft>
                        <a:buNone/>
                      </a:pPr>
                      <a:r>
                        <a:rPr lang="en-US"/>
                        <a:t>5</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en-US"/>
                        <a:t>4</a:t>
                      </a:r>
                      <a:endParaRPr sz="1400" u="none" cap="none" strike="noStrike"/>
                    </a:p>
                  </a:txBody>
                  <a:tcPr marT="45725" marB="45725" marR="91450" marL="91450"/>
                </a:tc>
              </a:tr>
              <a:tr h="370850">
                <a:tc>
                  <a:txBody>
                    <a:bodyPr>
                      <a:noAutofit/>
                    </a:bodyPr>
                    <a:lstStyle/>
                    <a:p>
                      <a:pPr indent="0" lvl="0" marL="0" marR="0" rtl="0" algn="ctr">
                        <a:lnSpc>
                          <a:spcPct val="100000"/>
                        </a:lnSpc>
                        <a:spcBef>
                          <a:spcPts val="0"/>
                        </a:spcBef>
                        <a:spcAft>
                          <a:spcPts val="0"/>
                        </a:spcAft>
                        <a:buNone/>
                      </a:pPr>
                      <a:r>
                        <a:rPr lang="en-US" sz="1400" u="none" cap="none" strike="noStrike">
                          <a:solidFill>
                            <a:schemeClr val="dk1"/>
                          </a:solidFill>
                        </a:rPr>
                        <a:t>Export capabilities</a:t>
                      </a:r>
                      <a:endParaRPr/>
                    </a:p>
                  </a:txBody>
                  <a:tcPr marT="45725" marB="45725" marR="91450" marL="91450">
                    <a:solidFill>
                      <a:srgbClr val="B2B2B2"/>
                    </a:solidFill>
                  </a:tcPr>
                </a:tc>
                <a:tc>
                  <a:txBody>
                    <a:bodyPr>
                      <a:noAutofit/>
                    </a:bodyPr>
                    <a:lstStyle/>
                    <a:p>
                      <a:pPr indent="0" lvl="0" marL="0" marR="0" rtl="0" algn="ctr">
                        <a:lnSpc>
                          <a:spcPct val="100000"/>
                        </a:lnSpc>
                        <a:spcBef>
                          <a:spcPts val="0"/>
                        </a:spcBef>
                        <a:spcAft>
                          <a:spcPts val="0"/>
                        </a:spcAft>
                        <a:buNone/>
                      </a:pPr>
                      <a:r>
                        <a:rPr lang="en-US"/>
                        <a:t>6</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en-US"/>
                        <a:t>2</a:t>
                      </a:r>
                      <a:endParaRPr sz="1400" u="none" cap="none" strike="noStrike"/>
                    </a:p>
                  </a:txBody>
                  <a:tcPr marT="45725" marB="45725" marR="91450" marL="91450"/>
                </a:tc>
              </a:tr>
              <a:tr h="370850">
                <a:tc>
                  <a:txBody>
                    <a:bodyPr>
                      <a:noAutofit/>
                    </a:bodyPr>
                    <a:lstStyle/>
                    <a:p>
                      <a:pPr indent="0" lvl="0" marL="0" marR="0" rtl="0" algn="ctr">
                        <a:lnSpc>
                          <a:spcPct val="100000"/>
                        </a:lnSpc>
                        <a:spcBef>
                          <a:spcPts val="0"/>
                        </a:spcBef>
                        <a:spcAft>
                          <a:spcPts val="0"/>
                        </a:spcAft>
                        <a:buNone/>
                      </a:pPr>
                      <a:r>
                        <a:rPr lang="en-US" sz="1400" u="none" cap="none" strike="noStrike">
                          <a:solidFill>
                            <a:schemeClr val="lt1"/>
                          </a:solidFill>
                        </a:rPr>
                        <a:t>Broad graphing utilities</a:t>
                      </a:r>
                      <a:endParaRPr/>
                    </a:p>
                  </a:txBody>
                  <a:tcPr marT="45725" marB="45725" marR="91450" marL="91450">
                    <a:solidFill>
                      <a:srgbClr val="595959"/>
                    </a:solidFill>
                  </a:tcPr>
                </a:tc>
                <a:tc>
                  <a:txBody>
                    <a:bodyPr>
                      <a:noAutofit/>
                    </a:bodyPr>
                    <a:lstStyle/>
                    <a:p>
                      <a:pPr indent="0" lvl="0" marL="0" marR="0" rtl="0" algn="ctr">
                        <a:lnSpc>
                          <a:spcPct val="100000"/>
                        </a:lnSpc>
                        <a:spcBef>
                          <a:spcPts val="0"/>
                        </a:spcBef>
                        <a:spcAft>
                          <a:spcPts val="0"/>
                        </a:spcAft>
                        <a:buNone/>
                      </a:pPr>
                      <a:r>
                        <a:rPr lang="en-US"/>
                        <a:t>2</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en-US"/>
                        <a:t>2</a:t>
                      </a:r>
                      <a:endParaRPr sz="1400" u="none" cap="none" strike="noStrike"/>
                    </a:p>
                  </a:txBody>
                  <a:tcPr marT="45725" marB="45725" marR="91450" marL="91450"/>
                </a:tc>
              </a:tr>
              <a:tr h="370850">
                <a:tc>
                  <a:txBody>
                    <a:bodyPr>
                      <a:noAutofit/>
                    </a:bodyPr>
                    <a:lstStyle/>
                    <a:p>
                      <a:pPr indent="0" lvl="0" marL="0" marR="0" rtl="0" algn="ctr">
                        <a:lnSpc>
                          <a:spcPct val="100000"/>
                        </a:lnSpc>
                        <a:spcBef>
                          <a:spcPts val="0"/>
                        </a:spcBef>
                        <a:spcAft>
                          <a:spcPts val="0"/>
                        </a:spcAft>
                        <a:buNone/>
                      </a:pPr>
                      <a:r>
                        <a:rPr lang="en-US" sz="1400" u="none" cap="none" strike="noStrike">
                          <a:solidFill>
                            <a:schemeClr val="dk1"/>
                          </a:solidFill>
                        </a:rPr>
                        <a:t>Community support</a:t>
                      </a:r>
                      <a:endParaRPr/>
                    </a:p>
                  </a:txBody>
                  <a:tcPr marT="45725" marB="45725" marR="91450" marL="91450">
                    <a:solidFill>
                      <a:srgbClr val="B2B2B2"/>
                    </a:solidFill>
                  </a:tcPr>
                </a:tc>
                <a:tc>
                  <a:txBody>
                    <a:bodyPr>
                      <a:noAutofit/>
                    </a:bodyPr>
                    <a:lstStyle/>
                    <a:p>
                      <a:pPr indent="0" lvl="0" marL="0" marR="0" rtl="0" algn="ctr">
                        <a:lnSpc>
                          <a:spcPct val="100000"/>
                        </a:lnSpc>
                        <a:spcBef>
                          <a:spcPts val="0"/>
                        </a:spcBef>
                        <a:spcAft>
                          <a:spcPts val="0"/>
                        </a:spcAft>
                        <a:buNone/>
                      </a:pPr>
                      <a:r>
                        <a:rPr lang="en-US"/>
                        <a:t>5</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en-US"/>
                        <a:t>4</a:t>
                      </a:r>
                      <a:endParaRPr sz="1400" u="none" cap="none" strike="noStrike"/>
                    </a:p>
                  </a:txBody>
                  <a:tcPr marT="45725" marB="45725" marR="91450" marL="91450"/>
                </a:tc>
              </a:tr>
              <a:tr h="370850">
                <a:tc>
                  <a:txBody>
                    <a:bodyPr>
                      <a:noAutofit/>
                    </a:bodyPr>
                    <a:lstStyle/>
                    <a:p>
                      <a:pPr indent="0" lvl="0" marL="0" marR="0" rtl="0" algn="ctr">
                        <a:lnSpc>
                          <a:spcPct val="100000"/>
                        </a:lnSpc>
                        <a:spcBef>
                          <a:spcPts val="0"/>
                        </a:spcBef>
                        <a:spcAft>
                          <a:spcPts val="0"/>
                        </a:spcAft>
                        <a:buNone/>
                      </a:pPr>
                      <a:r>
                        <a:rPr lang="en-US" sz="1400" u="none" cap="none" strike="noStrike">
                          <a:solidFill>
                            <a:schemeClr val="lt1"/>
                          </a:solidFill>
                        </a:rPr>
                        <a:t>Documentation clarity </a:t>
                      </a:r>
                      <a:endParaRPr/>
                    </a:p>
                  </a:txBody>
                  <a:tcPr marT="45725" marB="45725" marR="91450" marL="91450">
                    <a:solidFill>
                      <a:srgbClr val="595959"/>
                    </a:solidFill>
                  </a:tcPr>
                </a:tc>
                <a:tc>
                  <a:txBody>
                    <a:bodyPr>
                      <a:noAutofit/>
                    </a:bodyPr>
                    <a:lstStyle/>
                    <a:p>
                      <a:pPr indent="0" lvl="0" marL="0" marR="0" rtl="0" algn="ctr">
                        <a:lnSpc>
                          <a:spcPct val="100000"/>
                        </a:lnSpc>
                        <a:spcBef>
                          <a:spcPts val="0"/>
                        </a:spcBef>
                        <a:spcAft>
                          <a:spcPts val="0"/>
                        </a:spcAft>
                        <a:buNone/>
                      </a:pPr>
                      <a:r>
                        <a:rPr lang="en-US"/>
                        <a:t>3</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en-US"/>
                        <a:t>3</a:t>
                      </a:r>
                      <a:endParaRPr sz="1400" u="none" cap="none" strike="noStrike"/>
                    </a:p>
                  </a:txBody>
                  <a:tcPr marT="45725" marB="45725" marR="91450" marL="91450"/>
                </a:tc>
              </a:tr>
              <a:tr h="370850">
                <a:tc>
                  <a:txBody>
                    <a:bodyPr>
                      <a:noAutofit/>
                    </a:bodyPr>
                    <a:lstStyle/>
                    <a:p>
                      <a:pPr indent="0" lvl="0" marL="0" marR="0" rtl="0" algn="ctr">
                        <a:lnSpc>
                          <a:spcPct val="100000"/>
                        </a:lnSpc>
                        <a:spcBef>
                          <a:spcPts val="0"/>
                        </a:spcBef>
                        <a:spcAft>
                          <a:spcPts val="0"/>
                        </a:spcAft>
                        <a:buNone/>
                      </a:pPr>
                      <a:r>
                        <a:rPr lang="en-US" sz="1400" u="none" cap="none" strike="noStrike">
                          <a:solidFill>
                            <a:schemeClr val="dk1"/>
                          </a:solidFill>
                        </a:rPr>
                        <a:t>View Flexibility</a:t>
                      </a:r>
                      <a:endParaRPr/>
                    </a:p>
                  </a:txBody>
                  <a:tcPr marT="45725" marB="45725" marR="91450" marL="91450">
                    <a:solidFill>
                      <a:srgbClr val="B2B2B2"/>
                    </a:solidFill>
                  </a:tcPr>
                </a:tc>
                <a:tc>
                  <a:txBody>
                    <a:bodyPr>
                      <a:noAutofit/>
                    </a:bodyPr>
                    <a:lstStyle/>
                    <a:p>
                      <a:pPr indent="0" lvl="0" marL="0" marR="0" rtl="0" algn="ctr">
                        <a:lnSpc>
                          <a:spcPct val="100000"/>
                        </a:lnSpc>
                        <a:spcBef>
                          <a:spcPts val="0"/>
                        </a:spcBef>
                        <a:spcAft>
                          <a:spcPts val="0"/>
                        </a:spcAft>
                        <a:buNone/>
                      </a:pPr>
                      <a:r>
                        <a:rPr lang="en-US"/>
                        <a:t>7</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en-US"/>
                        <a:t>2</a:t>
                      </a:r>
                      <a:endParaRPr sz="1400" u="none" cap="none" strike="noStrike"/>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30"/>
          <p:cNvPicPr preferRelativeResize="0"/>
          <p:nvPr/>
        </p:nvPicPr>
        <p:blipFill rotWithShape="1">
          <a:blip r:embed="rId3">
            <a:alphaModFix/>
          </a:blip>
          <a:srcRect b="3606" l="0" r="0" t="9285"/>
          <a:stretch/>
        </p:blipFill>
        <p:spPr>
          <a:xfrm>
            <a:off x="4099560" y="1954759"/>
            <a:ext cx="4594858" cy="225148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65" name="Google Shape;165;p30"/>
          <p:cNvPicPr preferRelativeResize="0"/>
          <p:nvPr/>
        </p:nvPicPr>
        <p:blipFill rotWithShape="1">
          <a:blip r:embed="rId4">
            <a:alphaModFix/>
          </a:blip>
          <a:srcRect b="3562" l="23774" r="38725" t="9329"/>
          <a:stretch/>
        </p:blipFill>
        <p:spPr>
          <a:xfrm>
            <a:off x="1082040" y="1417320"/>
            <a:ext cx="2712720" cy="3531870"/>
          </a:xfrm>
          <a:prstGeom prst="rect">
            <a:avLst/>
          </a:prstGeom>
          <a:noFill/>
          <a:ln>
            <a:noFill/>
          </a:ln>
        </p:spPr>
      </p:pic>
      <p:sp>
        <p:nvSpPr>
          <p:cNvPr id="166" name="Google Shape;166;p30"/>
          <p:cNvSpPr txBox="1"/>
          <p:nvPr/>
        </p:nvSpPr>
        <p:spPr>
          <a:xfrm>
            <a:off x="2172600" y="928325"/>
            <a:ext cx="47988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u="sng">
                <a:solidFill>
                  <a:schemeClr val="dk1"/>
                </a:solidFill>
              </a:rPr>
              <a:t>Data Visualization: </a:t>
            </a:r>
            <a:r>
              <a:rPr b="0" i="0" lang="en-US" sz="2400" u="sng" cap="none" strike="noStrike">
                <a:solidFill>
                  <a:srgbClr val="000000"/>
                </a:solidFill>
                <a:latin typeface="Arial"/>
                <a:ea typeface="Arial"/>
                <a:cs typeface="Arial"/>
                <a:sym typeface="Arial"/>
              </a:rPr>
              <a:t>D3 vs Grafana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nvSpPr>
        <p:spPr>
          <a:xfrm>
            <a:off x="2828345" y="851099"/>
            <a:ext cx="3487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New Opportunities &amp; The Beauty of Software</a:t>
            </a:r>
            <a:endParaRPr/>
          </a:p>
        </p:txBody>
      </p:sp>
      <p:sp>
        <p:nvSpPr>
          <p:cNvPr id="172" name="Google Shape;172;p31"/>
          <p:cNvSpPr txBox="1"/>
          <p:nvPr/>
        </p:nvSpPr>
        <p:spPr>
          <a:xfrm>
            <a:off x="1969850" y="1888800"/>
            <a:ext cx="6266700" cy="3461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Increased statistical analysis opportunities</a:t>
            </a:r>
            <a:endParaRPr/>
          </a:p>
          <a:p>
            <a:pPr indent="-317500" lvl="2" marL="13716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Aerodynamic</a:t>
            </a:r>
            <a:endParaRPr/>
          </a:p>
          <a:p>
            <a:pPr indent="-317500" lvl="2" marL="13716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Suspension</a:t>
            </a:r>
            <a:endParaRPr>
              <a:solidFill>
                <a:schemeClr val="dk1"/>
              </a:solidFill>
            </a:endParaRPr>
          </a:p>
          <a:p>
            <a:pPr indent="-285750" lvl="1" marL="285750" rtl="0" algn="l">
              <a:spcBef>
                <a:spcPts val="0"/>
              </a:spcBef>
              <a:spcAft>
                <a:spcPts val="0"/>
              </a:spcAft>
              <a:buClr>
                <a:schemeClr val="dk1"/>
              </a:buClr>
              <a:buSzPts val="1400"/>
              <a:buFont typeface="Arial"/>
              <a:buChar char="•"/>
            </a:pPr>
            <a:r>
              <a:rPr lang="en-US">
                <a:solidFill>
                  <a:schemeClr val="dk1"/>
                </a:solidFill>
              </a:rPr>
              <a:t>Provide the driver vehicle setup optimization inputs via control system</a:t>
            </a:r>
            <a:endParaRPr>
              <a:solidFill>
                <a:schemeClr val="dk1"/>
              </a:solidFill>
            </a:endParaRPr>
          </a:p>
          <a:p>
            <a:pPr indent="-317500" lvl="2" marL="1371600" rtl="0" algn="l">
              <a:spcBef>
                <a:spcPts val="0"/>
              </a:spcBef>
              <a:spcAft>
                <a:spcPts val="0"/>
              </a:spcAft>
              <a:buClr>
                <a:schemeClr val="dk1"/>
              </a:buClr>
              <a:buSzPts val="1400"/>
              <a:buChar char="■"/>
            </a:pPr>
            <a:r>
              <a:rPr lang="en-US">
                <a:solidFill>
                  <a:schemeClr val="dk1"/>
                </a:solidFill>
              </a:rPr>
              <a:t>Aerodynamic optimization </a:t>
            </a:r>
            <a:endParaRPr>
              <a:solidFill>
                <a:schemeClr val="dk1"/>
              </a:solidFill>
            </a:endParaRPr>
          </a:p>
          <a:p>
            <a:pPr indent="-317500" lvl="2" marL="1371600" rtl="0" algn="l">
              <a:spcBef>
                <a:spcPts val="0"/>
              </a:spcBef>
              <a:spcAft>
                <a:spcPts val="0"/>
              </a:spcAft>
              <a:buClr>
                <a:schemeClr val="dk1"/>
              </a:buClr>
              <a:buSzPts val="1400"/>
              <a:buChar char="■"/>
            </a:pPr>
            <a:r>
              <a:rPr lang="en-US">
                <a:solidFill>
                  <a:schemeClr val="dk1"/>
                </a:solidFill>
              </a:rPr>
              <a:t>Braking optimization</a:t>
            </a:r>
            <a:endParaRPr>
              <a:solidFill>
                <a:schemeClr val="dk1"/>
              </a:solidFill>
            </a:endParaRPr>
          </a:p>
          <a:p>
            <a:pPr indent="-285750" lvl="1" marL="285750" marR="0" rtl="0" algn="l">
              <a:lnSpc>
                <a:spcPct val="100000"/>
              </a:lnSpc>
              <a:spcBef>
                <a:spcPts val="0"/>
              </a:spcBef>
              <a:spcAft>
                <a:spcPts val="0"/>
              </a:spcAft>
              <a:buClr>
                <a:srgbClr val="000000"/>
              </a:buClr>
              <a:buSzPts val="1400"/>
              <a:buFont typeface="Arial"/>
              <a:buChar char="•"/>
            </a:pPr>
            <a:r>
              <a:rPr lang="en-US"/>
              <a:t>Runtime tuning</a:t>
            </a:r>
            <a:endParaRPr/>
          </a:p>
          <a:p>
            <a:pPr indent="-317500" lvl="2" marL="1371600" marR="0" rtl="0" algn="l">
              <a:lnSpc>
                <a:spcPct val="100000"/>
              </a:lnSpc>
              <a:spcBef>
                <a:spcPts val="0"/>
              </a:spcBef>
              <a:spcAft>
                <a:spcPts val="0"/>
              </a:spcAft>
              <a:buSzPts val="1400"/>
              <a:buChar char="■"/>
            </a:pPr>
            <a:r>
              <a:rPr lang="en-US"/>
              <a:t>Electric motor tuning</a:t>
            </a:r>
            <a:endParaRPr/>
          </a:p>
          <a:p>
            <a:pPr indent="-317500" lvl="2" marL="1371600" marR="0" rtl="0" algn="l">
              <a:lnSpc>
                <a:spcPct val="100000"/>
              </a:lnSpc>
              <a:spcBef>
                <a:spcPts val="0"/>
              </a:spcBef>
              <a:spcAft>
                <a:spcPts val="0"/>
              </a:spcAft>
              <a:buSzPts val="1400"/>
              <a:buChar char="■"/>
            </a:pPr>
            <a:r>
              <a:rPr lang="en-US"/>
              <a:t>Differential tuning</a:t>
            </a:r>
            <a:endParaRPr/>
          </a:p>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Battery management software</a:t>
            </a:r>
            <a:endParaRPr/>
          </a:p>
          <a:p>
            <a:pPr indent="-285750" lvl="5"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Motor controller software</a:t>
            </a:r>
            <a:endParaRPr/>
          </a:p>
          <a:p>
            <a:pPr indent="-285750" lvl="5"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Provide driver with race engineering data collected from practice sessions</a:t>
            </a:r>
            <a:endParaRPr/>
          </a:p>
          <a:p>
            <a:pPr indent="-285750" lvl="5"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Automate dynamometer software for reliability and performance testing</a:t>
            </a:r>
            <a:endParaRPr/>
          </a:p>
          <a:p>
            <a:pPr indent="-196850" lvl="5"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5"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3489487" y="2008144"/>
            <a:ext cx="2165100" cy="954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Acquisition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Communication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Visualization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Traction Control</a:t>
            </a:r>
            <a:endParaRPr/>
          </a:p>
        </p:txBody>
      </p:sp>
      <p:sp>
        <p:nvSpPr>
          <p:cNvPr id="64" name="Google Shape;64;p14"/>
          <p:cNvSpPr txBox="1"/>
          <p:nvPr/>
        </p:nvSpPr>
        <p:spPr>
          <a:xfrm>
            <a:off x="2763223" y="1159010"/>
            <a:ext cx="3617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Subteam Responsibilities</a:t>
            </a:r>
            <a:endParaRPr/>
          </a:p>
        </p:txBody>
      </p:sp>
      <p:pic>
        <p:nvPicPr>
          <p:cNvPr id="65" name="Google Shape;65;p14"/>
          <p:cNvPicPr preferRelativeResize="0"/>
          <p:nvPr/>
        </p:nvPicPr>
        <p:blipFill rotWithShape="1">
          <a:blip r:embed="rId3">
            <a:alphaModFix/>
          </a:blip>
          <a:srcRect b="0" l="0" r="0" t="0"/>
          <a:stretch/>
        </p:blipFill>
        <p:spPr>
          <a:xfrm>
            <a:off x="3046550" y="3498027"/>
            <a:ext cx="3050900" cy="12011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3357627" y="1100584"/>
            <a:ext cx="22960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Subteam Goals</a:t>
            </a:r>
            <a:endParaRPr/>
          </a:p>
        </p:txBody>
      </p:sp>
      <p:sp>
        <p:nvSpPr>
          <p:cNvPr id="71" name="Google Shape;71;p15"/>
          <p:cNvSpPr txBox="1"/>
          <p:nvPr/>
        </p:nvSpPr>
        <p:spPr>
          <a:xfrm>
            <a:off x="2777525" y="1909724"/>
            <a:ext cx="4125000" cy="13422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Record data from onboard systems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Transmit sensor data for visualization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Display sensor data in a meaningful way that allows Engineers to track the health and performance of onboard systems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lang="en-US"/>
              <a:t>Increase traction electronically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2255964" y="1221424"/>
            <a:ext cx="4632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Subteam Rules and Regulations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
        <p:nvSpPr>
          <p:cNvPr id="77" name="Google Shape;77;p16"/>
          <p:cNvSpPr txBox="1"/>
          <p:nvPr/>
        </p:nvSpPr>
        <p:spPr>
          <a:xfrm>
            <a:off x="715150" y="1982000"/>
            <a:ext cx="8136900" cy="307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T.6.2.3 - Implausibility is defined as a deviation of more than 10% pedal travel between the sensors other failure as defined. If an implausibility occurs between the sensors accelerator pedal position sensors and persists for more than 100ms, the power to IC and EV motors must immediately shut down completely.</a:t>
            </a:r>
            <a:endParaRPr/>
          </a:p>
          <a:p>
            <a:pPr indent="-317500" lvl="1" marL="914400" rtl="0" algn="l">
              <a:spcBef>
                <a:spcPts val="0"/>
              </a:spcBef>
              <a:spcAft>
                <a:spcPts val="0"/>
              </a:spcAft>
              <a:buSzPts val="1400"/>
              <a:buChar char="○"/>
            </a:pPr>
            <a:r>
              <a:rPr lang="en-US"/>
              <a:t>(EV only) It is not necessary to completely deactivate the Tractive System, the motor controller(s) shutting down the power to the motor(s) is sufficient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nvSpPr>
        <p:spPr>
          <a:xfrm>
            <a:off x="2255989" y="1142074"/>
            <a:ext cx="46320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400" u="sng"/>
              <a:t>Design Planning Methodology in Computer Science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
        <p:nvSpPr>
          <p:cNvPr id="83" name="Google Shape;83;p17"/>
          <p:cNvSpPr txBox="1"/>
          <p:nvPr/>
        </p:nvSpPr>
        <p:spPr>
          <a:xfrm>
            <a:off x="684175" y="1927575"/>
            <a:ext cx="8136900" cy="3076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US"/>
              <a:t>Design knowing requirements will change</a:t>
            </a:r>
            <a:endParaRPr b="1"/>
          </a:p>
          <a:p>
            <a:pPr indent="-317500" lvl="0" marL="457200" marR="0" rtl="0" algn="l">
              <a:lnSpc>
                <a:spcPct val="100000"/>
              </a:lnSpc>
              <a:spcBef>
                <a:spcPts val="0"/>
              </a:spcBef>
              <a:spcAft>
                <a:spcPts val="0"/>
              </a:spcAft>
              <a:buSzPts val="1400"/>
              <a:buChar char="●"/>
            </a:pPr>
            <a:r>
              <a:rPr lang="en-US">
                <a:solidFill>
                  <a:schemeClr val="dk1"/>
                </a:solidFill>
              </a:rPr>
              <a:t>90% of projects fail due to incomplete requirements or changing requirements </a:t>
            </a:r>
            <a:endParaRPr b="1"/>
          </a:p>
          <a:p>
            <a:pPr indent="-317500" lvl="0" marL="457200" marR="0" rtl="0" algn="l">
              <a:lnSpc>
                <a:spcPct val="100000"/>
              </a:lnSpc>
              <a:spcBef>
                <a:spcPts val="0"/>
              </a:spcBef>
              <a:spcAft>
                <a:spcPts val="0"/>
              </a:spcAft>
              <a:buSzPts val="1400"/>
              <a:buChar char="●"/>
            </a:pPr>
            <a:r>
              <a:rPr lang="en-US"/>
              <a:t>Waterfall produces rigid project structure ineffective at handling change</a:t>
            </a:r>
            <a:endParaRPr/>
          </a:p>
          <a:p>
            <a:pPr indent="-317500" lvl="0" marL="457200" marR="0" rtl="0" algn="l">
              <a:lnSpc>
                <a:spcPct val="100000"/>
              </a:lnSpc>
              <a:spcBef>
                <a:spcPts val="0"/>
              </a:spcBef>
              <a:spcAft>
                <a:spcPts val="0"/>
              </a:spcAft>
              <a:buSzPts val="1400"/>
              <a:buChar char="●"/>
            </a:pPr>
            <a:r>
              <a:rPr lang="en-US"/>
              <a:t>Agile favors product delivery for feedback instead of large planning process</a:t>
            </a:r>
            <a:endParaRPr/>
          </a:p>
        </p:txBody>
      </p:sp>
      <p:pic>
        <p:nvPicPr>
          <p:cNvPr id="84" name="Google Shape;84;p17"/>
          <p:cNvPicPr preferRelativeResize="0"/>
          <p:nvPr/>
        </p:nvPicPr>
        <p:blipFill>
          <a:blip r:embed="rId3">
            <a:alphaModFix/>
          </a:blip>
          <a:stretch>
            <a:fillRect/>
          </a:stretch>
        </p:blipFill>
        <p:spPr>
          <a:xfrm>
            <a:off x="4720450" y="3157500"/>
            <a:ext cx="3511900" cy="1846575"/>
          </a:xfrm>
          <a:prstGeom prst="rect">
            <a:avLst/>
          </a:prstGeom>
          <a:noFill/>
          <a:ln>
            <a:noFill/>
          </a:ln>
        </p:spPr>
      </p:pic>
      <p:pic>
        <p:nvPicPr>
          <p:cNvPr id="85" name="Google Shape;85;p17"/>
          <p:cNvPicPr preferRelativeResize="0"/>
          <p:nvPr/>
        </p:nvPicPr>
        <p:blipFill>
          <a:blip r:embed="rId4">
            <a:alphaModFix/>
          </a:blip>
          <a:stretch>
            <a:fillRect/>
          </a:stretch>
        </p:blipFill>
        <p:spPr>
          <a:xfrm>
            <a:off x="1223925" y="3157500"/>
            <a:ext cx="2769848" cy="184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3319500" y="1105550"/>
            <a:ext cx="2505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Traction Control</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pic>
        <p:nvPicPr>
          <p:cNvPr id="91" name="Google Shape;91;p18"/>
          <p:cNvPicPr preferRelativeResize="0"/>
          <p:nvPr/>
        </p:nvPicPr>
        <p:blipFill>
          <a:blip r:embed="rId3">
            <a:alphaModFix/>
          </a:blip>
          <a:stretch>
            <a:fillRect/>
          </a:stretch>
        </p:blipFill>
        <p:spPr>
          <a:xfrm>
            <a:off x="1812378" y="1750100"/>
            <a:ext cx="5519249" cy="310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nvSpPr>
        <p:spPr>
          <a:xfrm>
            <a:off x="2789701" y="1119300"/>
            <a:ext cx="35646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Traction Control: </a:t>
            </a:r>
            <a:r>
              <a:rPr lang="en-US" sz="2400" u="sng"/>
              <a:t>Design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sp>
        <p:nvSpPr>
          <p:cNvPr id="97" name="Google Shape;97;p19"/>
          <p:cNvSpPr txBox="1"/>
          <p:nvPr/>
        </p:nvSpPr>
        <p:spPr>
          <a:xfrm>
            <a:off x="1769175" y="1750975"/>
            <a:ext cx="5848800" cy="299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Required sensors: 4 inductive velocity sensors</a:t>
            </a:r>
            <a:endParaRPr/>
          </a:p>
          <a:p>
            <a:pPr indent="-317500" lvl="0" marL="457200" rtl="0" algn="l">
              <a:spcBef>
                <a:spcPts val="0"/>
              </a:spcBef>
              <a:spcAft>
                <a:spcPts val="0"/>
              </a:spcAft>
              <a:buSzPts val="1400"/>
              <a:buChar char="●"/>
            </a:pPr>
            <a:r>
              <a:rPr lang="en-US"/>
              <a:t>Optional controls: Dial to set maximum allowable wheel slippage </a:t>
            </a:r>
            <a:endParaRPr/>
          </a:p>
          <a:p>
            <a:pPr indent="-317500" lvl="0" marL="457200" rtl="0" algn="l">
              <a:spcBef>
                <a:spcPts val="0"/>
              </a:spcBef>
              <a:spcAft>
                <a:spcPts val="0"/>
              </a:spcAft>
              <a:buSzPts val="1400"/>
              <a:buChar char="●"/>
            </a:pPr>
            <a:r>
              <a:rPr lang="en-US"/>
              <a:t>When embedded device detects that current wheel slippage exceeds driver or engineer defined wheel slippage amount spark or voltage is reduced to regain traction</a:t>
            </a:r>
            <a:endParaRPr/>
          </a:p>
          <a:p>
            <a:pPr indent="-317500" lvl="0" marL="457200" rtl="0" algn="l">
              <a:spcBef>
                <a:spcPts val="0"/>
              </a:spcBef>
              <a:spcAft>
                <a:spcPts val="0"/>
              </a:spcAft>
              <a:buSzPts val="1400"/>
              <a:buChar char="●"/>
            </a:pPr>
            <a:r>
              <a:rPr b="1" lang="en-US"/>
              <a:t>Looking ahead</a:t>
            </a:r>
            <a:r>
              <a:rPr lang="en-US"/>
              <a:t>: If brakes were electronically controlled or 4 motors powered each wheel (EV), a system could be implemented which would allow for control of an individual wheels slippage</a:t>
            </a:r>
            <a:endParaRPr/>
          </a:p>
          <a:p>
            <a:pPr indent="0" lvl="0" marL="0" rtl="0" algn="l">
              <a:spcBef>
                <a:spcPts val="0"/>
              </a:spcBef>
              <a:spcAft>
                <a:spcPts val="0"/>
              </a:spcAft>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nvSpPr>
        <p:spPr>
          <a:xfrm>
            <a:off x="4320864" y="1014003"/>
            <a:ext cx="842004"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Data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pic>
        <p:nvPicPr>
          <p:cNvPr id="103" name="Google Shape;103;p20"/>
          <p:cNvPicPr preferRelativeResize="0"/>
          <p:nvPr/>
        </p:nvPicPr>
        <p:blipFill>
          <a:blip r:embed="rId3">
            <a:alphaModFix/>
          </a:blip>
          <a:stretch>
            <a:fillRect/>
          </a:stretch>
        </p:blipFill>
        <p:spPr>
          <a:xfrm>
            <a:off x="1893950" y="1604350"/>
            <a:ext cx="5695850" cy="331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nvSpPr>
        <p:spPr>
          <a:xfrm>
            <a:off x="3044775" y="925900"/>
            <a:ext cx="3394200" cy="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u="sng"/>
              <a:t>Requested Data Points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2400" u="sng" cap="none" strike="noStrike">
              <a:solidFill>
                <a:srgbClr val="000000"/>
              </a:solidFill>
              <a:latin typeface="Arial"/>
              <a:ea typeface="Arial"/>
              <a:cs typeface="Arial"/>
              <a:sym typeface="Arial"/>
            </a:endParaRPr>
          </a:p>
        </p:txBody>
      </p:sp>
      <p:graphicFrame>
        <p:nvGraphicFramePr>
          <p:cNvPr id="109" name="Google Shape;109;p21"/>
          <p:cNvGraphicFramePr/>
          <p:nvPr/>
        </p:nvGraphicFramePr>
        <p:xfrm>
          <a:off x="3521600" y="1604993"/>
          <a:ext cx="3000000" cy="3000000"/>
        </p:xfrm>
        <a:graphic>
          <a:graphicData uri="http://schemas.openxmlformats.org/drawingml/2006/table">
            <a:tbl>
              <a:tblPr bandRow="1" firstRow="1">
                <a:noFill/>
                <a:tableStyleId>{6D660538-EC56-4963-A6AF-CDB6E0E5ABC2}</a:tableStyleId>
              </a:tblPr>
              <a:tblGrid>
                <a:gridCol w="1220275"/>
                <a:gridCol w="1220275"/>
              </a:tblGrid>
              <a:tr h="165850">
                <a:tc>
                  <a:txBody>
                    <a:bodyPr>
                      <a:noAutofit/>
                    </a:bodyPr>
                    <a:lstStyle/>
                    <a:p>
                      <a:pPr indent="0" lvl="0" marL="0" marR="0" rtl="0" algn="ctr">
                        <a:lnSpc>
                          <a:spcPct val="100000"/>
                        </a:lnSpc>
                        <a:spcBef>
                          <a:spcPts val="0"/>
                        </a:spcBef>
                        <a:spcAft>
                          <a:spcPts val="0"/>
                        </a:spcAft>
                        <a:buNone/>
                      </a:pPr>
                      <a:r>
                        <a:rPr lang="en-US" sz="800" u="none" cap="none" strike="noStrike"/>
                        <a:t>Data</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Data source</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Acceleration</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Accelerometer</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Motor temperature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Motor controller</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Controls inputs</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Potentiometer</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Power</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Motor controller</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a:t>Suspension offset</a:t>
                      </a:r>
                      <a:endParaRPr sz="800" u="none" cap="none" strike="noStrike"/>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a:t>Potentiometer</a:t>
                      </a:r>
                      <a:endParaRPr sz="800" u="none" cap="none" strike="noStrike"/>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Aerodynamic load</a:t>
                      </a:r>
                      <a:endParaRPr/>
                    </a:p>
                  </a:txBody>
                  <a:tcPr marT="18300" marB="18300" marR="36600" marL="36600"/>
                </a:tc>
                <a:tc>
                  <a:txBody>
                    <a:bodyPr>
                      <a:noAutofit/>
                    </a:bodyPr>
                    <a:lstStyle/>
                    <a:p>
                      <a:pPr indent="0" lvl="0" marL="0" rtl="0" algn="ctr">
                        <a:spcBef>
                          <a:spcPts val="0"/>
                        </a:spcBef>
                        <a:spcAft>
                          <a:spcPts val="0"/>
                        </a:spcAft>
                        <a:buClr>
                          <a:schemeClr val="dk1"/>
                        </a:buClr>
                        <a:buFont typeface="Arial"/>
                        <a:buNone/>
                      </a:pPr>
                      <a:r>
                        <a:rPr lang="en-US" sz="800"/>
                        <a:t>N/A - calculated</a:t>
                      </a:r>
                      <a:endParaRPr/>
                    </a:p>
                  </a:txBody>
                  <a:tcPr marT="18300" marB="18300" marR="36600" marL="36600"/>
                </a:tc>
              </a:tr>
              <a:tr h="144550">
                <a:tc>
                  <a:txBody>
                    <a:bodyPr>
                      <a:noAutofit/>
                    </a:bodyPr>
                    <a:lstStyle/>
                    <a:p>
                      <a:pPr indent="0" lvl="0" marL="0" marR="0" rtl="0" algn="ctr">
                        <a:lnSpc>
                          <a:spcPct val="100000"/>
                        </a:lnSpc>
                        <a:spcBef>
                          <a:spcPts val="0"/>
                        </a:spcBef>
                        <a:spcAft>
                          <a:spcPts val="0"/>
                        </a:spcAft>
                        <a:buNone/>
                      </a:pPr>
                      <a:r>
                        <a:rPr lang="en-US" sz="800" u="none" cap="none" strike="noStrike"/>
                        <a:t>Torque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N/A - </a:t>
                      </a:r>
                      <a:r>
                        <a:rPr lang="en-US" sz="800"/>
                        <a:t>c</a:t>
                      </a:r>
                      <a:r>
                        <a:rPr lang="en-US" sz="800" u="none" cap="none" strike="noStrike"/>
                        <a:t>alculated</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RPM</a:t>
                      </a:r>
                      <a:endParaRPr/>
                    </a:p>
                  </a:txBody>
                  <a:tcPr marT="18300" marB="18300" marR="36600" marL="36600"/>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Motor controller</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Speed</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Motor controller</a:t>
                      </a:r>
                      <a:endParaRPr/>
                    </a:p>
                  </a:txBody>
                  <a:tcPr marT="18300" marB="18300" marR="36600" marL="36600"/>
                </a:tc>
              </a:tr>
              <a:tr h="295075">
                <a:tc>
                  <a:txBody>
                    <a:bodyPr>
                      <a:noAutofit/>
                    </a:bodyPr>
                    <a:lstStyle/>
                    <a:p>
                      <a:pPr indent="0" lvl="0" marL="0" marR="0" rtl="0" algn="ctr">
                        <a:lnSpc>
                          <a:spcPct val="100000"/>
                        </a:lnSpc>
                        <a:spcBef>
                          <a:spcPts val="0"/>
                        </a:spcBef>
                        <a:spcAft>
                          <a:spcPts val="0"/>
                        </a:spcAft>
                        <a:buNone/>
                      </a:pPr>
                      <a:r>
                        <a:rPr lang="en-US" sz="800" u="none" cap="none" strike="noStrike"/>
                        <a:t>Accumulator temperature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BMS</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Battery charge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a:t>N/A - calculated</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Water temperature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Thermostat</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Gravitation forces</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N/A - </a:t>
                      </a:r>
                      <a:r>
                        <a:rPr lang="en-US" sz="800"/>
                        <a:t>c</a:t>
                      </a:r>
                      <a:r>
                        <a:rPr lang="en-US" sz="800" u="none" cap="none" strike="noStrike"/>
                        <a:t>alculated</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Tire temperature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Infrared</a:t>
                      </a:r>
                      <a:endParaRPr/>
                    </a:p>
                  </a:txBody>
                  <a:tcPr marT="18300" marB="18300" marR="36600" marL="36600"/>
                </a:tc>
              </a:tr>
              <a:tr h="165850">
                <a:tc>
                  <a:txBody>
                    <a:bodyPr>
                      <a:noAutofit/>
                    </a:bodyPr>
                    <a:lstStyle/>
                    <a:p>
                      <a:pPr indent="0" lvl="0" marL="0" marR="0" rtl="0" algn="ctr">
                        <a:lnSpc>
                          <a:spcPct val="100000"/>
                        </a:lnSpc>
                        <a:spcBef>
                          <a:spcPts val="0"/>
                        </a:spcBef>
                        <a:spcAft>
                          <a:spcPts val="0"/>
                        </a:spcAft>
                        <a:buNone/>
                      </a:pPr>
                      <a:r>
                        <a:rPr lang="en-US" sz="800" u="none" cap="none" strike="noStrike"/>
                        <a:t>Brake temperature</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u="none" cap="none" strike="noStrike"/>
                        <a:t>Infrared</a:t>
                      </a:r>
                      <a:endParaRPr/>
                    </a:p>
                  </a:txBody>
                  <a:tcPr marT="18300" marB="18300" marR="36600" marL="36600"/>
                </a:tc>
              </a:tr>
              <a:tr h="295075">
                <a:tc>
                  <a:txBody>
                    <a:bodyPr>
                      <a:noAutofit/>
                    </a:bodyPr>
                    <a:lstStyle/>
                    <a:p>
                      <a:pPr indent="0" lvl="0" marL="0" marR="0" rtl="0" algn="ctr">
                        <a:lnSpc>
                          <a:spcPct val="100000"/>
                        </a:lnSpc>
                        <a:spcBef>
                          <a:spcPts val="0"/>
                        </a:spcBef>
                        <a:spcAft>
                          <a:spcPts val="0"/>
                        </a:spcAft>
                        <a:buNone/>
                      </a:pPr>
                      <a:r>
                        <a:rPr lang="en-US" sz="800" u="none" cap="none" strike="noStrike"/>
                        <a:t>Traction</a:t>
                      </a:r>
                      <a:endParaRPr/>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a:t>Inductive velocity sensors</a:t>
                      </a:r>
                      <a:endParaRPr/>
                    </a:p>
                  </a:txBody>
                  <a:tcPr marT="18300" marB="18300" marR="36600" marL="36600"/>
                </a:tc>
              </a:tr>
              <a:tr h="295075">
                <a:tc>
                  <a:txBody>
                    <a:bodyPr>
                      <a:noAutofit/>
                    </a:bodyPr>
                    <a:lstStyle/>
                    <a:p>
                      <a:pPr indent="0" lvl="0" marL="0" marR="0" rtl="0" algn="ctr">
                        <a:lnSpc>
                          <a:spcPct val="100000"/>
                        </a:lnSpc>
                        <a:spcBef>
                          <a:spcPts val="0"/>
                        </a:spcBef>
                        <a:spcAft>
                          <a:spcPts val="0"/>
                        </a:spcAft>
                        <a:buNone/>
                      </a:pPr>
                      <a:r>
                        <a:rPr lang="en-US" sz="800"/>
                        <a:t>Steering input</a:t>
                      </a:r>
                      <a:endParaRPr sz="800" u="none" cap="none" strike="noStrike"/>
                    </a:p>
                  </a:txBody>
                  <a:tcPr marT="18300" marB="18300" marR="36600" marL="36600"/>
                </a:tc>
                <a:tc>
                  <a:txBody>
                    <a:bodyPr>
                      <a:noAutofit/>
                    </a:bodyPr>
                    <a:lstStyle/>
                    <a:p>
                      <a:pPr indent="0" lvl="0" marL="0" marR="0" rtl="0" algn="ctr">
                        <a:lnSpc>
                          <a:spcPct val="100000"/>
                        </a:lnSpc>
                        <a:spcBef>
                          <a:spcPts val="0"/>
                        </a:spcBef>
                        <a:spcAft>
                          <a:spcPts val="0"/>
                        </a:spcAft>
                        <a:buNone/>
                      </a:pPr>
                      <a:r>
                        <a:rPr lang="en-US" sz="800"/>
                        <a:t>Analog steering sensor</a:t>
                      </a:r>
                      <a:endParaRPr sz="800"/>
                    </a:p>
                  </a:txBody>
                  <a:tcPr marT="18300" marB="18300" marR="36600" marL="366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