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rvo"/>
      <p:regular r:id="rId19"/>
      <p:bold r:id="rId20"/>
      <p:italic r:id="rId21"/>
      <p:boldItalic r:id="rId22"/>
    </p:embeddedFont>
    <p:embeddedFont>
      <p:font typeface="Roboto Condensed"/>
      <p:regular r:id="rId23"/>
      <p:bold r:id="rId24"/>
      <p:italic r:id="rId25"/>
      <p:boldItalic r:id="rId26"/>
    </p:embeddedFont>
    <p:embeddedFont>
      <p:font typeface="Roboto Condensed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bold.fntdata"/><Relationship Id="rId22" Type="http://schemas.openxmlformats.org/officeDocument/2006/relationships/font" Target="fonts/Arvo-boldItalic.fntdata"/><Relationship Id="rId21" Type="http://schemas.openxmlformats.org/officeDocument/2006/relationships/font" Target="fonts/Arvo-italic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28" Type="http://schemas.openxmlformats.org/officeDocument/2006/relationships/font" Target="fonts/RobotoCondensedLight-bold.fntdata"/><Relationship Id="rId27" Type="http://schemas.openxmlformats.org/officeDocument/2006/relationships/font" Target="fonts/RobotoCondensed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Condensed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rv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9ceb7fc3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9ceb7fc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554d2b9acfeba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2554d2b9acfeba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8509b0339_3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8509b0339_3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a52b8a17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a52b8a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509b0339_2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509b0339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52c9ad7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a52c9ad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a52c9ad77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a52c9ad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8509b0339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8509b033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9ceb7fc3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9ceb7f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9ceb7fc3b_2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9ceb7fc3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9ceb7fc3b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9ceb7fc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449121" y="4507686"/>
            <a:ext cx="5717600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5" name="Google Shape;25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8" name="Google Shape;28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0" name="Google Shape;30;p3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3F5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 flipH="1">
            <a:off x="7106450" y="4472723"/>
            <a:ext cx="2040837" cy="670795"/>
            <a:chOff x="1297954" y="330075"/>
            <a:chExt cx="5169293" cy="1699506"/>
          </a:xfrm>
        </p:grpSpPr>
        <p:sp>
          <p:nvSpPr>
            <p:cNvPr id="32" name="Google Shape;32;p3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35" name="Google Shape;35;p3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1" name="Google Shape;41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2" name="Google Shape;42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4" name="Google Shape;44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5" name="Google Shape;45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grpSp>
        <p:nvGrpSpPr>
          <p:cNvPr id="49" name="Google Shape;49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0" name="Google Shape;50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D00D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D00D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>
            <a:off x="6292649" y="126425"/>
            <a:ext cx="779700" cy="2598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9" name="Google Shape;59;p5"/>
          <p:cNvGrpSpPr/>
          <p:nvPr/>
        </p:nvGrpSpPr>
        <p:grpSpPr>
          <a:xfrm flipH="1" rot="10800000">
            <a:off x="3" y="40"/>
            <a:ext cx="6756168" cy="1327315"/>
            <a:chOff x="-2168138" y="330075"/>
            <a:chExt cx="8650663" cy="1699506"/>
          </a:xfrm>
        </p:grpSpPr>
        <p:sp>
          <p:nvSpPr>
            <p:cNvPr id="60" name="Google Shape;60;p5"/>
            <p:cNvSpPr/>
            <p:nvPr/>
          </p:nvSpPr>
          <p:spPr>
            <a:xfrm>
              <a:off x="-2168138" y="330081"/>
              <a:ext cx="69582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2" name="Google Shape;62;p5"/>
          <p:cNvGrpSpPr/>
          <p:nvPr/>
        </p:nvGrpSpPr>
        <p:grpSpPr>
          <a:xfrm flipH="1" rot="10800000">
            <a:off x="-4" y="381007"/>
            <a:ext cx="7072430" cy="771744"/>
            <a:chOff x="-9092084" y="330075"/>
            <a:chExt cx="15574609" cy="1699501"/>
          </a:xfrm>
        </p:grpSpPr>
        <p:sp>
          <p:nvSpPr>
            <p:cNvPr id="63" name="Google Shape;63;p5"/>
            <p:cNvSpPr/>
            <p:nvPr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65" name="Google Shape;65;p5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3F5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 flipH="1">
            <a:off x="7106450" y="4472723"/>
            <a:ext cx="2040837" cy="670795"/>
            <a:chOff x="1297954" y="330075"/>
            <a:chExt cx="5169293" cy="1699506"/>
          </a:xfrm>
        </p:grpSpPr>
        <p:sp>
          <p:nvSpPr>
            <p:cNvPr id="67" name="Google Shape;67;p5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70" name="Google Shape;70;p5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>
            <a:off x="6292649" y="126425"/>
            <a:ext cx="779700" cy="2598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76" name="Google Shape;76;p6"/>
          <p:cNvGrpSpPr/>
          <p:nvPr/>
        </p:nvGrpSpPr>
        <p:grpSpPr>
          <a:xfrm flipH="1" rot="10800000">
            <a:off x="3" y="40"/>
            <a:ext cx="6756168" cy="1327315"/>
            <a:chOff x="-2168138" y="330075"/>
            <a:chExt cx="8650663" cy="1699506"/>
          </a:xfrm>
        </p:grpSpPr>
        <p:sp>
          <p:nvSpPr>
            <p:cNvPr id="77" name="Google Shape;77;p6"/>
            <p:cNvSpPr/>
            <p:nvPr/>
          </p:nvSpPr>
          <p:spPr>
            <a:xfrm>
              <a:off x="-2168138" y="330081"/>
              <a:ext cx="69582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9" name="Google Shape;79;p6"/>
          <p:cNvGrpSpPr/>
          <p:nvPr/>
        </p:nvGrpSpPr>
        <p:grpSpPr>
          <a:xfrm flipH="1" rot="10800000">
            <a:off x="-4" y="381007"/>
            <a:ext cx="7072430" cy="771744"/>
            <a:chOff x="-9092084" y="330075"/>
            <a:chExt cx="15574609" cy="1699501"/>
          </a:xfrm>
        </p:grpSpPr>
        <p:sp>
          <p:nvSpPr>
            <p:cNvPr id="80" name="Google Shape;80;p6"/>
            <p:cNvSpPr/>
            <p:nvPr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2" name="Google Shape;82;p6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3F5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6"/>
          <p:cNvGrpSpPr/>
          <p:nvPr/>
        </p:nvGrpSpPr>
        <p:grpSpPr>
          <a:xfrm flipH="1">
            <a:off x="7106450" y="4472723"/>
            <a:ext cx="2040837" cy="670795"/>
            <a:chOff x="1297954" y="330075"/>
            <a:chExt cx="5169293" cy="1699506"/>
          </a:xfrm>
        </p:grpSpPr>
        <p:sp>
          <p:nvSpPr>
            <p:cNvPr id="84" name="Google Shape;84;p6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6"/>
          <p:cNvGrpSpPr/>
          <p:nvPr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87" name="Google Shape;87;p6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91" name="Google Shape;91;p6"/>
          <p:cNvSpPr txBox="1"/>
          <p:nvPr>
            <p:ph idx="2" type="body"/>
          </p:nvPr>
        </p:nvSpPr>
        <p:spPr>
          <a:xfrm>
            <a:off x="3650873" y="15286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6292649" y="126425"/>
            <a:ext cx="779700" cy="2598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94" name="Google Shape;94;p7"/>
          <p:cNvGrpSpPr/>
          <p:nvPr/>
        </p:nvGrpSpPr>
        <p:grpSpPr>
          <a:xfrm flipH="1" rot="10800000">
            <a:off x="3" y="40"/>
            <a:ext cx="6756168" cy="1327315"/>
            <a:chOff x="-2168138" y="330075"/>
            <a:chExt cx="8650663" cy="1699506"/>
          </a:xfrm>
        </p:grpSpPr>
        <p:sp>
          <p:nvSpPr>
            <p:cNvPr id="95" name="Google Shape;95;p7"/>
            <p:cNvSpPr/>
            <p:nvPr/>
          </p:nvSpPr>
          <p:spPr>
            <a:xfrm>
              <a:off x="-2168138" y="330081"/>
              <a:ext cx="69582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7" name="Google Shape;97;p7"/>
          <p:cNvGrpSpPr/>
          <p:nvPr/>
        </p:nvGrpSpPr>
        <p:grpSpPr>
          <a:xfrm flipH="1" rot="10800000">
            <a:off x="-4" y="381007"/>
            <a:ext cx="7072430" cy="771744"/>
            <a:chOff x="-9092084" y="330075"/>
            <a:chExt cx="15574609" cy="1699501"/>
          </a:xfrm>
        </p:grpSpPr>
        <p:sp>
          <p:nvSpPr>
            <p:cNvPr id="98" name="Google Shape;98;p7"/>
            <p:cNvSpPr/>
            <p:nvPr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00" name="Google Shape;100;p7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3F5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7"/>
          <p:cNvGrpSpPr/>
          <p:nvPr/>
        </p:nvGrpSpPr>
        <p:grpSpPr>
          <a:xfrm flipH="1">
            <a:off x="7106450" y="4472723"/>
            <a:ext cx="2040837" cy="670795"/>
            <a:chOff x="1297954" y="330075"/>
            <a:chExt cx="5169293" cy="1699506"/>
          </a:xfrm>
        </p:grpSpPr>
        <p:sp>
          <p:nvSpPr>
            <p:cNvPr id="102" name="Google Shape;102;p7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105" name="Google Shape;105;p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09" name="Google Shape;109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10" name="Google Shape;110;p7"/>
          <p:cNvSpPr txBox="1"/>
          <p:nvPr>
            <p:ph idx="3" type="body"/>
          </p:nvPr>
        </p:nvSpPr>
        <p:spPr>
          <a:xfrm>
            <a:off x="5464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/>
          <p:nvPr/>
        </p:nvSpPr>
        <p:spPr>
          <a:xfrm>
            <a:off x="6292649" y="126425"/>
            <a:ext cx="779700" cy="2598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3" name="Google Shape;113;p8"/>
          <p:cNvGrpSpPr/>
          <p:nvPr/>
        </p:nvGrpSpPr>
        <p:grpSpPr>
          <a:xfrm flipH="1" rot="10800000">
            <a:off x="3" y="40"/>
            <a:ext cx="6756168" cy="1327315"/>
            <a:chOff x="-2168138" y="330075"/>
            <a:chExt cx="8650663" cy="1699506"/>
          </a:xfrm>
        </p:grpSpPr>
        <p:sp>
          <p:nvSpPr>
            <p:cNvPr id="114" name="Google Shape;114;p8"/>
            <p:cNvSpPr/>
            <p:nvPr/>
          </p:nvSpPr>
          <p:spPr>
            <a:xfrm>
              <a:off x="-2168138" y="330081"/>
              <a:ext cx="69582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6" name="Google Shape;116;p8"/>
          <p:cNvGrpSpPr/>
          <p:nvPr/>
        </p:nvGrpSpPr>
        <p:grpSpPr>
          <a:xfrm flipH="1" rot="10800000">
            <a:off x="-4" y="381007"/>
            <a:ext cx="7072430" cy="771744"/>
            <a:chOff x="-9092084" y="330075"/>
            <a:chExt cx="15574609" cy="1699501"/>
          </a:xfrm>
        </p:grpSpPr>
        <p:sp>
          <p:nvSpPr>
            <p:cNvPr id="117" name="Google Shape;117;p8"/>
            <p:cNvSpPr/>
            <p:nvPr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4783025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19" name="Google Shape;119;p8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8"/>
          <p:cNvGrpSpPr/>
          <p:nvPr/>
        </p:nvGrpSpPr>
        <p:grpSpPr>
          <a:xfrm flipH="1">
            <a:off x="7106450" y="4472723"/>
            <a:ext cx="2040837" cy="670795"/>
            <a:chOff x="1297954" y="330075"/>
            <a:chExt cx="5169293" cy="1699506"/>
          </a:xfrm>
        </p:grpSpPr>
        <p:sp>
          <p:nvSpPr>
            <p:cNvPr id="121" name="Google Shape;121;p8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8"/>
          <p:cNvGrpSpPr/>
          <p:nvPr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124" name="Google Shape;124;p8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/>
          <p:nvPr/>
        </p:nvSpPr>
        <p:spPr>
          <a:xfrm rot="10800000">
            <a:off x="2466138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3F5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 flipH="1">
            <a:off x="2625746" y="4472723"/>
            <a:ext cx="6527217" cy="670795"/>
            <a:chOff x="-10101302" y="330075"/>
            <a:chExt cx="16532971" cy="1699506"/>
          </a:xfrm>
        </p:grpSpPr>
        <p:sp>
          <p:nvSpPr>
            <p:cNvPr id="130" name="Google Shape;130;p9"/>
            <p:cNvSpPr/>
            <p:nvPr/>
          </p:nvSpPr>
          <p:spPr>
            <a:xfrm>
              <a:off x="-10101302" y="330081"/>
              <a:ext cx="148464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732169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9"/>
          <p:cNvGrpSpPr/>
          <p:nvPr/>
        </p:nvGrpSpPr>
        <p:grpSpPr>
          <a:xfrm flipH="1">
            <a:off x="2469105" y="4646738"/>
            <a:ext cx="6682918" cy="304563"/>
            <a:chOff x="-30922586" y="330075"/>
            <a:chExt cx="37293070" cy="1699569"/>
          </a:xfrm>
        </p:grpSpPr>
        <p:sp>
          <p:nvSpPr>
            <p:cNvPr id="133" name="Google Shape;133;p9"/>
            <p:cNvSpPr/>
            <p:nvPr/>
          </p:nvSpPr>
          <p:spPr>
            <a:xfrm>
              <a:off x="-30922586" y="330144"/>
              <a:ext cx="355881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4670984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2759000" y="4636500"/>
            <a:ext cx="6004200" cy="31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36" name="Google Shape;136;p9"/>
          <p:cNvSpPr/>
          <p:nvPr/>
        </p:nvSpPr>
        <p:spPr>
          <a:xfrm>
            <a:off x="1797470" y="52630"/>
            <a:ext cx="394200" cy="131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flipH="1" rot="10800000">
            <a:off x="-8775" y="-11153"/>
            <a:ext cx="2040837" cy="670795"/>
            <a:chOff x="1297954" y="330075"/>
            <a:chExt cx="5169293" cy="1699506"/>
          </a:xfrm>
        </p:grpSpPr>
        <p:sp>
          <p:nvSpPr>
            <p:cNvPr id="138" name="Google Shape;138;p9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 flipH="1" rot="10800000">
            <a:off x="-11160" y="181064"/>
            <a:ext cx="2199863" cy="304563"/>
            <a:chOff x="-5827153" y="330075"/>
            <a:chExt cx="12276019" cy="1699569"/>
          </a:xfrm>
        </p:grpSpPr>
        <p:sp>
          <p:nvSpPr>
            <p:cNvPr id="141" name="Google Shape;141;p9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0"/>
          <p:cNvSpPr/>
          <p:nvPr/>
        </p:nvSpPr>
        <p:spPr>
          <a:xfrm rot="10800000">
            <a:off x="6946842" y="4948334"/>
            <a:ext cx="394200" cy="131400"/>
          </a:xfrm>
          <a:prstGeom prst="triangle">
            <a:avLst>
              <a:gd fmla="val 32425" name="adj"/>
            </a:avLst>
          </a:prstGeom>
          <a:solidFill>
            <a:srgbClr val="3F5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10"/>
          <p:cNvGrpSpPr/>
          <p:nvPr/>
        </p:nvGrpSpPr>
        <p:grpSpPr>
          <a:xfrm flipH="1">
            <a:off x="7106450" y="4472723"/>
            <a:ext cx="2040837" cy="670795"/>
            <a:chOff x="1297954" y="330075"/>
            <a:chExt cx="5169293" cy="1699506"/>
          </a:xfrm>
        </p:grpSpPr>
        <p:sp>
          <p:nvSpPr>
            <p:cNvPr id="147" name="Google Shape;147;p10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0"/>
          <p:cNvGrpSpPr/>
          <p:nvPr/>
        </p:nvGrpSpPr>
        <p:grpSpPr>
          <a:xfrm flipH="1">
            <a:off x="6949809" y="4646738"/>
            <a:ext cx="2199863" cy="304563"/>
            <a:chOff x="-5827153" y="330075"/>
            <a:chExt cx="12276019" cy="1699569"/>
          </a:xfrm>
        </p:grpSpPr>
        <p:sp>
          <p:nvSpPr>
            <p:cNvPr id="150" name="Google Shape;150;p10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0"/>
          <p:cNvSpPr/>
          <p:nvPr/>
        </p:nvSpPr>
        <p:spPr>
          <a:xfrm>
            <a:off x="1797470" y="52630"/>
            <a:ext cx="394200" cy="131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0"/>
          <p:cNvGrpSpPr/>
          <p:nvPr/>
        </p:nvGrpSpPr>
        <p:grpSpPr>
          <a:xfrm flipH="1" rot="10800000">
            <a:off x="-8775" y="-11153"/>
            <a:ext cx="2040837" cy="670795"/>
            <a:chOff x="1297954" y="330075"/>
            <a:chExt cx="5169293" cy="1699506"/>
          </a:xfrm>
        </p:grpSpPr>
        <p:sp>
          <p:nvSpPr>
            <p:cNvPr id="154" name="Google Shape;154;p10"/>
            <p:cNvSpPr/>
            <p:nvPr/>
          </p:nvSpPr>
          <p:spPr>
            <a:xfrm>
              <a:off x="1297954" y="330081"/>
              <a:ext cx="3476700" cy="1699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4767747" y="330075"/>
              <a:ext cx="1699500" cy="16995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0"/>
          <p:cNvGrpSpPr/>
          <p:nvPr/>
        </p:nvGrpSpPr>
        <p:grpSpPr>
          <a:xfrm flipH="1" rot="10800000">
            <a:off x="-11160" y="181064"/>
            <a:ext cx="2199863" cy="304563"/>
            <a:chOff x="-5827153" y="330075"/>
            <a:chExt cx="12276019" cy="1699569"/>
          </a:xfrm>
        </p:grpSpPr>
        <p:sp>
          <p:nvSpPr>
            <p:cNvPr id="157" name="Google Shape;157;p10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D00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50" y="1862150"/>
            <a:ext cx="5234625" cy="17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 txBox="1"/>
          <p:nvPr/>
        </p:nvSpPr>
        <p:spPr>
          <a:xfrm>
            <a:off x="801300" y="1296225"/>
            <a:ext cx="2067900" cy="9780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5400000" dist="19050">
              <a:srgbClr val="FFFFFF">
                <a:alpha val="6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Electric</a:t>
            </a:r>
            <a:endParaRPr i="1" sz="48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3912125" y="4423975"/>
            <a:ext cx="5367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CSUN FSAE 2018 - 2019</a:t>
            </a:r>
            <a:endParaRPr sz="18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4">
            <a:alphaModFix/>
          </a:blip>
          <a:srcRect b="0" l="0" r="-4427" t="0"/>
          <a:stretch/>
        </p:blipFill>
        <p:spPr>
          <a:xfrm>
            <a:off x="6253300" y="2421375"/>
            <a:ext cx="2788300" cy="20026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814275" y="1538000"/>
            <a:ext cx="56475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Setup servers online through Digital Ocean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Refined Grafana pages to better represent data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Setup database models for all data sensors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Allowed for sending and </a:t>
            </a:r>
            <a:r>
              <a:rPr b="1" lang="en"/>
              <a:t>receiving</a:t>
            </a:r>
            <a:r>
              <a:rPr b="1" lang="en"/>
              <a:t> data through servers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Created test data based on previous races</a:t>
            </a:r>
            <a:endParaRPr b="1"/>
          </a:p>
        </p:txBody>
      </p:sp>
      <p:sp>
        <p:nvSpPr>
          <p:cNvPr id="329" name="Google Shape;329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Made</a:t>
            </a:r>
            <a:endParaRPr/>
          </a:p>
        </p:txBody>
      </p:sp>
      <p:grpSp>
        <p:nvGrpSpPr>
          <p:cNvPr id="330" name="Google Shape;330;p20"/>
          <p:cNvGrpSpPr/>
          <p:nvPr/>
        </p:nvGrpSpPr>
        <p:grpSpPr>
          <a:xfrm>
            <a:off x="144065" y="554425"/>
            <a:ext cx="670208" cy="442510"/>
            <a:chOff x="5247525" y="3007275"/>
            <a:chExt cx="517575" cy="384825"/>
          </a:xfrm>
        </p:grpSpPr>
        <p:sp>
          <p:nvSpPr>
            <p:cNvPr id="331" name="Google Shape;331;p2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Goals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007834" y="1997998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Continue to improve rate of data ingestion as well as data return.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Modify spec to meet changes from Embedded team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Develop the front end for the user display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Allow 2 way telemetry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39" name="Google Shape;339;p21"/>
          <p:cNvGrpSpPr/>
          <p:nvPr/>
        </p:nvGrpSpPr>
        <p:grpSpPr>
          <a:xfrm>
            <a:off x="246284" y="591577"/>
            <a:ext cx="441380" cy="368857"/>
            <a:chOff x="3927500" y="301425"/>
            <a:chExt cx="461550" cy="411625"/>
          </a:xfrm>
        </p:grpSpPr>
        <p:sp>
          <p:nvSpPr>
            <p:cNvPr id="340" name="Google Shape;340;p21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/>
          <p:nvPr>
            <p:ph idx="1" type="body"/>
          </p:nvPr>
        </p:nvSpPr>
        <p:spPr>
          <a:xfrm>
            <a:off x="814275" y="1538000"/>
            <a:ext cx="75822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Databases of choice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Roboto Condensed"/>
              <a:buChar char="▰"/>
            </a:pP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PostgreSQL </a:t>
            </a:r>
            <a:r>
              <a:rPr b="1" lang="en" sz="15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+ </a:t>
            </a:r>
            <a:r>
              <a:rPr b="1" lang="en" sz="1500" u="sng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Timescale</a:t>
            </a:r>
            <a:r>
              <a:rPr b="1" lang="en" sz="1500" u="sng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DB</a:t>
            </a:r>
            <a:endParaRPr b="1" sz="1500" u="sng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▻"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Time series data points from all sensors organized by data types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 Condensed"/>
              <a:buChar char="▻"/>
            </a:pPr>
            <a:r>
              <a:rPr lang="en" sz="1500" u="sng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Timescale is a time series specialized database that offers faster performance for time series data. Offering a higher ingestion rate.</a:t>
            </a:r>
            <a:endParaRPr sz="1500" u="sng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Why:</a:t>
            </a:r>
            <a:b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In testing we discovered the presence of ingestion issues, leading to high CPU, Memory, R/W usage while Embedded team tested Socket connection.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Timescale removed heavy CPU &amp; R/W usage. Memory usage maxed at 30% (Postgres + Timescale alone.)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72" name="Google Shape;372;p22"/>
          <p:cNvGrpSpPr/>
          <p:nvPr/>
        </p:nvGrpSpPr>
        <p:grpSpPr>
          <a:xfrm>
            <a:off x="259879" y="587018"/>
            <a:ext cx="415129" cy="377311"/>
            <a:chOff x="4556450" y="4963575"/>
            <a:chExt cx="548025" cy="498100"/>
          </a:xfrm>
        </p:grpSpPr>
        <p:sp>
          <p:nvSpPr>
            <p:cNvPr id="373" name="Google Shape;373;p2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Changes</a:t>
            </a:r>
            <a:endParaRPr/>
          </a:p>
        </p:txBody>
      </p:sp>
      <p:pic>
        <p:nvPicPr>
          <p:cNvPr id="379" name="Google Shape;3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800" y="192785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idx="4294967295" type="ctrTitle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D00D2D"/>
                </a:solidFill>
              </a:rPr>
              <a:t>Demo</a:t>
            </a:r>
            <a:endParaRPr sz="6000">
              <a:solidFill>
                <a:srgbClr val="D00D2D"/>
              </a:solidFill>
            </a:endParaRPr>
          </a:p>
        </p:txBody>
      </p:sp>
      <p:sp>
        <p:nvSpPr>
          <p:cNvPr id="385" name="Google Shape;385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D00D2D"/>
                </a:solidFill>
              </a:rPr>
              <a:t>THANKS!</a:t>
            </a:r>
            <a:endParaRPr sz="6000">
              <a:solidFill>
                <a:srgbClr val="D00D2D"/>
              </a:solidFill>
            </a:endParaRPr>
          </a:p>
        </p:txBody>
      </p:sp>
      <p:grpSp>
        <p:nvGrpSpPr>
          <p:cNvPr id="391" name="Google Shape;391;p2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392" name="Google Shape;392;p2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172" name="Google Shape;172;p12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Looking A</a:t>
            </a:r>
            <a:r>
              <a:rPr lang="en"/>
              <a:t>h</a:t>
            </a:r>
            <a:r>
              <a:rPr lang="en"/>
              <a:t>ead</a:t>
            </a:r>
            <a:endParaRPr/>
          </a:p>
        </p:txBody>
      </p:sp>
      <p:sp>
        <p:nvSpPr>
          <p:cNvPr id="173" name="Google Shape;173;p12"/>
          <p:cNvSpPr/>
          <p:nvPr/>
        </p:nvSpPr>
        <p:spPr>
          <a:xfrm>
            <a:off x="463525" y="510625"/>
            <a:ext cx="1964990" cy="1952489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28575">
            <a:solidFill>
              <a:srgbClr val="D00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814275" y="1538000"/>
            <a:ext cx="56475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Implement wireless communication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Complete socket </a:t>
            </a:r>
            <a:r>
              <a:rPr b="1" lang="en"/>
              <a:t>communication</a:t>
            </a:r>
            <a:r>
              <a:rPr b="1" lang="en"/>
              <a:t> from embedded system to web application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b="1" lang="en"/>
              <a:t>CSV test values can provide mock data until real data can be provided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Create lap functionality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b="1" lang="en"/>
              <a:t>Web app and/or driver interface TDB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Complete driver display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179" name="Google Shape;179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Break Goals</a:t>
            </a:r>
            <a:endParaRPr/>
          </a:p>
        </p:txBody>
      </p:sp>
      <p:grpSp>
        <p:nvGrpSpPr>
          <p:cNvPr id="180" name="Google Shape;180;p13"/>
          <p:cNvGrpSpPr/>
          <p:nvPr/>
        </p:nvGrpSpPr>
        <p:grpSpPr>
          <a:xfrm>
            <a:off x="246284" y="591577"/>
            <a:ext cx="441380" cy="368857"/>
            <a:chOff x="3927500" y="301425"/>
            <a:chExt cx="461550" cy="411625"/>
          </a:xfrm>
        </p:grpSpPr>
        <p:sp>
          <p:nvSpPr>
            <p:cNvPr id="181" name="Google Shape;181;p13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814275" y="1538000"/>
            <a:ext cx="56475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Have embedded system successfully collecting and transmitting sensor data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b="1" lang="en"/>
              <a:t>Blocked until ME’s complete sensor implementation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Complete data acquisition hardware install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▻"/>
            </a:pPr>
            <a:r>
              <a:rPr b="1" lang="en"/>
              <a:t>Blocked until parts arrive; ordered Monday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Determine if signal noise will be considerable or </a:t>
            </a:r>
            <a:r>
              <a:rPr b="1" lang="en"/>
              <a:t>negligible problem and handle accordingly</a:t>
            </a:r>
            <a:r>
              <a:rPr b="1" lang="en"/>
              <a:t> 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213" name="Google Shape;213;p14"/>
          <p:cNvSpPr txBox="1"/>
          <p:nvPr>
            <p:ph type="title"/>
          </p:nvPr>
        </p:nvSpPr>
        <p:spPr>
          <a:xfrm>
            <a:off x="814275" y="392900"/>
            <a:ext cx="56133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Longer Term Goals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(First Quarter of Spring Semester)</a:t>
            </a:r>
            <a:endParaRPr/>
          </a:p>
        </p:txBody>
      </p:sp>
      <p:grpSp>
        <p:nvGrpSpPr>
          <p:cNvPr id="214" name="Google Shape;214;p14"/>
          <p:cNvGrpSpPr/>
          <p:nvPr/>
        </p:nvGrpSpPr>
        <p:grpSpPr>
          <a:xfrm>
            <a:off x="246284" y="591577"/>
            <a:ext cx="441380" cy="368857"/>
            <a:chOff x="3927500" y="301425"/>
            <a:chExt cx="461550" cy="411625"/>
          </a:xfrm>
        </p:grpSpPr>
        <p:sp>
          <p:nvSpPr>
            <p:cNvPr id="215" name="Google Shape;215;p14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Systems</a:t>
            </a:r>
            <a:endParaRPr/>
          </a:p>
        </p:txBody>
      </p:sp>
      <p:sp>
        <p:nvSpPr>
          <p:cNvPr id="247" name="Google Shape;247;p15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Data Acquisition + Data Transmission</a:t>
            </a:r>
            <a:endParaRPr/>
          </a:p>
        </p:txBody>
      </p:sp>
      <p:grpSp>
        <p:nvGrpSpPr>
          <p:cNvPr id="248" name="Google Shape;248;p15"/>
          <p:cNvGrpSpPr/>
          <p:nvPr/>
        </p:nvGrpSpPr>
        <p:grpSpPr>
          <a:xfrm>
            <a:off x="550185" y="754151"/>
            <a:ext cx="1838689" cy="1644563"/>
            <a:chOff x="5268225" y="4341925"/>
            <a:chExt cx="468850" cy="387275"/>
          </a:xfrm>
        </p:grpSpPr>
        <p:sp>
          <p:nvSpPr>
            <p:cNvPr id="249" name="Google Shape;249;p15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38100">
              <a:solidFill>
                <a:srgbClr val="D00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38100">
              <a:solidFill>
                <a:srgbClr val="D00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38100">
              <a:solidFill>
                <a:srgbClr val="D00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38100">
              <a:solidFill>
                <a:srgbClr val="D00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38100">
              <a:solidFill>
                <a:srgbClr val="D00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38100">
              <a:solidFill>
                <a:srgbClr val="D00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38100">
              <a:solidFill>
                <a:srgbClr val="D00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38100">
              <a:solidFill>
                <a:srgbClr val="D00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idx="1" type="body"/>
          </p:nvPr>
        </p:nvSpPr>
        <p:spPr>
          <a:xfrm>
            <a:off x="814275" y="1538000"/>
            <a:ext cx="56475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Setup container with dependencies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Configured ROS workspace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Storing data Sqlite (C++)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Sending data to Grafana (Nodejs)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b="1" lang="en"/>
              <a:t>Set up ROS messages (YAML)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262" name="Google Shape;262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Made</a:t>
            </a:r>
            <a:endParaRPr/>
          </a:p>
        </p:txBody>
      </p:sp>
      <p:grpSp>
        <p:nvGrpSpPr>
          <p:cNvPr id="263" name="Google Shape;263;p16"/>
          <p:cNvGrpSpPr/>
          <p:nvPr/>
        </p:nvGrpSpPr>
        <p:grpSpPr>
          <a:xfrm>
            <a:off x="144065" y="554425"/>
            <a:ext cx="670208" cy="442510"/>
            <a:chOff x="5247525" y="3007275"/>
            <a:chExt cx="517575" cy="384825"/>
          </a:xfrm>
        </p:grpSpPr>
        <p:sp>
          <p:nvSpPr>
            <p:cNvPr id="264" name="Google Shape;264;p1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idx="2" type="body"/>
          </p:nvPr>
        </p:nvSpPr>
        <p:spPr>
          <a:xfrm>
            <a:off x="814275" y="1331175"/>
            <a:ext cx="32649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Moving away from local WiFi.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Twilio </a:t>
            </a: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Programmable Wireless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▰"/>
            </a:pPr>
            <a:r>
              <a:rPr lang="en" sz="1500"/>
              <a:t>4G LTE + T-Mobile Narrowband 4G (USA only)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▰"/>
            </a:pPr>
            <a:r>
              <a:rPr lang="en" sz="1500"/>
              <a:t>Global 4G LTE / HSPA+ coverage + 3G/Edge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Why:</a:t>
            </a:r>
            <a:endParaRPr b="1"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Removes need to carry instruments to connect to car and removes race -&gt; cloud difficulties.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Car continues to have onboard WiFi for local recovery.</a:t>
            </a:r>
            <a:endParaRPr sz="1500"/>
          </a:p>
        </p:txBody>
      </p:sp>
      <p:sp>
        <p:nvSpPr>
          <p:cNvPr id="271" name="Google Shape;271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Communication - Changes</a:t>
            </a:r>
            <a:endParaRPr/>
          </a:p>
        </p:txBody>
      </p:sp>
      <p:grpSp>
        <p:nvGrpSpPr>
          <p:cNvPr id="272" name="Google Shape;272;p17"/>
          <p:cNvGrpSpPr/>
          <p:nvPr/>
        </p:nvGrpSpPr>
        <p:grpSpPr>
          <a:xfrm>
            <a:off x="249974" y="558028"/>
            <a:ext cx="434915" cy="435289"/>
            <a:chOff x="5941025" y="3634400"/>
            <a:chExt cx="467650" cy="467650"/>
          </a:xfrm>
        </p:grpSpPr>
        <p:sp>
          <p:nvSpPr>
            <p:cNvPr id="273" name="Google Shape;273;p1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9" name="Google Shape;279;p17"/>
          <p:cNvPicPr preferRelativeResize="0"/>
          <p:nvPr/>
        </p:nvPicPr>
        <p:blipFill rotWithShape="1">
          <a:blip r:embed="rId3">
            <a:alphaModFix/>
          </a:blip>
          <a:srcRect b="0" l="0" r="0" t="22893"/>
          <a:stretch/>
        </p:blipFill>
        <p:spPr>
          <a:xfrm>
            <a:off x="4552575" y="1401850"/>
            <a:ext cx="2215850" cy="7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400" y="2433525"/>
            <a:ext cx="2215851" cy="221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 Goals</a:t>
            </a:r>
            <a:endParaRPr/>
          </a:p>
        </p:txBody>
      </p:sp>
      <p:sp>
        <p:nvSpPr>
          <p:cNvPr id="286" name="Google Shape;286;p18"/>
          <p:cNvSpPr txBox="1"/>
          <p:nvPr>
            <p:ph idx="1" type="body"/>
          </p:nvPr>
        </p:nvSpPr>
        <p:spPr>
          <a:xfrm>
            <a:off x="1042132" y="1485123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Read data from DAQ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Can Bus Communication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Receive</a:t>
            </a:r>
            <a:r>
              <a:rPr lang="en"/>
              <a:t> data from Grafana</a:t>
            </a:r>
            <a:endParaRPr/>
          </a:p>
        </p:txBody>
      </p:sp>
      <p:grpSp>
        <p:nvGrpSpPr>
          <p:cNvPr id="287" name="Google Shape;287;p18"/>
          <p:cNvGrpSpPr/>
          <p:nvPr/>
        </p:nvGrpSpPr>
        <p:grpSpPr>
          <a:xfrm>
            <a:off x="246284" y="591577"/>
            <a:ext cx="441380" cy="368857"/>
            <a:chOff x="3927500" y="301425"/>
            <a:chExt cx="461550" cy="411625"/>
          </a:xfrm>
        </p:grpSpPr>
        <p:sp>
          <p:nvSpPr>
            <p:cNvPr id="288" name="Google Shape;288;p1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Connected Car</a:t>
            </a:r>
            <a:endParaRPr/>
          </a:p>
        </p:txBody>
      </p:sp>
      <p:sp>
        <p:nvSpPr>
          <p:cNvPr id="320" name="Google Shape;320;p19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Software</a:t>
            </a:r>
            <a:endParaRPr/>
          </a:p>
        </p:txBody>
      </p:sp>
      <p:grpSp>
        <p:nvGrpSpPr>
          <p:cNvPr id="321" name="Google Shape;321;p19"/>
          <p:cNvGrpSpPr/>
          <p:nvPr/>
        </p:nvGrpSpPr>
        <p:grpSpPr>
          <a:xfrm>
            <a:off x="528344" y="571178"/>
            <a:ext cx="1995927" cy="1785350"/>
            <a:chOff x="2583100" y="2973775"/>
            <a:chExt cx="461550" cy="437200"/>
          </a:xfrm>
        </p:grpSpPr>
        <p:sp>
          <p:nvSpPr>
            <p:cNvPr id="322" name="Google Shape;322;p1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28575">
              <a:solidFill>
                <a:srgbClr val="D00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28575">
              <a:solidFill>
                <a:srgbClr val="D00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