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fair Display"/>
      <p:regular r:id="rId24"/>
      <p:bold r:id="rId25"/>
      <p:italic r:id="rId26"/>
      <p:boldItalic r:id="rId27"/>
    </p:embeddedFont>
    <p:embeddedFont>
      <p:font typeface="Montserrat"/>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Montserrat-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74678a7d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74678a7d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3a0a601d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3a0a601d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3a0a601d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3a0a601d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3a0a601d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3a0a601d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3a0a601d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3a0a601d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fc9b2b4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fc9b2b4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3a0a601d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3a0a601d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3a0a601d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3a0a601d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fc9b2b4a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fc9b2b4a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fc9b2b4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fc9b2b4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4678a7d2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4678a7d2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4678a7d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4678a7d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4678a7d2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678a7d2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4678a7d2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4678a7d2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3a0a601d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3a0a601d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3a0a601d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3a0a601d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3a0a601d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3a0a601d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jp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scm.com/book/en/v2/Getting-Started-About-Version-Contro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3.png"/><Relationship Id="rId5" Type="http://schemas.openxmlformats.org/officeDocument/2006/relationships/image" Target="../media/image9.png"/><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scm.com/book/en/v2/Getting-Started-About-Version-Contro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scm.com/book/en/v2/Getting-Started-About-Version-Contro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hyperlink" Target="https://www.linkedin.com/in/sukriti-shah" TargetMode="External"/><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18.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jpg"/><Relationship Id="rId4" Type="http://schemas.openxmlformats.org/officeDocument/2006/relationships/hyperlink" Target="https://www.linkedin.com/in/sakshi-grover-7300a9188/" TargetMode="External"/><Relationship Id="rId9" Type="http://schemas.openxmlformats.org/officeDocument/2006/relationships/image" Target="../media/image17.png"/><Relationship Id="rId5" Type="http://schemas.openxmlformats.org/officeDocument/2006/relationships/image" Target="../media/image1.png"/><Relationship Id="rId6" Type="http://schemas.openxmlformats.org/officeDocument/2006/relationships/image" Target="../media/image12.png"/><Relationship Id="rId7" Type="http://schemas.openxmlformats.org/officeDocument/2006/relationships/image" Target="../media/image6.pn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hyperlink" Target="https://www.linkedin.com/in/lonewolfkj/" TargetMode="External"/><Relationship Id="rId5" Type="http://schemas.openxmlformats.org/officeDocument/2006/relationships/image" Target="../media/image26.png"/><Relationship Id="rId6" Type="http://schemas.openxmlformats.org/officeDocument/2006/relationships/image" Target="../media/image1.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363325"/>
            <a:ext cx="8455500" cy="34524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p>
          <a:p>
            <a:pPr indent="0" lvl="0" marL="0" rtl="0" algn="ctr">
              <a:spcBef>
                <a:spcPts val="0"/>
              </a:spcBef>
              <a:spcAft>
                <a:spcPts val="0"/>
              </a:spcAft>
              <a:buNone/>
            </a:pPr>
            <a:r>
              <a:rPr lang="en-GB" sz="3600"/>
              <a:t>Congratulations to all the Education Outreach Scholarship Winners </a:t>
            </a:r>
            <a:endParaRPr sz="3600"/>
          </a:p>
          <a:p>
            <a:pPr indent="0" lvl="0" marL="0" rtl="0" algn="ctr">
              <a:spcBef>
                <a:spcPts val="0"/>
              </a:spcBef>
              <a:spcAft>
                <a:spcPts val="0"/>
              </a:spcAft>
              <a:buClr>
                <a:schemeClr val="dk2"/>
              </a:buClr>
              <a:buSzPts val="1100"/>
              <a:buFont typeface="Arial"/>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rPr lang="en-GB" sz="3600"/>
              <a:t>Welcome </a:t>
            </a:r>
            <a:r>
              <a:rPr lang="en-GB" sz="3600"/>
              <a:t>to the</a:t>
            </a:r>
            <a:r>
              <a:rPr lang="en-GB" sz="3600"/>
              <a:t> </a:t>
            </a:r>
            <a:endParaRPr sz="3600"/>
          </a:p>
          <a:p>
            <a:pPr indent="0" lvl="0" marL="0" rtl="0" algn="ctr">
              <a:spcBef>
                <a:spcPts val="0"/>
              </a:spcBef>
              <a:spcAft>
                <a:spcPts val="0"/>
              </a:spcAft>
              <a:buNone/>
            </a:pPr>
            <a:r>
              <a:rPr lang="en-GB" sz="3600"/>
              <a:t>Introduction to Git &amp; GitHub Course</a:t>
            </a:r>
            <a:endParaRPr sz="3600"/>
          </a:p>
          <a:p>
            <a:pPr indent="0" lvl="0" marL="0" rtl="0" algn="ctr">
              <a:spcBef>
                <a:spcPts val="0"/>
              </a:spcBef>
              <a:spcAft>
                <a:spcPts val="0"/>
              </a:spcAft>
              <a:buNone/>
            </a:pPr>
            <a:r>
              <a:t/>
            </a:r>
            <a:endParaRPr sz="3600"/>
          </a:p>
        </p:txBody>
      </p:sp>
      <p:pic>
        <p:nvPicPr>
          <p:cNvPr id="59" name="Google Shape;59;p13"/>
          <p:cNvPicPr preferRelativeResize="0"/>
          <p:nvPr/>
        </p:nvPicPr>
        <p:blipFill>
          <a:blip r:embed="rId3">
            <a:alphaModFix/>
          </a:blip>
          <a:stretch>
            <a:fillRect/>
          </a:stretch>
        </p:blipFill>
        <p:spPr>
          <a:xfrm>
            <a:off x="170725" y="185900"/>
            <a:ext cx="952500" cy="952500"/>
          </a:xfrm>
          <a:prstGeom prst="rect">
            <a:avLst/>
          </a:prstGeom>
          <a:noFill/>
          <a:ln>
            <a:noFill/>
          </a:ln>
        </p:spPr>
      </p:pic>
      <p:sp>
        <p:nvSpPr>
          <p:cNvPr id="60" name="Google Shape;60;p13"/>
          <p:cNvSpPr txBox="1"/>
          <p:nvPr/>
        </p:nvSpPr>
        <p:spPr>
          <a:xfrm>
            <a:off x="1123225" y="228350"/>
            <a:ext cx="3227100" cy="86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latin typeface="Playfair Display"/>
                <a:ea typeface="Playfair Display"/>
                <a:cs typeface="Playfair Display"/>
                <a:sym typeface="Playfair Display"/>
              </a:rPr>
              <a:t>GirlScript Foundation</a:t>
            </a:r>
            <a:endParaRPr sz="1800">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GB" sz="1800">
                <a:latin typeface="Playfair Display"/>
                <a:ea typeface="Playfair Display"/>
                <a:cs typeface="Playfair Display"/>
                <a:sym typeface="Playfair Display"/>
              </a:rPr>
              <a:t>Education Outreach Program</a:t>
            </a:r>
            <a:endParaRPr sz="1800">
              <a:latin typeface="Playfair Display"/>
              <a:ea typeface="Playfair Display"/>
              <a:cs typeface="Playfair Display"/>
              <a:sym typeface="Playfair Display"/>
            </a:endParaRPr>
          </a:p>
        </p:txBody>
      </p:sp>
      <p:cxnSp>
        <p:nvCxnSpPr>
          <p:cNvPr id="61" name="Google Shape;61;p13"/>
          <p:cNvCxnSpPr>
            <a:stCxn id="58" idx="1"/>
            <a:endCxn id="58" idx="3"/>
          </p:cNvCxnSpPr>
          <p:nvPr/>
        </p:nvCxnSpPr>
        <p:spPr>
          <a:xfrm>
            <a:off x="344250" y="3089525"/>
            <a:ext cx="8455500" cy="0"/>
          </a:xfrm>
          <a:prstGeom prst="straightConnector1">
            <a:avLst/>
          </a:prstGeom>
          <a:noFill/>
          <a:ln cap="flat" cmpd="sng" w="9525">
            <a:solidFill>
              <a:schemeClr val="dk2"/>
            </a:solidFill>
            <a:prstDash val="solid"/>
            <a:round/>
            <a:headEnd len="med" w="med" type="none"/>
            <a:tailEnd len="med" w="med" type="none"/>
          </a:ln>
        </p:spPr>
      </p:cxnSp>
      <p:pic>
        <p:nvPicPr>
          <p:cNvPr id="62" name="Google Shape;62;p13"/>
          <p:cNvPicPr preferRelativeResize="0"/>
          <p:nvPr/>
        </p:nvPicPr>
        <p:blipFill>
          <a:blip r:embed="rId4">
            <a:alphaModFix/>
          </a:blip>
          <a:stretch>
            <a:fillRect/>
          </a:stretch>
        </p:blipFill>
        <p:spPr>
          <a:xfrm>
            <a:off x="3561900" y="2285325"/>
            <a:ext cx="2020200" cy="202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3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rot="-1799981">
            <a:off x="342141" y="567109"/>
            <a:ext cx="2838995" cy="2129235"/>
          </a:xfrm>
          <a:prstGeom prst="rect">
            <a:avLst/>
          </a:prstGeom>
          <a:noFill/>
          <a:ln>
            <a:noFill/>
          </a:ln>
        </p:spPr>
      </p:pic>
      <p:sp>
        <p:nvSpPr>
          <p:cNvPr id="133" name="Google Shape;133;p22"/>
          <p:cNvSpPr/>
          <p:nvPr/>
        </p:nvSpPr>
        <p:spPr>
          <a:xfrm>
            <a:off x="3755375" y="198300"/>
            <a:ext cx="5388600" cy="2788500"/>
          </a:xfrm>
          <a:prstGeom prst="cloudCallout">
            <a:avLst>
              <a:gd fmla="val -20833" name="adj1"/>
              <a:gd fmla="val 625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6000"/>
              <a:t>Need for VCS?</a:t>
            </a:r>
            <a:endParaRPr b="1" sz="6000"/>
          </a:p>
        </p:txBody>
      </p:sp>
      <p:pic>
        <p:nvPicPr>
          <p:cNvPr id="134" name="Google Shape;134;p22"/>
          <p:cNvPicPr preferRelativeResize="0"/>
          <p:nvPr/>
        </p:nvPicPr>
        <p:blipFill>
          <a:blip r:embed="rId4">
            <a:alphaModFix/>
          </a:blip>
          <a:stretch>
            <a:fillRect/>
          </a:stretch>
        </p:blipFill>
        <p:spPr>
          <a:xfrm>
            <a:off x="2330075" y="3420725"/>
            <a:ext cx="4622950" cy="1570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138" name="Shape 138"/>
        <p:cNvGrpSpPr/>
        <p:nvPr/>
      </p:nvGrpSpPr>
      <p:grpSpPr>
        <a:xfrm>
          <a:off x="0" y="0"/>
          <a:ext cx="0" cy="0"/>
          <a:chOff x="0" y="0"/>
          <a:chExt cx="0" cy="0"/>
        </a:xfrm>
      </p:grpSpPr>
      <p:sp>
        <p:nvSpPr>
          <p:cNvPr id="139" name="Google Shape;139;p23"/>
          <p:cNvSpPr txBox="1"/>
          <p:nvPr>
            <p:ph idx="1" type="body"/>
          </p:nvPr>
        </p:nvSpPr>
        <p:spPr>
          <a:xfrm>
            <a:off x="0" y="0"/>
            <a:ext cx="5094000" cy="818100"/>
          </a:xfrm>
          <a:prstGeom prst="rect">
            <a:avLst/>
          </a:prstGeom>
        </p:spPr>
        <p:txBody>
          <a:bodyPr anchorCtr="0" anchor="t" bIns="91425" lIns="91425" spcFirstLastPara="1" rIns="91425" wrap="square" tIns="91425">
            <a:noAutofit/>
          </a:bodyPr>
          <a:lstStyle/>
          <a:p>
            <a:pPr indent="-533400" lvl="0" marL="457200" rtl="0" algn="l">
              <a:spcBef>
                <a:spcPts val="0"/>
              </a:spcBef>
              <a:spcAft>
                <a:spcPts val="0"/>
              </a:spcAft>
              <a:buSzPts val="4800"/>
              <a:buAutoNum type="arabicPeriod"/>
            </a:pPr>
            <a:r>
              <a:rPr b="1" lang="en-GB" sz="4800"/>
              <a:t>Collaboration </a:t>
            </a:r>
            <a:endParaRPr b="1" sz="4800"/>
          </a:p>
        </p:txBody>
      </p:sp>
      <p:pic>
        <p:nvPicPr>
          <p:cNvPr id="140" name="Google Shape;140;p23"/>
          <p:cNvPicPr preferRelativeResize="0"/>
          <p:nvPr/>
        </p:nvPicPr>
        <p:blipFill>
          <a:blip r:embed="rId3">
            <a:alphaModFix/>
          </a:blip>
          <a:stretch>
            <a:fillRect/>
          </a:stretch>
        </p:blipFill>
        <p:spPr>
          <a:xfrm>
            <a:off x="5649000" y="99150"/>
            <a:ext cx="3331225" cy="3098500"/>
          </a:xfrm>
          <a:prstGeom prst="rect">
            <a:avLst/>
          </a:prstGeom>
          <a:noFill/>
          <a:ln>
            <a:noFill/>
          </a:ln>
        </p:spPr>
      </p:pic>
      <p:sp>
        <p:nvSpPr>
          <p:cNvPr id="141" name="Google Shape;141;p23"/>
          <p:cNvSpPr/>
          <p:nvPr/>
        </p:nvSpPr>
        <p:spPr>
          <a:xfrm>
            <a:off x="0" y="879975"/>
            <a:ext cx="5255100" cy="4263600"/>
          </a:xfrm>
          <a:prstGeom prst="verticalScroll">
            <a:avLst>
              <a:gd fmla="val 125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GB" sz="3600"/>
              <a:t>       </a:t>
            </a:r>
            <a:r>
              <a:rPr b="1" lang="en-GB" sz="3600">
                <a:solidFill>
                  <a:srgbClr val="FFFFFF"/>
                </a:solidFill>
              </a:rPr>
              <a:t>In absence of  Collaboration-</a:t>
            </a:r>
            <a:endParaRPr b="1" sz="3600">
              <a:solidFill>
                <a:srgbClr val="FFFFFF"/>
              </a:solidFill>
            </a:endParaRPr>
          </a:p>
          <a:p>
            <a:pPr indent="-381000" lvl="0" marL="457200" rtl="0" algn="l">
              <a:spcBef>
                <a:spcPts val="0"/>
              </a:spcBef>
              <a:spcAft>
                <a:spcPts val="0"/>
              </a:spcAft>
              <a:buClr>
                <a:srgbClr val="FFFFFF"/>
              </a:buClr>
              <a:buSzPts val="2400"/>
              <a:buChar char="●"/>
            </a:pPr>
            <a:r>
              <a:rPr lang="en-GB" sz="2400">
                <a:solidFill>
                  <a:srgbClr val="FFFFFF"/>
                </a:solidFill>
              </a:rPr>
              <a:t>Repetitive work?</a:t>
            </a:r>
            <a:endParaRPr sz="2400">
              <a:solidFill>
                <a:srgbClr val="FFFFFF"/>
              </a:solidFill>
            </a:endParaRPr>
          </a:p>
          <a:p>
            <a:pPr indent="-381000" lvl="0" marL="457200" rtl="0" algn="l">
              <a:spcBef>
                <a:spcPts val="0"/>
              </a:spcBef>
              <a:spcAft>
                <a:spcPts val="0"/>
              </a:spcAft>
              <a:buClr>
                <a:srgbClr val="FFFFFF"/>
              </a:buClr>
              <a:buSzPts val="2400"/>
              <a:buChar char="●"/>
            </a:pPr>
            <a:r>
              <a:rPr lang="en-GB" sz="2400">
                <a:solidFill>
                  <a:srgbClr val="FFFFFF"/>
                </a:solidFill>
              </a:rPr>
              <a:t>Different approach towards the same goal, hence inability to merge?</a:t>
            </a:r>
            <a:endParaRPr sz="2400">
              <a:solidFill>
                <a:srgbClr val="FFFFFF"/>
              </a:solidFill>
            </a:endParaRPr>
          </a:p>
          <a:p>
            <a:pPr indent="-381000" lvl="0" marL="457200" rtl="0" algn="l">
              <a:spcBef>
                <a:spcPts val="0"/>
              </a:spcBef>
              <a:spcAft>
                <a:spcPts val="0"/>
              </a:spcAft>
              <a:buClr>
                <a:srgbClr val="FFFFFF"/>
              </a:buClr>
              <a:buSzPts val="2400"/>
              <a:buChar char="●"/>
            </a:pPr>
            <a:r>
              <a:rPr lang="en-GB" sz="2400">
                <a:solidFill>
                  <a:srgbClr val="FFFFFF"/>
                </a:solidFill>
              </a:rPr>
              <a:t>Miscommunication?</a:t>
            </a:r>
            <a:endParaRPr sz="2400">
              <a:solidFill>
                <a:srgbClr val="FFFFFF"/>
              </a:solidFill>
            </a:endParaRPr>
          </a:p>
          <a:p>
            <a:pPr indent="-381000" lvl="0" marL="457200" rtl="0" algn="l">
              <a:spcBef>
                <a:spcPts val="0"/>
              </a:spcBef>
              <a:spcAft>
                <a:spcPts val="0"/>
              </a:spcAft>
              <a:buClr>
                <a:srgbClr val="FFFFFF"/>
              </a:buClr>
              <a:buSzPts val="2400"/>
              <a:buChar char="●"/>
            </a:pPr>
            <a:r>
              <a:rPr lang="en-GB" sz="2400">
                <a:solidFill>
                  <a:srgbClr val="FFFFFF"/>
                </a:solidFill>
              </a:rPr>
              <a:t>Conflicts? </a:t>
            </a:r>
            <a:endParaRPr sz="2400">
              <a:solidFill>
                <a:srgbClr val="FFFFFF"/>
              </a:solidFill>
            </a:endParaRPr>
          </a:p>
          <a:p>
            <a:pPr indent="-381000" lvl="0" marL="457200" rtl="0" algn="l">
              <a:spcBef>
                <a:spcPts val="0"/>
              </a:spcBef>
              <a:spcAft>
                <a:spcPts val="0"/>
              </a:spcAft>
              <a:buClr>
                <a:srgbClr val="FFFFFF"/>
              </a:buClr>
              <a:buSzPts val="2400"/>
              <a:buChar char="●"/>
            </a:pPr>
            <a:r>
              <a:rPr lang="en-GB" sz="2400">
                <a:solidFill>
                  <a:srgbClr val="FFFFFF"/>
                </a:solidFill>
              </a:rPr>
              <a:t>Chaos?</a:t>
            </a:r>
            <a:endParaRPr sz="2400">
              <a:solidFill>
                <a:srgbClr val="FFFFFF"/>
              </a:solidFill>
            </a:endParaRPr>
          </a:p>
        </p:txBody>
      </p:sp>
      <p:pic>
        <p:nvPicPr>
          <p:cNvPr id="142" name="Google Shape;142;p23"/>
          <p:cNvPicPr preferRelativeResize="0"/>
          <p:nvPr/>
        </p:nvPicPr>
        <p:blipFill>
          <a:blip r:embed="rId4">
            <a:alphaModFix/>
          </a:blip>
          <a:stretch>
            <a:fillRect/>
          </a:stretch>
        </p:blipFill>
        <p:spPr>
          <a:xfrm>
            <a:off x="545300" y="1090675"/>
            <a:ext cx="1037299" cy="1090675"/>
          </a:xfrm>
          <a:prstGeom prst="rect">
            <a:avLst/>
          </a:prstGeom>
          <a:noFill/>
          <a:ln>
            <a:noFill/>
          </a:ln>
        </p:spPr>
      </p:pic>
      <p:sp>
        <p:nvSpPr>
          <p:cNvPr id="143" name="Google Shape;143;p23"/>
          <p:cNvSpPr/>
          <p:nvPr/>
        </p:nvSpPr>
        <p:spPr>
          <a:xfrm>
            <a:off x="8167625" y="3241800"/>
            <a:ext cx="756300" cy="954300"/>
          </a:xfrm>
          <a:prstGeom prst="bentUpArrow">
            <a:avLst>
              <a:gd fmla="val 25000" name="adj1"/>
              <a:gd fmla="val 25000" name="adj2"/>
              <a:gd fmla="val 25000" name="adj3"/>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4821250" y="3241800"/>
            <a:ext cx="3396000" cy="1660800"/>
          </a:xfrm>
          <a:prstGeom prst="cloudCallout">
            <a:avLst>
              <a:gd fmla="val -20833" name="adj1"/>
              <a:gd fmla="val 62500" name="adj2"/>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rPr>
              <a:t>Collaboration is important</a:t>
            </a:r>
            <a:r>
              <a:rPr lang="en-GB" sz="2600">
                <a:solidFill>
                  <a:srgbClr val="FFFFFF"/>
                </a:solidFill>
              </a:rPr>
              <a:t>.</a:t>
            </a:r>
            <a:endParaRPr sz="2600">
              <a:solidFill>
                <a:srgbClr val="FFFFFF"/>
              </a:solidFill>
            </a:endParaRPr>
          </a:p>
          <a:p>
            <a:pPr indent="0" lvl="0" marL="0" rtl="0" algn="ctr">
              <a:spcBef>
                <a:spcPts val="0"/>
              </a:spcBef>
              <a:spcAft>
                <a:spcPts val="0"/>
              </a:spcAft>
              <a:buNone/>
            </a:pPr>
            <a:r>
              <a:rPr lang="en-GB" sz="2600">
                <a:solidFill>
                  <a:srgbClr val="FFFFFF"/>
                </a:solidFill>
              </a:rPr>
              <a:t>Agree?</a:t>
            </a:r>
            <a:endParaRPr sz="26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48" name="Shape 148"/>
        <p:cNvGrpSpPr/>
        <p:nvPr/>
      </p:nvGrpSpPr>
      <p:grpSpPr>
        <a:xfrm>
          <a:off x="0" y="0"/>
          <a:ext cx="0" cy="0"/>
          <a:chOff x="0" y="0"/>
          <a:chExt cx="0" cy="0"/>
        </a:xfrm>
      </p:grpSpPr>
      <p:sp>
        <p:nvSpPr>
          <p:cNvPr id="149" name="Google Shape;149;p24"/>
          <p:cNvSpPr txBox="1"/>
          <p:nvPr>
            <p:ph idx="1" type="body"/>
          </p:nvPr>
        </p:nvSpPr>
        <p:spPr>
          <a:xfrm>
            <a:off x="0" y="0"/>
            <a:ext cx="6729900" cy="137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600"/>
              <a:t>2. </a:t>
            </a:r>
            <a:r>
              <a:rPr b="1" lang="en-GB" sz="3600"/>
              <a:t>Storing Versions &amp; Backup</a:t>
            </a:r>
            <a:endParaRPr b="1" sz="3600"/>
          </a:p>
        </p:txBody>
      </p:sp>
      <p:pic>
        <p:nvPicPr>
          <p:cNvPr id="150" name="Google Shape;150;p24"/>
          <p:cNvPicPr preferRelativeResize="0"/>
          <p:nvPr/>
        </p:nvPicPr>
        <p:blipFill>
          <a:blip r:embed="rId3">
            <a:alphaModFix/>
          </a:blip>
          <a:stretch>
            <a:fillRect/>
          </a:stretch>
        </p:blipFill>
        <p:spPr>
          <a:xfrm>
            <a:off x="0" y="2571750"/>
            <a:ext cx="2726675" cy="2571750"/>
          </a:xfrm>
          <a:prstGeom prst="rect">
            <a:avLst/>
          </a:prstGeom>
          <a:noFill/>
          <a:ln>
            <a:noFill/>
          </a:ln>
        </p:spPr>
      </p:pic>
      <p:sp>
        <p:nvSpPr>
          <p:cNvPr id="151" name="Google Shape;151;p24"/>
          <p:cNvSpPr/>
          <p:nvPr/>
        </p:nvSpPr>
        <p:spPr>
          <a:xfrm>
            <a:off x="1871500" y="644475"/>
            <a:ext cx="7272600" cy="3891900"/>
          </a:xfrm>
          <a:prstGeom prst="cloudCallout">
            <a:avLst>
              <a:gd fmla="val -20833" name="adj1"/>
              <a:gd fmla="val 625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FFFFFF"/>
                </a:solidFill>
              </a:rPr>
              <a:t>What if?</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I lose all my project files?</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I do not like this change in my project later?</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GB" sz="1800">
                <a:solidFill>
                  <a:srgbClr val="FFFFFF"/>
                </a:solidFill>
              </a:rPr>
              <a:t>I want to keep this version of my project, but I want to try few more designs. Should I maintain a separate copy each time? Should I just save the changed file?</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155" name="Shape 155"/>
        <p:cNvGrpSpPr/>
        <p:nvPr/>
      </p:nvGrpSpPr>
      <p:grpSpPr>
        <a:xfrm>
          <a:off x="0" y="0"/>
          <a:ext cx="0" cy="0"/>
          <a:chOff x="0" y="0"/>
          <a:chExt cx="0" cy="0"/>
        </a:xfrm>
      </p:grpSpPr>
      <p:sp>
        <p:nvSpPr>
          <p:cNvPr id="156" name="Google Shape;156;p25"/>
          <p:cNvSpPr txBox="1"/>
          <p:nvPr>
            <p:ph idx="1" type="body"/>
          </p:nvPr>
        </p:nvSpPr>
        <p:spPr>
          <a:xfrm>
            <a:off x="0" y="0"/>
            <a:ext cx="3272100" cy="104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4800"/>
              <a:t>3. </a:t>
            </a:r>
            <a:r>
              <a:rPr b="1" lang="en-GB" sz="4800"/>
              <a:t>Analysis</a:t>
            </a:r>
            <a:endParaRPr b="1" sz="4800"/>
          </a:p>
        </p:txBody>
      </p:sp>
      <p:pic>
        <p:nvPicPr>
          <p:cNvPr id="157" name="Google Shape;157;p25"/>
          <p:cNvPicPr preferRelativeResize="0"/>
          <p:nvPr/>
        </p:nvPicPr>
        <p:blipFill>
          <a:blip r:embed="rId3">
            <a:alphaModFix/>
          </a:blip>
          <a:stretch>
            <a:fillRect/>
          </a:stretch>
        </p:blipFill>
        <p:spPr>
          <a:xfrm>
            <a:off x="7485950" y="123925"/>
            <a:ext cx="1487326" cy="1487326"/>
          </a:xfrm>
          <a:prstGeom prst="rect">
            <a:avLst/>
          </a:prstGeom>
          <a:noFill/>
          <a:ln>
            <a:noFill/>
          </a:ln>
        </p:spPr>
      </p:pic>
      <p:sp>
        <p:nvSpPr>
          <p:cNvPr id="158" name="Google Shape;158;p25"/>
          <p:cNvSpPr/>
          <p:nvPr/>
        </p:nvSpPr>
        <p:spPr>
          <a:xfrm>
            <a:off x="0" y="391176"/>
            <a:ext cx="8812152" cy="4661874"/>
          </a:xfrm>
          <a:prstGeom prst="irregularSeal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solidFill>
                  <a:srgbClr val="FFFFFF"/>
                </a:solidFill>
              </a:rPr>
              <a:t>When did I make this change? </a:t>
            </a:r>
            <a:endParaRPr sz="2400">
              <a:solidFill>
                <a:srgbClr val="FFFFFF"/>
              </a:solidFill>
            </a:endParaRPr>
          </a:p>
          <a:p>
            <a:pPr indent="0" lvl="0" marL="0" rtl="0" algn="ctr">
              <a:spcBef>
                <a:spcPts val="0"/>
              </a:spcBef>
              <a:spcAft>
                <a:spcPts val="0"/>
              </a:spcAft>
              <a:buNone/>
            </a:pPr>
            <a:r>
              <a:rPr lang="en-GB" sz="2400">
                <a:solidFill>
                  <a:srgbClr val="FFFFFF"/>
                </a:solidFill>
              </a:rPr>
              <a:t>How does this change affect my project?</a:t>
            </a:r>
            <a:endParaRPr sz="2400">
              <a:solidFill>
                <a:srgbClr val="FFFFFF"/>
              </a:solidFill>
            </a:endParaRPr>
          </a:p>
          <a:p>
            <a:pPr indent="0" lvl="0" marL="0" rtl="0" algn="ctr">
              <a:spcBef>
                <a:spcPts val="0"/>
              </a:spcBef>
              <a:spcAft>
                <a:spcPts val="0"/>
              </a:spcAft>
              <a:buNone/>
            </a:pPr>
            <a:r>
              <a:rPr lang="en-GB" sz="2400">
                <a:solidFill>
                  <a:srgbClr val="FFFFFF"/>
                </a:solidFill>
              </a:rPr>
              <a:t>Who made this change?</a:t>
            </a:r>
            <a:endParaRPr sz="2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62" name="Shape 162"/>
        <p:cNvGrpSpPr/>
        <p:nvPr/>
      </p:nvGrpSpPr>
      <p:grpSpPr>
        <a:xfrm>
          <a:off x="0" y="0"/>
          <a:ext cx="0" cy="0"/>
          <a:chOff x="0" y="0"/>
          <a:chExt cx="0" cy="0"/>
        </a:xfrm>
      </p:grpSpPr>
      <p:sp>
        <p:nvSpPr>
          <p:cNvPr id="163" name="Google Shape;163;p26"/>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As per documentation on Git’s official website (</a:t>
            </a:r>
            <a:r>
              <a:rPr b="1" lang="en-GB" u="sng">
                <a:solidFill>
                  <a:schemeClr val="hlink"/>
                </a:solidFill>
                <a:hlinkClick r:id="rId3"/>
              </a:rPr>
              <a:t>https://git-scm.com/book/en/v2/Getting-Started-About-Version-Control</a:t>
            </a:r>
            <a:r>
              <a:rPr b="1" lang="en-GB"/>
              <a:t>)</a:t>
            </a:r>
            <a:endParaRPr b="1"/>
          </a:p>
          <a:p>
            <a:pPr indent="0" lvl="0" marL="0" rtl="0" algn="l">
              <a:spcBef>
                <a:spcPts val="1600"/>
              </a:spcBef>
              <a:spcAft>
                <a:spcPts val="0"/>
              </a:spcAft>
              <a:buNone/>
            </a:pPr>
            <a:r>
              <a:rPr lang="en-GB"/>
              <a:t>What is “version control”, and why should you care? Version control is a system that records changes to a file or set of files over time so that you can recall specific versions later. For the examples in this book, you will use software source code as the files being version controlled, though in reality you can do this with nearly any type of file on a computer.</a:t>
            </a:r>
            <a:endParaRPr/>
          </a:p>
          <a:p>
            <a:pPr indent="0" lvl="0" marL="0" rtl="0" algn="l">
              <a:spcBef>
                <a:spcPts val="1600"/>
              </a:spcBef>
              <a:spcAft>
                <a:spcPts val="1600"/>
              </a:spcAft>
              <a:buNone/>
            </a:pPr>
            <a:r>
              <a:rPr lang="en-GB"/>
              <a:t>If you are a graphic or web designer and want to keep every version of an image or layout (which you would most certainly want to), a Version Control System (VCS) is a very wise thing to use. It allows you to revert selected files back to a previous state, revert the entire project back to a previous state, compare changes over time, see who last modified something that might be causing a problem, who introduced an issue and when, and more. Using a VCS also generally means that if you screw things up or lose files, you can easily recover. In addition, you get all this for very little overhead.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67" name="Shape 167"/>
        <p:cNvGrpSpPr/>
        <p:nvPr/>
      </p:nvGrpSpPr>
      <p:grpSpPr>
        <a:xfrm>
          <a:off x="0" y="0"/>
          <a:ext cx="0" cy="0"/>
          <a:chOff x="0" y="0"/>
          <a:chExt cx="0" cy="0"/>
        </a:xfrm>
      </p:grpSpPr>
      <p:sp>
        <p:nvSpPr>
          <p:cNvPr id="168" name="Google Shape;168;p27"/>
          <p:cNvSpPr txBox="1"/>
          <p:nvPr>
            <p:ph type="title"/>
          </p:nvPr>
        </p:nvSpPr>
        <p:spPr>
          <a:xfrm>
            <a:off x="38607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Different Version Control Systems</a:t>
            </a:r>
            <a:endParaRPr/>
          </a:p>
        </p:txBody>
      </p:sp>
      <p:pic>
        <p:nvPicPr>
          <p:cNvPr id="169" name="Google Shape;169;p27"/>
          <p:cNvPicPr preferRelativeResize="0"/>
          <p:nvPr/>
        </p:nvPicPr>
        <p:blipFill>
          <a:blip r:embed="rId3">
            <a:alphaModFix/>
          </a:blip>
          <a:stretch>
            <a:fillRect/>
          </a:stretch>
        </p:blipFill>
        <p:spPr>
          <a:xfrm>
            <a:off x="90450" y="711550"/>
            <a:ext cx="2214825" cy="1931200"/>
          </a:xfrm>
          <a:prstGeom prst="rect">
            <a:avLst/>
          </a:prstGeom>
          <a:noFill/>
          <a:ln>
            <a:noFill/>
          </a:ln>
        </p:spPr>
      </p:pic>
      <p:pic>
        <p:nvPicPr>
          <p:cNvPr id="170" name="Google Shape;170;p27"/>
          <p:cNvPicPr preferRelativeResize="0"/>
          <p:nvPr/>
        </p:nvPicPr>
        <p:blipFill>
          <a:blip r:embed="rId4">
            <a:alphaModFix/>
          </a:blip>
          <a:stretch>
            <a:fillRect/>
          </a:stretch>
        </p:blipFill>
        <p:spPr>
          <a:xfrm>
            <a:off x="90450" y="2781600"/>
            <a:ext cx="2214825" cy="2247900"/>
          </a:xfrm>
          <a:prstGeom prst="rect">
            <a:avLst/>
          </a:prstGeom>
          <a:noFill/>
          <a:ln>
            <a:noFill/>
          </a:ln>
        </p:spPr>
      </p:pic>
      <p:cxnSp>
        <p:nvCxnSpPr>
          <p:cNvPr id="171" name="Google Shape;171;p27"/>
          <p:cNvCxnSpPr/>
          <p:nvPr/>
        </p:nvCxnSpPr>
        <p:spPr>
          <a:xfrm flipH="1">
            <a:off x="4635275" y="572700"/>
            <a:ext cx="11100" cy="4521300"/>
          </a:xfrm>
          <a:prstGeom prst="straightConnector1">
            <a:avLst/>
          </a:prstGeom>
          <a:noFill/>
          <a:ln cap="flat" cmpd="sng" w="9525">
            <a:solidFill>
              <a:schemeClr val="dk2"/>
            </a:solidFill>
            <a:prstDash val="solid"/>
            <a:round/>
            <a:headEnd len="med" w="med" type="none"/>
            <a:tailEnd len="med" w="med" type="none"/>
          </a:ln>
        </p:spPr>
      </p:cxnSp>
      <p:pic>
        <p:nvPicPr>
          <p:cNvPr id="172" name="Google Shape;172;p27"/>
          <p:cNvPicPr preferRelativeResize="0"/>
          <p:nvPr/>
        </p:nvPicPr>
        <p:blipFill>
          <a:blip r:embed="rId5">
            <a:alphaModFix/>
          </a:blip>
          <a:stretch>
            <a:fillRect/>
          </a:stretch>
        </p:blipFill>
        <p:spPr>
          <a:xfrm>
            <a:off x="6976375" y="711550"/>
            <a:ext cx="2045268" cy="1931200"/>
          </a:xfrm>
          <a:prstGeom prst="rect">
            <a:avLst/>
          </a:prstGeom>
          <a:noFill/>
          <a:ln>
            <a:noFill/>
          </a:ln>
        </p:spPr>
      </p:pic>
      <p:pic>
        <p:nvPicPr>
          <p:cNvPr id="173" name="Google Shape;173;p27"/>
          <p:cNvPicPr preferRelativeResize="0"/>
          <p:nvPr/>
        </p:nvPicPr>
        <p:blipFill>
          <a:blip r:embed="rId6">
            <a:alphaModFix/>
          </a:blip>
          <a:stretch>
            <a:fillRect/>
          </a:stretch>
        </p:blipFill>
        <p:spPr>
          <a:xfrm>
            <a:off x="7027375" y="2781600"/>
            <a:ext cx="1994275" cy="2195950"/>
          </a:xfrm>
          <a:prstGeom prst="rect">
            <a:avLst/>
          </a:prstGeom>
          <a:noFill/>
          <a:ln>
            <a:noFill/>
          </a:ln>
        </p:spPr>
      </p:pic>
      <p:sp>
        <p:nvSpPr>
          <p:cNvPr id="174" name="Google Shape;174;p27"/>
          <p:cNvSpPr txBox="1"/>
          <p:nvPr/>
        </p:nvSpPr>
        <p:spPr>
          <a:xfrm>
            <a:off x="2531425" y="1127850"/>
            <a:ext cx="1877700" cy="9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Playfair Display"/>
                <a:ea typeface="Playfair Display"/>
                <a:cs typeface="Playfair Display"/>
                <a:sym typeface="Playfair Display"/>
              </a:rPr>
              <a:t>Apache Subversion</a:t>
            </a:r>
            <a:endParaRPr b="1" sz="2400">
              <a:latin typeface="Playfair Display"/>
              <a:ea typeface="Playfair Display"/>
              <a:cs typeface="Playfair Display"/>
              <a:sym typeface="Playfair Display"/>
            </a:endParaRPr>
          </a:p>
        </p:txBody>
      </p:sp>
      <p:sp>
        <p:nvSpPr>
          <p:cNvPr id="175" name="Google Shape;175;p27"/>
          <p:cNvSpPr txBox="1"/>
          <p:nvPr/>
        </p:nvSpPr>
        <p:spPr>
          <a:xfrm>
            <a:off x="2531425" y="3172850"/>
            <a:ext cx="1994400" cy="12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Playfair Display"/>
                <a:ea typeface="Playfair Display"/>
                <a:cs typeface="Playfair Display"/>
                <a:sym typeface="Playfair Display"/>
              </a:rPr>
              <a:t>Concurrent Version System</a:t>
            </a:r>
            <a:endParaRPr b="1" sz="2400">
              <a:latin typeface="Playfair Display"/>
              <a:ea typeface="Playfair Display"/>
              <a:cs typeface="Playfair Display"/>
              <a:sym typeface="Playfair Display"/>
            </a:endParaRPr>
          </a:p>
        </p:txBody>
      </p:sp>
      <p:sp>
        <p:nvSpPr>
          <p:cNvPr id="176" name="Google Shape;176;p27"/>
          <p:cNvSpPr txBox="1"/>
          <p:nvPr/>
        </p:nvSpPr>
        <p:spPr>
          <a:xfrm>
            <a:off x="5713625" y="1331100"/>
            <a:ext cx="10659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GB" sz="2400">
                <a:latin typeface="Playfair Display"/>
                <a:ea typeface="Playfair Display"/>
                <a:cs typeface="Playfair Display"/>
                <a:sym typeface="Playfair Display"/>
              </a:rPr>
              <a:t>Git</a:t>
            </a:r>
            <a:endParaRPr b="1" sz="2400">
              <a:latin typeface="Playfair Display"/>
              <a:ea typeface="Playfair Display"/>
              <a:cs typeface="Playfair Display"/>
              <a:sym typeface="Playfair Display"/>
            </a:endParaRPr>
          </a:p>
        </p:txBody>
      </p:sp>
      <p:sp>
        <p:nvSpPr>
          <p:cNvPr id="177" name="Google Shape;177;p27"/>
          <p:cNvSpPr txBox="1"/>
          <p:nvPr/>
        </p:nvSpPr>
        <p:spPr>
          <a:xfrm>
            <a:off x="5217875" y="3470325"/>
            <a:ext cx="16608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GB" sz="2400">
                <a:latin typeface="Playfair Display"/>
                <a:ea typeface="Playfair Display"/>
                <a:cs typeface="Playfair Display"/>
                <a:sym typeface="Playfair Display"/>
              </a:rPr>
              <a:t>Mercurial</a:t>
            </a:r>
            <a:endParaRPr b="1" sz="2400">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0"/>
            <a:ext cx="8520600" cy="632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b="1" lang="en-GB">
                <a:solidFill>
                  <a:srgbClr val="000000"/>
                </a:solidFill>
                <a:latin typeface="Arial"/>
                <a:ea typeface="Arial"/>
                <a:cs typeface="Arial"/>
                <a:sym typeface="Arial"/>
              </a:rPr>
              <a:t>Centralized VCS v/s Distributed VCS</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83" name="Google Shape;183;p28"/>
          <p:cNvPicPr preferRelativeResize="0"/>
          <p:nvPr/>
        </p:nvPicPr>
        <p:blipFill>
          <a:blip r:embed="rId3">
            <a:alphaModFix/>
          </a:blip>
          <a:stretch>
            <a:fillRect/>
          </a:stretch>
        </p:blipFill>
        <p:spPr>
          <a:xfrm>
            <a:off x="136325" y="842100"/>
            <a:ext cx="8886499" cy="409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87" name="Shape 187"/>
        <p:cNvGrpSpPr/>
        <p:nvPr/>
      </p:nvGrpSpPr>
      <p:grpSpPr>
        <a:xfrm>
          <a:off x="0" y="0"/>
          <a:ext cx="0" cy="0"/>
          <a:chOff x="0" y="0"/>
          <a:chExt cx="0" cy="0"/>
        </a:xfrm>
      </p:grpSpPr>
      <p:sp>
        <p:nvSpPr>
          <p:cNvPr id="188" name="Google Shape;188;p29"/>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190384"/>
              </a:lnSpc>
              <a:spcBef>
                <a:spcPts val="0"/>
              </a:spcBef>
              <a:spcAft>
                <a:spcPts val="0"/>
              </a:spcAft>
              <a:buClr>
                <a:schemeClr val="dk2"/>
              </a:buClr>
              <a:buSzPts val="1100"/>
              <a:buFont typeface="Arial"/>
              <a:buNone/>
            </a:pPr>
            <a:r>
              <a:rPr b="1" lang="en-GB" u="sng">
                <a:solidFill>
                  <a:srgbClr val="4E443C"/>
                </a:solidFill>
                <a:latin typeface="Times New Roman"/>
                <a:ea typeface="Times New Roman"/>
                <a:cs typeface="Times New Roman"/>
                <a:sym typeface="Times New Roman"/>
              </a:rPr>
              <a:t>Centralized Version Control Systems </a:t>
            </a:r>
            <a:r>
              <a:rPr b="1" lang="en-GB" sz="1200">
                <a:latin typeface="Times New Roman"/>
                <a:ea typeface="Times New Roman"/>
                <a:cs typeface="Times New Roman"/>
                <a:sym typeface="Times New Roman"/>
              </a:rPr>
              <a:t>(</a:t>
            </a:r>
            <a:r>
              <a:rPr b="1" lang="en-GB" sz="1200" u="sng">
                <a:solidFill>
                  <a:schemeClr val="accent5"/>
                </a:solidFill>
                <a:latin typeface="Times New Roman"/>
                <a:ea typeface="Times New Roman"/>
                <a:cs typeface="Times New Roman"/>
                <a:sym typeface="Times New Roman"/>
                <a:hlinkClick r:id="rId3"/>
              </a:rPr>
              <a:t>https://git-scm.com/book/en/v2/Getting-Started-About-Version-Control</a:t>
            </a:r>
            <a:r>
              <a:rPr b="1" lang="en-GB" sz="1200">
                <a:latin typeface="Times New Roman"/>
                <a:ea typeface="Times New Roman"/>
                <a:cs typeface="Times New Roman"/>
                <a:sym typeface="Times New Roman"/>
              </a:rPr>
              <a:t>)</a:t>
            </a:r>
            <a:endParaRPr b="1" sz="1200">
              <a:solidFill>
                <a:srgbClr val="4E443C"/>
              </a:solidFill>
              <a:latin typeface="Times New Roman"/>
              <a:ea typeface="Times New Roman"/>
              <a:cs typeface="Times New Roman"/>
              <a:sym typeface="Times New Roman"/>
            </a:endParaRPr>
          </a:p>
          <a:p>
            <a:pPr indent="0" lvl="0" marL="0" rtl="0" algn="l">
              <a:spcBef>
                <a:spcPts val="0"/>
              </a:spcBef>
              <a:spcAft>
                <a:spcPts val="0"/>
              </a:spcAft>
              <a:buNone/>
            </a:pPr>
            <a:r>
              <a:rPr lang="en-GB" sz="1400">
                <a:solidFill>
                  <a:srgbClr val="4E443C"/>
                </a:solidFill>
                <a:latin typeface="Times New Roman"/>
                <a:ea typeface="Times New Roman"/>
                <a:cs typeface="Times New Roman"/>
                <a:sym typeface="Times New Roman"/>
              </a:rPr>
              <a:t>People need to collaborate with developers on other systems. To deal with this problem, Centralized Version Control Systems (CVCSs) were developed. These systems (such as CVS, Subversion, and Perforce) have a single server that contains all the versioned files, and a number of clients that check out files from that central place. </a:t>
            </a:r>
            <a:endParaRPr sz="1400">
              <a:solidFill>
                <a:srgbClr val="4E443C"/>
              </a:solidFill>
              <a:latin typeface="Times New Roman"/>
              <a:ea typeface="Times New Roman"/>
              <a:cs typeface="Times New Roman"/>
              <a:sym typeface="Times New Roman"/>
            </a:endParaRPr>
          </a:p>
          <a:p>
            <a:pPr indent="0" lvl="0" marL="0" rtl="0" algn="l">
              <a:spcBef>
                <a:spcPts val="1600"/>
              </a:spcBef>
              <a:spcAft>
                <a:spcPts val="0"/>
              </a:spcAft>
              <a:buNone/>
            </a:pPr>
            <a:r>
              <a:rPr b="1" lang="en-GB" sz="1400">
                <a:solidFill>
                  <a:srgbClr val="4E443C"/>
                </a:solidFill>
                <a:latin typeface="Times New Roman"/>
                <a:ea typeface="Times New Roman"/>
                <a:cs typeface="Times New Roman"/>
                <a:sym typeface="Times New Roman"/>
              </a:rPr>
              <a:t>Advantages - </a:t>
            </a:r>
            <a:endParaRPr b="1" sz="1400">
              <a:solidFill>
                <a:srgbClr val="4E443C"/>
              </a:solidFill>
              <a:latin typeface="Times New Roman"/>
              <a:ea typeface="Times New Roman"/>
              <a:cs typeface="Times New Roman"/>
              <a:sym typeface="Times New Roman"/>
            </a:endParaRPr>
          </a:p>
          <a:p>
            <a:pPr indent="-317500" lvl="0" marL="457200" rtl="0" algn="l">
              <a:spcBef>
                <a:spcPts val="1600"/>
              </a:spcBef>
              <a:spcAft>
                <a:spcPts val="0"/>
              </a:spcAft>
              <a:buClr>
                <a:srgbClr val="4E443C"/>
              </a:buClr>
              <a:buSzPts val="1400"/>
              <a:buFont typeface="Times New Roman"/>
              <a:buChar char="●"/>
            </a:pPr>
            <a:r>
              <a:rPr lang="en-GB" sz="1400">
                <a:solidFill>
                  <a:srgbClr val="4E443C"/>
                </a:solidFill>
                <a:latin typeface="Times New Roman"/>
                <a:ea typeface="Times New Roman"/>
                <a:cs typeface="Times New Roman"/>
                <a:sym typeface="Times New Roman"/>
              </a:rPr>
              <a:t>Everyone knows to a certain degree what everyone else on the project is doing. </a:t>
            </a:r>
            <a:endParaRPr sz="1400">
              <a:solidFill>
                <a:srgbClr val="4E443C"/>
              </a:solidFill>
              <a:latin typeface="Times New Roman"/>
              <a:ea typeface="Times New Roman"/>
              <a:cs typeface="Times New Roman"/>
              <a:sym typeface="Times New Roman"/>
            </a:endParaRPr>
          </a:p>
          <a:p>
            <a:pPr indent="-317500" lvl="0" marL="457200" rtl="0" algn="l">
              <a:spcBef>
                <a:spcPts val="0"/>
              </a:spcBef>
              <a:spcAft>
                <a:spcPts val="0"/>
              </a:spcAft>
              <a:buClr>
                <a:srgbClr val="4E443C"/>
              </a:buClr>
              <a:buSzPts val="1400"/>
              <a:buFont typeface="Times New Roman"/>
              <a:buChar char="●"/>
            </a:pPr>
            <a:r>
              <a:rPr lang="en-GB" sz="1400">
                <a:solidFill>
                  <a:srgbClr val="4E443C"/>
                </a:solidFill>
                <a:latin typeface="Times New Roman"/>
                <a:ea typeface="Times New Roman"/>
                <a:cs typeface="Times New Roman"/>
                <a:sym typeface="Times New Roman"/>
              </a:rPr>
              <a:t>Administrators have fine-grained control over who can do what, and it’s far easier to administer a CVCS than it is to deal with local databases on every client.</a:t>
            </a:r>
            <a:endParaRPr sz="1400">
              <a:solidFill>
                <a:srgbClr val="4E443C"/>
              </a:solidFill>
              <a:latin typeface="Times New Roman"/>
              <a:ea typeface="Times New Roman"/>
              <a:cs typeface="Times New Roman"/>
              <a:sym typeface="Times New Roman"/>
            </a:endParaRPr>
          </a:p>
          <a:p>
            <a:pPr indent="0" lvl="0" marL="0" rtl="0" algn="l">
              <a:lnSpc>
                <a:spcPct val="157142"/>
              </a:lnSpc>
              <a:spcBef>
                <a:spcPts val="1600"/>
              </a:spcBef>
              <a:spcAft>
                <a:spcPts val="0"/>
              </a:spcAft>
              <a:buNone/>
            </a:pPr>
            <a:r>
              <a:rPr b="1" lang="en-GB" sz="1400">
                <a:solidFill>
                  <a:srgbClr val="4E443C"/>
                </a:solidFill>
                <a:latin typeface="Times New Roman"/>
                <a:ea typeface="Times New Roman"/>
                <a:cs typeface="Times New Roman"/>
                <a:sym typeface="Times New Roman"/>
              </a:rPr>
              <a:t>Disadvantages -</a:t>
            </a:r>
            <a:endParaRPr b="1" sz="1400">
              <a:solidFill>
                <a:srgbClr val="4E443C"/>
              </a:solidFill>
              <a:latin typeface="Times New Roman"/>
              <a:ea typeface="Times New Roman"/>
              <a:cs typeface="Times New Roman"/>
              <a:sym typeface="Times New Roman"/>
            </a:endParaRPr>
          </a:p>
          <a:p>
            <a:pPr indent="-317500" lvl="0" marL="457200" rtl="0" algn="l">
              <a:lnSpc>
                <a:spcPct val="157142"/>
              </a:lnSpc>
              <a:spcBef>
                <a:spcPts val="800"/>
              </a:spcBef>
              <a:spcAft>
                <a:spcPts val="0"/>
              </a:spcAft>
              <a:buClr>
                <a:srgbClr val="4E443C"/>
              </a:buClr>
              <a:buSzPts val="1400"/>
              <a:buFont typeface="Times New Roman"/>
              <a:buChar char="●"/>
            </a:pPr>
            <a:r>
              <a:rPr lang="en-GB" sz="1400">
                <a:solidFill>
                  <a:srgbClr val="4E443C"/>
                </a:solidFill>
                <a:latin typeface="Times New Roman"/>
                <a:ea typeface="Times New Roman"/>
                <a:cs typeface="Times New Roman"/>
                <a:sym typeface="Times New Roman"/>
              </a:rPr>
              <a:t>The most obvious is the single point of failure that the centralized server represents. If that server goes down for an hour, then during that hour nobody can collaborate at all or save versioned changes to anything they’re working on. </a:t>
            </a:r>
            <a:endParaRPr sz="1400">
              <a:solidFill>
                <a:srgbClr val="4E443C"/>
              </a:solidFill>
              <a:latin typeface="Times New Roman"/>
              <a:ea typeface="Times New Roman"/>
              <a:cs typeface="Times New Roman"/>
              <a:sym typeface="Times New Roman"/>
            </a:endParaRPr>
          </a:p>
          <a:p>
            <a:pPr indent="-317500" lvl="0" marL="457200" rtl="0" algn="l">
              <a:lnSpc>
                <a:spcPct val="157142"/>
              </a:lnSpc>
              <a:spcBef>
                <a:spcPts val="0"/>
              </a:spcBef>
              <a:spcAft>
                <a:spcPts val="0"/>
              </a:spcAft>
              <a:buClr>
                <a:srgbClr val="4E443C"/>
              </a:buClr>
              <a:buSzPts val="1400"/>
              <a:buFont typeface="Times New Roman"/>
              <a:buChar char="●"/>
            </a:pPr>
            <a:r>
              <a:rPr lang="en-GB" sz="1400">
                <a:solidFill>
                  <a:srgbClr val="4E443C"/>
                </a:solidFill>
                <a:latin typeface="Times New Roman"/>
                <a:ea typeface="Times New Roman"/>
                <a:cs typeface="Times New Roman"/>
                <a:sym typeface="Times New Roman"/>
              </a:rPr>
              <a:t>If the hard disk the central database is on becomes corrupted, and proper backups haven’t been kept, you lose absolutely everything — the entire history of the project except whatever single snapshots people happen to have on their local machines. </a:t>
            </a:r>
            <a:endParaRPr sz="1400">
              <a:solidFill>
                <a:srgbClr val="4E443C"/>
              </a:solidFill>
              <a:highlight>
                <a:srgbClr val="FCFCFA"/>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92" name="Shape 192"/>
        <p:cNvGrpSpPr/>
        <p:nvPr/>
      </p:nvGrpSpPr>
      <p:grpSpPr>
        <a:xfrm>
          <a:off x="0" y="0"/>
          <a:ext cx="0" cy="0"/>
          <a:chOff x="0" y="0"/>
          <a:chExt cx="0" cy="0"/>
        </a:xfrm>
      </p:grpSpPr>
      <p:sp>
        <p:nvSpPr>
          <p:cNvPr id="193" name="Google Shape;193;p30"/>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190384"/>
              </a:lnSpc>
              <a:spcBef>
                <a:spcPts val="0"/>
              </a:spcBef>
              <a:spcAft>
                <a:spcPts val="0"/>
              </a:spcAft>
              <a:buNone/>
            </a:pPr>
            <a:r>
              <a:rPr b="1" lang="en-GB" u="sng">
                <a:solidFill>
                  <a:srgbClr val="4E443C"/>
                </a:solidFill>
                <a:latin typeface="Times New Roman"/>
                <a:ea typeface="Times New Roman"/>
                <a:cs typeface="Times New Roman"/>
                <a:sym typeface="Times New Roman"/>
              </a:rPr>
              <a:t>Distributed</a:t>
            </a:r>
            <a:r>
              <a:rPr b="1" lang="en-GB" u="sng">
                <a:solidFill>
                  <a:srgbClr val="4E443C"/>
                </a:solidFill>
                <a:latin typeface="Times New Roman"/>
                <a:ea typeface="Times New Roman"/>
                <a:cs typeface="Times New Roman"/>
                <a:sym typeface="Times New Roman"/>
              </a:rPr>
              <a:t> Version Control Systems </a:t>
            </a:r>
            <a:r>
              <a:rPr b="1" lang="en-GB">
                <a:latin typeface="Times New Roman"/>
                <a:ea typeface="Times New Roman"/>
                <a:cs typeface="Times New Roman"/>
                <a:sym typeface="Times New Roman"/>
              </a:rPr>
              <a:t>(</a:t>
            </a:r>
            <a:r>
              <a:rPr b="1" lang="en-GB" u="sng">
                <a:solidFill>
                  <a:schemeClr val="accent5"/>
                </a:solidFill>
                <a:latin typeface="Times New Roman"/>
                <a:ea typeface="Times New Roman"/>
                <a:cs typeface="Times New Roman"/>
                <a:sym typeface="Times New Roman"/>
                <a:hlinkClick r:id="rId3"/>
              </a:rPr>
              <a:t>https://git-scm.com/book/en/v2/Getting-Started-About-Version-Control</a:t>
            </a:r>
            <a:r>
              <a:rPr b="1" lang="en-GB">
                <a:latin typeface="Times New Roman"/>
                <a:ea typeface="Times New Roman"/>
                <a:cs typeface="Times New Roman"/>
                <a:sym typeface="Times New Roman"/>
              </a:rPr>
              <a:t>)</a:t>
            </a:r>
            <a:endParaRPr b="1">
              <a:solidFill>
                <a:srgbClr val="4E443C"/>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a:solidFill>
                  <a:srgbClr val="4E443C"/>
                </a:solidFill>
                <a:latin typeface="Times New Roman"/>
                <a:ea typeface="Times New Roman"/>
                <a:cs typeface="Times New Roman"/>
                <a:sym typeface="Times New Roman"/>
              </a:rPr>
              <a:t>In a DVCS (such as Git, Mercurial, Bazaar or Darcs), clients don’t just check out the latest snapshot of the files; rather, they fully mirror the repository, including its full history. Thus, if any server dies, and these systems were collaborating via that server, any of the client repositories can be copied back up to the server to restore it. Every clone is really a full backup of all the data.</a:t>
            </a:r>
            <a:endParaRPr>
              <a:solidFill>
                <a:srgbClr val="4E443C"/>
              </a:solidFill>
              <a:latin typeface="Times New Roman"/>
              <a:ea typeface="Times New Roman"/>
              <a:cs typeface="Times New Roman"/>
              <a:sym typeface="Times New Roman"/>
            </a:endParaRPr>
          </a:p>
          <a:p>
            <a:pPr indent="0" lvl="0" marL="0" rtl="0" algn="l">
              <a:lnSpc>
                <a:spcPct val="150000"/>
              </a:lnSpc>
              <a:spcBef>
                <a:spcPts val="1600"/>
              </a:spcBef>
              <a:spcAft>
                <a:spcPts val="800"/>
              </a:spcAft>
              <a:buNone/>
            </a:pPr>
            <a:r>
              <a:rPr lang="en-GB">
                <a:solidFill>
                  <a:srgbClr val="4E443C"/>
                </a:solidFill>
                <a:latin typeface="Times New Roman"/>
                <a:ea typeface="Times New Roman"/>
                <a:cs typeface="Times New Roman"/>
                <a:sym typeface="Times New Roman"/>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a:solidFill>
                <a:srgbClr val="4E443C"/>
              </a:solidFill>
              <a:highlight>
                <a:srgbClr val="FCFCFA"/>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66"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263975" y="865975"/>
            <a:ext cx="2633700" cy="2769075"/>
          </a:xfrm>
          <a:prstGeom prst="rect">
            <a:avLst/>
          </a:prstGeom>
          <a:noFill/>
          <a:ln>
            <a:noFill/>
          </a:ln>
        </p:spPr>
      </p:pic>
      <p:sp>
        <p:nvSpPr>
          <p:cNvPr id="68" name="Google Shape;68;p14"/>
          <p:cNvSpPr txBox="1"/>
          <p:nvPr/>
        </p:nvSpPr>
        <p:spPr>
          <a:xfrm>
            <a:off x="263975" y="260250"/>
            <a:ext cx="33798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2400">
                <a:latin typeface="Playfair Display"/>
                <a:ea typeface="Playfair Display"/>
                <a:cs typeface="Playfair Display"/>
                <a:sym typeface="Playfair Display"/>
              </a:rPr>
              <a:t>Mentors for the course</a:t>
            </a:r>
            <a:endParaRPr b="1" i="1" sz="2400">
              <a:latin typeface="Playfair Display"/>
              <a:ea typeface="Playfair Display"/>
              <a:cs typeface="Playfair Display"/>
              <a:sym typeface="Playfair Display"/>
            </a:endParaRPr>
          </a:p>
        </p:txBody>
      </p:sp>
      <p:sp>
        <p:nvSpPr>
          <p:cNvPr id="69" name="Google Shape;69;p14"/>
          <p:cNvSpPr txBox="1"/>
          <p:nvPr/>
        </p:nvSpPr>
        <p:spPr>
          <a:xfrm>
            <a:off x="2897675" y="750838"/>
            <a:ext cx="6187200" cy="28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Playfair Display"/>
                <a:ea typeface="Playfair Display"/>
                <a:cs typeface="Playfair Display"/>
                <a:sym typeface="Playfair Display"/>
              </a:rPr>
              <a:t>Sukriti Shah</a:t>
            </a:r>
            <a:endParaRPr b="1" sz="3600">
              <a:latin typeface="Playfair Display"/>
              <a:ea typeface="Playfair Display"/>
              <a:cs typeface="Playfair Display"/>
              <a:sym typeface="Playfair Display"/>
            </a:endParaRPr>
          </a:p>
          <a:p>
            <a:pPr indent="0" lvl="0" marL="0" rtl="0" algn="l">
              <a:spcBef>
                <a:spcPts val="0"/>
              </a:spcBef>
              <a:spcAft>
                <a:spcPts val="0"/>
              </a:spcAft>
              <a:buNone/>
            </a:pPr>
            <a:r>
              <a:t/>
            </a:r>
            <a:endParaRPr b="1" sz="1800">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Mentor and Web Developer at GirlScript Foundation</a:t>
            </a:r>
            <a:endParaRPr b="1" sz="1800">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Mentee at GSSoC’2020</a:t>
            </a:r>
            <a:endParaRPr b="1" sz="1800">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Microsoft Technology Associate (JavaScript &amp; Python)</a:t>
            </a:r>
            <a:endParaRPr b="1" sz="1800">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Google Udacity Scholar - Web Development </a:t>
            </a:r>
            <a:endParaRPr b="1" sz="1800">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LinkedIn Profile - </a:t>
            </a:r>
            <a:r>
              <a:rPr b="1" lang="en-GB" sz="1800" u="sng">
                <a:solidFill>
                  <a:schemeClr val="hlink"/>
                </a:solidFill>
                <a:latin typeface="Playfair Display"/>
                <a:ea typeface="Playfair Display"/>
                <a:cs typeface="Playfair Display"/>
                <a:sym typeface="Playfair Display"/>
                <a:hlinkClick r:id="rId4"/>
              </a:rPr>
              <a:t>https://www.linkedin.com/in/sukriti-shah</a:t>
            </a:r>
            <a:endParaRPr b="1" sz="1800">
              <a:latin typeface="Playfair Display"/>
              <a:ea typeface="Playfair Display"/>
              <a:cs typeface="Playfair Display"/>
              <a:sym typeface="Playfair Display"/>
            </a:endParaRPr>
          </a:p>
        </p:txBody>
      </p:sp>
      <p:pic>
        <p:nvPicPr>
          <p:cNvPr id="70" name="Google Shape;70;p14"/>
          <p:cNvPicPr preferRelativeResize="0"/>
          <p:nvPr/>
        </p:nvPicPr>
        <p:blipFill>
          <a:blip r:embed="rId5">
            <a:alphaModFix/>
          </a:blip>
          <a:stretch>
            <a:fillRect/>
          </a:stretch>
        </p:blipFill>
        <p:spPr>
          <a:xfrm>
            <a:off x="416250" y="3959475"/>
            <a:ext cx="1052292" cy="998050"/>
          </a:xfrm>
          <a:prstGeom prst="rect">
            <a:avLst/>
          </a:prstGeom>
          <a:noFill/>
          <a:ln>
            <a:noFill/>
          </a:ln>
        </p:spPr>
      </p:pic>
      <p:pic>
        <p:nvPicPr>
          <p:cNvPr id="71" name="Google Shape;71;p14"/>
          <p:cNvPicPr preferRelativeResize="0"/>
          <p:nvPr/>
        </p:nvPicPr>
        <p:blipFill>
          <a:blip r:embed="rId6">
            <a:alphaModFix/>
          </a:blip>
          <a:stretch>
            <a:fillRect/>
          </a:stretch>
        </p:blipFill>
        <p:spPr>
          <a:xfrm>
            <a:off x="1793650" y="3979587"/>
            <a:ext cx="957825" cy="957825"/>
          </a:xfrm>
          <a:prstGeom prst="rect">
            <a:avLst/>
          </a:prstGeom>
          <a:noFill/>
          <a:ln>
            <a:noFill/>
          </a:ln>
        </p:spPr>
      </p:pic>
      <p:pic>
        <p:nvPicPr>
          <p:cNvPr id="72" name="Google Shape;72;p14"/>
          <p:cNvPicPr preferRelativeResize="0"/>
          <p:nvPr/>
        </p:nvPicPr>
        <p:blipFill>
          <a:blip r:embed="rId7">
            <a:alphaModFix/>
          </a:blip>
          <a:stretch>
            <a:fillRect/>
          </a:stretch>
        </p:blipFill>
        <p:spPr>
          <a:xfrm>
            <a:off x="2897675" y="3810800"/>
            <a:ext cx="2990850" cy="1295400"/>
          </a:xfrm>
          <a:prstGeom prst="rect">
            <a:avLst/>
          </a:prstGeom>
          <a:noFill/>
          <a:ln>
            <a:noFill/>
          </a:ln>
        </p:spPr>
      </p:pic>
      <p:pic>
        <p:nvPicPr>
          <p:cNvPr id="73" name="Google Shape;73;p14"/>
          <p:cNvPicPr preferRelativeResize="0"/>
          <p:nvPr/>
        </p:nvPicPr>
        <p:blipFill>
          <a:blip r:embed="rId8">
            <a:alphaModFix/>
          </a:blip>
          <a:stretch>
            <a:fillRect/>
          </a:stretch>
        </p:blipFill>
        <p:spPr>
          <a:xfrm>
            <a:off x="5888525" y="4006737"/>
            <a:ext cx="2717775" cy="903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77" name="Shape 77"/>
        <p:cNvGrpSpPr/>
        <p:nvPr/>
      </p:nvGrpSpPr>
      <p:grpSpPr>
        <a:xfrm>
          <a:off x="0" y="0"/>
          <a:ext cx="0" cy="0"/>
          <a:chOff x="0" y="0"/>
          <a:chExt cx="0" cy="0"/>
        </a:xfrm>
      </p:grpSpPr>
      <p:sp>
        <p:nvSpPr>
          <p:cNvPr id="78" name="Google Shape;78;p15"/>
          <p:cNvSpPr txBox="1"/>
          <p:nvPr/>
        </p:nvSpPr>
        <p:spPr>
          <a:xfrm>
            <a:off x="251550" y="223075"/>
            <a:ext cx="41607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2400">
                <a:latin typeface="Playfair Display"/>
                <a:ea typeface="Playfair Display"/>
                <a:cs typeface="Playfair Display"/>
                <a:sym typeface="Playfair Display"/>
              </a:rPr>
              <a:t>Mentors for the course</a:t>
            </a:r>
            <a:endParaRPr b="1" i="1" sz="2400">
              <a:latin typeface="Playfair Display"/>
              <a:ea typeface="Playfair Display"/>
              <a:cs typeface="Playfair Display"/>
              <a:sym typeface="Playfair Display"/>
            </a:endParaRPr>
          </a:p>
        </p:txBody>
      </p:sp>
      <p:pic>
        <p:nvPicPr>
          <p:cNvPr id="79" name="Google Shape;79;p15"/>
          <p:cNvPicPr preferRelativeResize="0"/>
          <p:nvPr/>
        </p:nvPicPr>
        <p:blipFill>
          <a:blip r:embed="rId3">
            <a:alphaModFix/>
          </a:blip>
          <a:stretch>
            <a:fillRect/>
          </a:stretch>
        </p:blipFill>
        <p:spPr>
          <a:xfrm>
            <a:off x="140000" y="846550"/>
            <a:ext cx="2710625" cy="2873701"/>
          </a:xfrm>
          <a:prstGeom prst="rect">
            <a:avLst/>
          </a:prstGeom>
          <a:noFill/>
          <a:ln>
            <a:noFill/>
          </a:ln>
        </p:spPr>
      </p:pic>
      <p:sp>
        <p:nvSpPr>
          <p:cNvPr id="80" name="Google Shape;80;p15"/>
          <p:cNvSpPr txBox="1"/>
          <p:nvPr/>
        </p:nvSpPr>
        <p:spPr>
          <a:xfrm>
            <a:off x="2935175" y="710200"/>
            <a:ext cx="6208800" cy="31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Playfair Display"/>
                <a:ea typeface="Playfair Display"/>
                <a:cs typeface="Playfair Display"/>
                <a:sym typeface="Playfair Display"/>
              </a:rPr>
              <a:t>Sakshi Grover</a:t>
            </a:r>
            <a:endParaRPr b="1" sz="3600">
              <a:latin typeface="Playfair Display"/>
              <a:ea typeface="Playfair Display"/>
              <a:cs typeface="Playfair Display"/>
              <a:sym typeface="Playfair Display"/>
            </a:endParaRPr>
          </a:p>
          <a:p>
            <a:pPr indent="0" lvl="0" marL="0" rtl="0" algn="l">
              <a:spcBef>
                <a:spcPts val="0"/>
              </a:spcBef>
              <a:spcAft>
                <a:spcPts val="0"/>
              </a:spcAft>
              <a:buNone/>
            </a:pPr>
            <a:r>
              <a:t/>
            </a:r>
            <a:endParaRPr b="1" sz="1800">
              <a:latin typeface="Playfair Display"/>
              <a:ea typeface="Playfair Display"/>
              <a:cs typeface="Playfair Display"/>
              <a:sym typeface="Playfair Display"/>
            </a:endParaRPr>
          </a:p>
          <a:p>
            <a:pPr indent="-342900" lvl="0" marL="457200" rtl="0" algn="l">
              <a:lnSpc>
                <a:spcPct val="115000"/>
              </a:lnSpc>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Mentor at GirlScript Foundation</a:t>
            </a:r>
            <a:endParaRPr b="1" sz="1800">
              <a:latin typeface="Playfair Display"/>
              <a:ea typeface="Playfair Display"/>
              <a:cs typeface="Playfair Display"/>
              <a:sym typeface="Playfair Display"/>
            </a:endParaRPr>
          </a:p>
          <a:p>
            <a:pPr indent="-342900" lvl="0" marL="457200" rtl="0" algn="l">
              <a:lnSpc>
                <a:spcPct val="115000"/>
              </a:lnSpc>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Student Volunteer at Progate</a:t>
            </a:r>
            <a:endParaRPr b="1" sz="1800">
              <a:latin typeface="Playfair Display"/>
              <a:ea typeface="Playfair Display"/>
              <a:cs typeface="Playfair Display"/>
              <a:sym typeface="Playfair Display"/>
            </a:endParaRPr>
          </a:p>
          <a:p>
            <a:pPr indent="-342900" lvl="0" marL="457200" rtl="0" algn="l">
              <a:lnSpc>
                <a:spcPct val="115000"/>
              </a:lnSpc>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Campus Ninja</a:t>
            </a:r>
            <a:endParaRPr b="1" sz="1800">
              <a:latin typeface="Playfair Display"/>
              <a:ea typeface="Playfair Display"/>
              <a:cs typeface="Playfair Display"/>
              <a:sym typeface="Playfair Display"/>
            </a:endParaRPr>
          </a:p>
          <a:p>
            <a:pPr indent="-342900" lvl="0" marL="457200" rtl="0" algn="l">
              <a:lnSpc>
                <a:spcPct val="115000"/>
              </a:lnSpc>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Evangelist at Women Who Code, Mumbai Chapter</a:t>
            </a:r>
            <a:endParaRPr b="1" sz="1800">
              <a:latin typeface="Playfair Display"/>
              <a:ea typeface="Playfair Display"/>
              <a:cs typeface="Playfair Display"/>
              <a:sym typeface="Playfair Display"/>
            </a:endParaRPr>
          </a:p>
          <a:p>
            <a:pPr indent="-342900" lvl="0" marL="457200" rtl="0" algn="l">
              <a:lnSpc>
                <a:spcPct val="115000"/>
              </a:lnSpc>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Volunteer at IEEE SWAG</a:t>
            </a:r>
            <a:endParaRPr b="1" sz="1800">
              <a:latin typeface="Playfair Display"/>
              <a:ea typeface="Playfair Display"/>
              <a:cs typeface="Playfair Display"/>
              <a:sym typeface="Playfair Display"/>
            </a:endParaRPr>
          </a:p>
          <a:p>
            <a:pPr indent="-342900" lvl="0" marL="457200" rtl="0" algn="l">
              <a:lnSpc>
                <a:spcPct val="115000"/>
              </a:lnSpc>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LinkedIn Profile - </a:t>
            </a:r>
            <a:r>
              <a:rPr lang="en-GB" sz="1800" u="sng">
                <a:solidFill>
                  <a:schemeClr val="hlink"/>
                </a:solidFill>
                <a:hlinkClick r:id="rId4"/>
              </a:rPr>
              <a:t>https://www.linkedin.com/in/sakshi-grover-7300a9188/</a:t>
            </a:r>
            <a:endParaRPr b="1" sz="1800">
              <a:latin typeface="Playfair Display"/>
              <a:ea typeface="Playfair Display"/>
              <a:cs typeface="Playfair Display"/>
              <a:sym typeface="Playfair Display"/>
            </a:endParaRPr>
          </a:p>
        </p:txBody>
      </p:sp>
      <p:pic>
        <p:nvPicPr>
          <p:cNvPr id="81" name="Google Shape;81;p15"/>
          <p:cNvPicPr preferRelativeResize="0"/>
          <p:nvPr/>
        </p:nvPicPr>
        <p:blipFill>
          <a:blip r:embed="rId5">
            <a:alphaModFix/>
          </a:blip>
          <a:stretch>
            <a:fillRect/>
          </a:stretch>
        </p:blipFill>
        <p:spPr>
          <a:xfrm>
            <a:off x="412675" y="3992925"/>
            <a:ext cx="923925" cy="876300"/>
          </a:xfrm>
          <a:prstGeom prst="rect">
            <a:avLst/>
          </a:prstGeom>
          <a:noFill/>
          <a:ln>
            <a:noFill/>
          </a:ln>
        </p:spPr>
      </p:pic>
      <p:pic>
        <p:nvPicPr>
          <p:cNvPr id="82" name="Google Shape;82;p15"/>
          <p:cNvPicPr preferRelativeResize="0"/>
          <p:nvPr/>
        </p:nvPicPr>
        <p:blipFill>
          <a:blip r:embed="rId6">
            <a:alphaModFix/>
          </a:blip>
          <a:stretch>
            <a:fillRect/>
          </a:stretch>
        </p:blipFill>
        <p:spPr>
          <a:xfrm>
            <a:off x="1664350" y="3997700"/>
            <a:ext cx="1047750" cy="866775"/>
          </a:xfrm>
          <a:prstGeom prst="rect">
            <a:avLst/>
          </a:prstGeom>
          <a:noFill/>
          <a:ln>
            <a:noFill/>
          </a:ln>
        </p:spPr>
      </p:pic>
      <p:pic>
        <p:nvPicPr>
          <p:cNvPr id="83" name="Google Shape;83;p15"/>
          <p:cNvPicPr preferRelativeResize="0"/>
          <p:nvPr/>
        </p:nvPicPr>
        <p:blipFill>
          <a:blip r:embed="rId7">
            <a:alphaModFix/>
          </a:blip>
          <a:stretch>
            <a:fillRect/>
          </a:stretch>
        </p:blipFill>
        <p:spPr>
          <a:xfrm>
            <a:off x="3086100" y="4073900"/>
            <a:ext cx="1877575" cy="714375"/>
          </a:xfrm>
          <a:prstGeom prst="rect">
            <a:avLst/>
          </a:prstGeom>
          <a:noFill/>
          <a:ln>
            <a:noFill/>
          </a:ln>
        </p:spPr>
      </p:pic>
      <p:pic>
        <p:nvPicPr>
          <p:cNvPr id="84" name="Google Shape;84;p15"/>
          <p:cNvPicPr preferRelativeResize="0"/>
          <p:nvPr/>
        </p:nvPicPr>
        <p:blipFill>
          <a:blip r:embed="rId8">
            <a:alphaModFix/>
          </a:blip>
          <a:stretch>
            <a:fillRect/>
          </a:stretch>
        </p:blipFill>
        <p:spPr>
          <a:xfrm>
            <a:off x="5337675" y="4031025"/>
            <a:ext cx="1726875" cy="800100"/>
          </a:xfrm>
          <a:prstGeom prst="rect">
            <a:avLst/>
          </a:prstGeom>
          <a:noFill/>
          <a:ln>
            <a:noFill/>
          </a:ln>
        </p:spPr>
      </p:pic>
      <p:pic>
        <p:nvPicPr>
          <p:cNvPr id="85" name="Google Shape;85;p15"/>
          <p:cNvPicPr preferRelativeResize="0"/>
          <p:nvPr/>
        </p:nvPicPr>
        <p:blipFill rotWithShape="1">
          <a:blip r:embed="rId9">
            <a:alphaModFix/>
          </a:blip>
          <a:srcRect b="0" l="0" r="4507" t="0"/>
          <a:stretch/>
        </p:blipFill>
        <p:spPr>
          <a:xfrm>
            <a:off x="7365725" y="4021488"/>
            <a:ext cx="1047750" cy="819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89" name="Shape 89"/>
        <p:cNvGrpSpPr/>
        <p:nvPr/>
      </p:nvGrpSpPr>
      <p:grpSpPr>
        <a:xfrm>
          <a:off x="0" y="0"/>
          <a:ext cx="0" cy="0"/>
          <a:chOff x="0" y="0"/>
          <a:chExt cx="0" cy="0"/>
        </a:xfrm>
      </p:grpSpPr>
      <p:sp>
        <p:nvSpPr>
          <p:cNvPr id="90" name="Google Shape;90;p16"/>
          <p:cNvSpPr txBox="1"/>
          <p:nvPr/>
        </p:nvSpPr>
        <p:spPr>
          <a:xfrm>
            <a:off x="235475" y="223075"/>
            <a:ext cx="41769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2400">
                <a:latin typeface="Playfair Display"/>
                <a:ea typeface="Playfair Display"/>
                <a:cs typeface="Playfair Display"/>
                <a:sym typeface="Playfair Display"/>
              </a:rPr>
              <a:t>Mentors for the course</a:t>
            </a:r>
            <a:endParaRPr b="1" i="1" sz="2400">
              <a:latin typeface="Playfair Display"/>
              <a:ea typeface="Playfair Display"/>
              <a:cs typeface="Playfair Display"/>
              <a:sym typeface="Playfair Display"/>
            </a:endParaRPr>
          </a:p>
        </p:txBody>
      </p:sp>
      <p:pic>
        <p:nvPicPr>
          <p:cNvPr id="91" name="Google Shape;91;p16"/>
          <p:cNvPicPr preferRelativeResize="0"/>
          <p:nvPr/>
        </p:nvPicPr>
        <p:blipFill>
          <a:blip r:embed="rId3">
            <a:alphaModFix/>
          </a:blip>
          <a:stretch>
            <a:fillRect/>
          </a:stretch>
        </p:blipFill>
        <p:spPr>
          <a:xfrm>
            <a:off x="99150" y="888975"/>
            <a:ext cx="2677100" cy="2788650"/>
          </a:xfrm>
          <a:prstGeom prst="rect">
            <a:avLst/>
          </a:prstGeom>
          <a:noFill/>
          <a:ln>
            <a:noFill/>
          </a:ln>
        </p:spPr>
      </p:pic>
      <p:sp>
        <p:nvSpPr>
          <p:cNvPr id="92" name="Google Shape;92;p16"/>
          <p:cNvSpPr txBox="1"/>
          <p:nvPr/>
        </p:nvSpPr>
        <p:spPr>
          <a:xfrm>
            <a:off x="2776250" y="846450"/>
            <a:ext cx="6367800" cy="28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600">
                <a:latin typeface="Playfair Display"/>
                <a:ea typeface="Playfair Display"/>
                <a:cs typeface="Playfair Display"/>
                <a:sym typeface="Playfair Display"/>
              </a:rPr>
              <a:t>Kanjal Dalal</a:t>
            </a:r>
            <a:endParaRPr b="1" sz="3600">
              <a:latin typeface="Playfair Display"/>
              <a:ea typeface="Playfair Display"/>
              <a:cs typeface="Playfair Display"/>
              <a:sym typeface="Playfair Display"/>
            </a:endParaRPr>
          </a:p>
          <a:p>
            <a:pPr indent="0" lvl="0" marL="0" rtl="0" algn="l">
              <a:spcBef>
                <a:spcPts val="0"/>
              </a:spcBef>
              <a:spcAft>
                <a:spcPts val="0"/>
              </a:spcAft>
              <a:buNone/>
            </a:pPr>
            <a:r>
              <a:t/>
            </a:r>
            <a:endParaRPr b="1" sz="1800">
              <a:latin typeface="Playfair Display"/>
              <a:ea typeface="Playfair Display"/>
              <a:cs typeface="Playfair Display"/>
              <a:sym typeface="Playfair Display"/>
            </a:endParaRPr>
          </a:p>
          <a:p>
            <a:pPr indent="-342900" lvl="0" marL="457200" rtl="0" algn="l">
              <a:lnSpc>
                <a:spcPct val="115000"/>
              </a:lnSpc>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Mentor at GirlScript Foundation</a:t>
            </a:r>
            <a:endParaRPr b="1" sz="1800">
              <a:latin typeface="Playfair Display"/>
              <a:ea typeface="Playfair Display"/>
              <a:cs typeface="Playfair Display"/>
              <a:sym typeface="Playfair Display"/>
            </a:endParaRPr>
          </a:p>
          <a:p>
            <a:pPr indent="-342900" lvl="0" marL="457200" rtl="0" algn="l">
              <a:lnSpc>
                <a:spcPct val="115000"/>
              </a:lnSpc>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Software Engineer Intern, Lead Teaching Assistant and Teaching Assistant at Crio.Do</a:t>
            </a:r>
            <a:endParaRPr b="1" sz="1800">
              <a:latin typeface="Playfair Display"/>
              <a:ea typeface="Playfair Display"/>
              <a:cs typeface="Playfair Display"/>
              <a:sym typeface="Playfair Display"/>
            </a:endParaRPr>
          </a:p>
          <a:p>
            <a:pPr indent="-342900" lvl="0" marL="457200" rtl="0" algn="l">
              <a:lnSpc>
                <a:spcPct val="115000"/>
              </a:lnSpc>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Mentor at JGEC Winter of Code</a:t>
            </a:r>
            <a:endParaRPr b="1" sz="1800">
              <a:latin typeface="Playfair Display"/>
              <a:ea typeface="Playfair Display"/>
              <a:cs typeface="Playfair Display"/>
              <a:sym typeface="Playfair Display"/>
            </a:endParaRPr>
          </a:p>
          <a:p>
            <a:pPr indent="-342900" lvl="0" marL="457200" rtl="0" algn="l">
              <a:lnSpc>
                <a:spcPct val="115000"/>
              </a:lnSpc>
              <a:spcBef>
                <a:spcPts val="0"/>
              </a:spcBef>
              <a:spcAft>
                <a:spcPts val="0"/>
              </a:spcAft>
              <a:buSzPts val="1800"/>
              <a:buFont typeface="Playfair Display"/>
              <a:buChar char="➢"/>
            </a:pPr>
            <a:r>
              <a:rPr b="1" lang="en-GB" sz="1800">
                <a:latin typeface="Playfair Display"/>
                <a:ea typeface="Playfair Display"/>
                <a:cs typeface="Playfair Display"/>
                <a:sym typeface="Playfair Display"/>
              </a:rPr>
              <a:t>LinkedIn Profile -</a:t>
            </a:r>
            <a:r>
              <a:rPr b="1" lang="en-GB" sz="2400">
                <a:latin typeface="Playfair Display"/>
                <a:ea typeface="Playfair Display"/>
                <a:cs typeface="Playfair Display"/>
                <a:sym typeface="Playfair Display"/>
              </a:rPr>
              <a:t> </a:t>
            </a:r>
            <a:r>
              <a:rPr lang="en-GB" sz="1800" u="sng">
                <a:solidFill>
                  <a:schemeClr val="accent5"/>
                </a:solidFill>
                <a:hlinkClick r:id="rId4"/>
              </a:rPr>
              <a:t>https://www.linkedin.com/in/lonewolfkj/</a:t>
            </a:r>
            <a:endParaRPr sz="1800"/>
          </a:p>
        </p:txBody>
      </p:sp>
      <p:pic>
        <p:nvPicPr>
          <p:cNvPr id="93" name="Google Shape;93;p16"/>
          <p:cNvPicPr preferRelativeResize="0"/>
          <p:nvPr/>
        </p:nvPicPr>
        <p:blipFill>
          <a:blip r:embed="rId5">
            <a:alphaModFix/>
          </a:blip>
          <a:stretch>
            <a:fillRect/>
          </a:stretch>
        </p:blipFill>
        <p:spPr>
          <a:xfrm>
            <a:off x="3928575" y="3847625"/>
            <a:ext cx="1176975" cy="1176975"/>
          </a:xfrm>
          <a:prstGeom prst="rect">
            <a:avLst/>
          </a:prstGeom>
          <a:noFill/>
          <a:ln>
            <a:noFill/>
          </a:ln>
        </p:spPr>
      </p:pic>
      <p:pic>
        <p:nvPicPr>
          <p:cNvPr id="94" name="Google Shape;94;p16"/>
          <p:cNvPicPr preferRelativeResize="0"/>
          <p:nvPr/>
        </p:nvPicPr>
        <p:blipFill>
          <a:blip r:embed="rId6">
            <a:alphaModFix/>
          </a:blip>
          <a:stretch>
            <a:fillRect/>
          </a:stretch>
        </p:blipFill>
        <p:spPr>
          <a:xfrm>
            <a:off x="1804375" y="3847625"/>
            <a:ext cx="1240951" cy="1176975"/>
          </a:xfrm>
          <a:prstGeom prst="rect">
            <a:avLst/>
          </a:prstGeom>
          <a:noFill/>
          <a:ln>
            <a:noFill/>
          </a:ln>
        </p:spPr>
      </p:pic>
      <p:pic>
        <p:nvPicPr>
          <p:cNvPr id="95" name="Google Shape;95;p16"/>
          <p:cNvPicPr preferRelativeResize="0"/>
          <p:nvPr/>
        </p:nvPicPr>
        <p:blipFill>
          <a:blip r:embed="rId7">
            <a:alphaModFix/>
          </a:blip>
          <a:stretch>
            <a:fillRect/>
          </a:stretch>
        </p:blipFill>
        <p:spPr>
          <a:xfrm>
            <a:off x="5911000" y="3847625"/>
            <a:ext cx="1176975" cy="117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99" name="Shape 99"/>
        <p:cNvGrpSpPr/>
        <p:nvPr/>
      </p:nvGrpSpPr>
      <p:grpSpPr>
        <a:xfrm>
          <a:off x="0" y="0"/>
          <a:ext cx="0" cy="0"/>
          <a:chOff x="0" y="0"/>
          <a:chExt cx="0" cy="0"/>
        </a:xfrm>
      </p:grpSpPr>
      <p:sp>
        <p:nvSpPr>
          <p:cNvPr id="100" name="Google Shape;100;p17"/>
          <p:cNvSpPr txBox="1"/>
          <p:nvPr>
            <p:ph idx="1" type="body"/>
          </p:nvPr>
        </p:nvSpPr>
        <p:spPr>
          <a:xfrm>
            <a:off x="311700" y="155800"/>
            <a:ext cx="8520600" cy="48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u="sng">
                <a:solidFill>
                  <a:srgbClr val="000000"/>
                </a:solidFill>
              </a:rPr>
              <a:t>Overview of the Course  </a:t>
            </a:r>
            <a:endParaRPr b="1" sz="2400" u="sng">
              <a:solidFill>
                <a:srgbClr val="000000"/>
              </a:solidFill>
            </a:endParaRPr>
          </a:p>
          <a:p>
            <a:pPr indent="0" lvl="0" marL="0" rtl="0" algn="l">
              <a:lnSpc>
                <a:spcPct val="100000"/>
              </a:lnSpc>
              <a:spcBef>
                <a:spcPts val="1600"/>
              </a:spcBef>
              <a:spcAft>
                <a:spcPts val="0"/>
              </a:spcAft>
              <a:buNone/>
            </a:pPr>
            <a:r>
              <a:rPr b="1" lang="en-GB">
                <a:solidFill>
                  <a:srgbClr val="000000"/>
                </a:solidFill>
              </a:rPr>
              <a:t>Day 1 </a:t>
            </a:r>
            <a:r>
              <a:rPr lang="en-GB">
                <a:solidFill>
                  <a:srgbClr val="000000"/>
                </a:solidFill>
              </a:rPr>
              <a:t>- Version Control Systems (Sukriti Shah)</a:t>
            </a:r>
            <a:endParaRPr>
              <a:solidFill>
                <a:srgbClr val="000000"/>
              </a:solidFill>
            </a:endParaRPr>
          </a:p>
          <a:p>
            <a:pPr indent="0" lvl="0" marL="0" rtl="0" algn="l">
              <a:lnSpc>
                <a:spcPct val="100000"/>
              </a:lnSpc>
              <a:spcBef>
                <a:spcPts val="1600"/>
              </a:spcBef>
              <a:spcAft>
                <a:spcPts val="0"/>
              </a:spcAft>
              <a:buNone/>
            </a:pPr>
            <a:r>
              <a:rPr b="1" lang="en-GB">
                <a:solidFill>
                  <a:srgbClr val="000000"/>
                </a:solidFill>
              </a:rPr>
              <a:t>Day 2 </a:t>
            </a:r>
            <a:r>
              <a:rPr lang="en-GB">
                <a:solidFill>
                  <a:srgbClr val="000000"/>
                </a:solidFill>
              </a:rPr>
              <a:t>- Intro. To Git and GitHub (Kanjal Dalal)</a:t>
            </a:r>
            <a:endParaRPr>
              <a:solidFill>
                <a:srgbClr val="000000"/>
              </a:solidFill>
            </a:endParaRPr>
          </a:p>
          <a:p>
            <a:pPr indent="0" lvl="0" marL="0" rtl="0" algn="l">
              <a:lnSpc>
                <a:spcPct val="100000"/>
              </a:lnSpc>
              <a:spcBef>
                <a:spcPts val="1600"/>
              </a:spcBef>
              <a:spcAft>
                <a:spcPts val="0"/>
              </a:spcAft>
              <a:buNone/>
            </a:pPr>
            <a:r>
              <a:rPr b="1" lang="en-GB">
                <a:solidFill>
                  <a:srgbClr val="000000"/>
                </a:solidFill>
              </a:rPr>
              <a:t>Day 3</a:t>
            </a:r>
            <a:r>
              <a:rPr lang="en-GB">
                <a:solidFill>
                  <a:srgbClr val="000000"/>
                </a:solidFill>
              </a:rPr>
              <a:t> - Installation and Setup (Sakshi Grover)</a:t>
            </a:r>
            <a:endParaRPr>
              <a:solidFill>
                <a:srgbClr val="000000"/>
              </a:solidFill>
            </a:endParaRPr>
          </a:p>
          <a:p>
            <a:pPr indent="0" lvl="0" marL="0" rtl="0" algn="l">
              <a:lnSpc>
                <a:spcPct val="100000"/>
              </a:lnSpc>
              <a:spcBef>
                <a:spcPts val="1600"/>
              </a:spcBef>
              <a:spcAft>
                <a:spcPts val="0"/>
              </a:spcAft>
              <a:buNone/>
            </a:pPr>
            <a:r>
              <a:rPr b="1" lang="en-GB">
                <a:solidFill>
                  <a:srgbClr val="000000"/>
                </a:solidFill>
              </a:rPr>
              <a:t>Day 4</a:t>
            </a:r>
            <a:r>
              <a:rPr lang="en-GB">
                <a:solidFill>
                  <a:srgbClr val="000000"/>
                </a:solidFill>
              </a:rPr>
              <a:t> - Creating Repository (Sukriti Shah)</a:t>
            </a:r>
            <a:endParaRPr>
              <a:solidFill>
                <a:srgbClr val="000000"/>
              </a:solidFill>
            </a:endParaRPr>
          </a:p>
          <a:p>
            <a:pPr indent="0" lvl="0" marL="0" rtl="0" algn="l">
              <a:lnSpc>
                <a:spcPct val="100000"/>
              </a:lnSpc>
              <a:spcBef>
                <a:spcPts val="1600"/>
              </a:spcBef>
              <a:spcAft>
                <a:spcPts val="0"/>
              </a:spcAft>
              <a:buNone/>
            </a:pPr>
            <a:r>
              <a:rPr b="1" lang="en-GB">
                <a:solidFill>
                  <a:srgbClr val="000000"/>
                </a:solidFill>
              </a:rPr>
              <a:t>Day 5</a:t>
            </a:r>
            <a:r>
              <a:rPr lang="en-GB">
                <a:solidFill>
                  <a:srgbClr val="000000"/>
                </a:solidFill>
              </a:rPr>
              <a:t> - Making Changes in Repository </a:t>
            </a:r>
            <a:r>
              <a:rPr lang="en-GB">
                <a:solidFill>
                  <a:srgbClr val="000000"/>
                </a:solidFill>
              </a:rPr>
              <a:t>(Sukriti Shah)</a:t>
            </a:r>
            <a:endParaRPr>
              <a:solidFill>
                <a:srgbClr val="000000"/>
              </a:solidFill>
            </a:endParaRPr>
          </a:p>
          <a:p>
            <a:pPr indent="0" lvl="0" marL="0" rtl="0" algn="l">
              <a:lnSpc>
                <a:spcPct val="100000"/>
              </a:lnSpc>
              <a:spcBef>
                <a:spcPts val="1600"/>
              </a:spcBef>
              <a:spcAft>
                <a:spcPts val="0"/>
              </a:spcAft>
              <a:buNone/>
            </a:pPr>
            <a:r>
              <a:rPr b="1" lang="en-GB">
                <a:solidFill>
                  <a:srgbClr val="000000"/>
                </a:solidFill>
              </a:rPr>
              <a:t>Day 6</a:t>
            </a:r>
            <a:r>
              <a:rPr lang="en-GB">
                <a:solidFill>
                  <a:srgbClr val="000000"/>
                </a:solidFill>
              </a:rPr>
              <a:t> - git log, tagging and comparing commits (Sakshi Grover)</a:t>
            </a:r>
            <a:endParaRPr>
              <a:solidFill>
                <a:srgbClr val="000000"/>
              </a:solidFill>
            </a:endParaRPr>
          </a:p>
          <a:p>
            <a:pPr indent="0" lvl="0" marL="0" rtl="0" algn="l">
              <a:lnSpc>
                <a:spcPct val="100000"/>
              </a:lnSpc>
              <a:spcBef>
                <a:spcPts val="1600"/>
              </a:spcBef>
              <a:spcAft>
                <a:spcPts val="0"/>
              </a:spcAft>
              <a:buNone/>
            </a:pPr>
            <a:r>
              <a:rPr b="1" lang="en-GB">
                <a:solidFill>
                  <a:srgbClr val="000000"/>
                </a:solidFill>
              </a:rPr>
              <a:t>Day 7 to 9</a:t>
            </a:r>
            <a:r>
              <a:rPr lang="en-GB">
                <a:solidFill>
                  <a:srgbClr val="000000"/>
                </a:solidFill>
              </a:rPr>
              <a:t> - Parallel Development in a repository (Sukriti Shah)</a:t>
            </a:r>
            <a:endParaRPr>
              <a:solidFill>
                <a:srgbClr val="000000"/>
              </a:solidFill>
            </a:endParaRPr>
          </a:p>
          <a:p>
            <a:pPr indent="0" lvl="0" marL="0" rtl="0" algn="l">
              <a:lnSpc>
                <a:spcPct val="100000"/>
              </a:lnSpc>
              <a:spcBef>
                <a:spcPts val="1600"/>
              </a:spcBef>
              <a:spcAft>
                <a:spcPts val="0"/>
              </a:spcAft>
              <a:buNone/>
            </a:pPr>
            <a:r>
              <a:rPr b="1" lang="en-GB">
                <a:solidFill>
                  <a:srgbClr val="000000"/>
                </a:solidFill>
              </a:rPr>
              <a:t>Day 10 &amp; 11</a:t>
            </a:r>
            <a:r>
              <a:rPr lang="en-GB">
                <a:solidFill>
                  <a:srgbClr val="000000"/>
                </a:solidFill>
              </a:rPr>
              <a:t> - Forking a repository &amp; making a PR (Sakshi Grover)</a:t>
            </a:r>
            <a:endParaRPr>
              <a:solidFill>
                <a:srgbClr val="000000"/>
              </a:solidFill>
            </a:endParaRPr>
          </a:p>
          <a:p>
            <a:pPr indent="0" lvl="0" marL="0" rtl="0" algn="l">
              <a:lnSpc>
                <a:spcPct val="100000"/>
              </a:lnSpc>
              <a:spcBef>
                <a:spcPts val="1600"/>
              </a:spcBef>
              <a:spcAft>
                <a:spcPts val="0"/>
              </a:spcAft>
              <a:buNone/>
            </a:pPr>
            <a:r>
              <a:rPr b="1" lang="en-GB">
                <a:solidFill>
                  <a:srgbClr val="000000"/>
                </a:solidFill>
              </a:rPr>
              <a:t>Day 12</a:t>
            </a:r>
            <a:r>
              <a:rPr lang="en-GB">
                <a:solidFill>
                  <a:srgbClr val="000000"/>
                </a:solidFill>
              </a:rPr>
              <a:t> - Aliases, Common mistakes and Good practices (Sukriti Shah)</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Introduction to Git &amp; GitHub</a:t>
            </a:r>
            <a:endParaRPr/>
          </a:p>
        </p:txBody>
      </p:sp>
      <p:sp>
        <p:nvSpPr>
          <p:cNvPr id="106" name="Google Shape;106;p18"/>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DAY 1</a:t>
            </a:r>
            <a:endParaRPr/>
          </a:p>
        </p:txBody>
      </p:sp>
      <p:pic>
        <p:nvPicPr>
          <p:cNvPr id="107" name="Google Shape;107;p18"/>
          <p:cNvPicPr preferRelativeResize="0"/>
          <p:nvPr/>
        </p:nvPicPr>
        <p:blipFill>
          <a:blip r:embed="rId3">
            <a:alphaModFix/>
          </a:blip>
          <a:stretch>
            <a:fillRect/>
          </a:stretch>
        </p:blipFill>
        <p:spPr>
          <a:xfrm>
            <a:off x="170725" y="185900"/>
            <a:ext cx="952500" cy="952500"/>
          </a:xfrm>
          <a:prstGeom prst="rect">
            <a:avLst/>
          </a:prstGeom>
          <a:noFill/>
          <a:ln>
            <a:noFill/>
          </a:ln>
        </p:spPr>
      </p:pic>
      <p:sp>
        <p:nvSpPr>
          <p:cNvPr id="108" name="Google Shape;108;p18"/>
          <p:cNvSpPr txBox="1"/>
          <p:nvPr/>
        </p:nvSpPr>
        <p:spPr>
          <a:xfrm>
            <a:off x="1123225" y="228350"/>
            <a:ext cx="3227100" cy="86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latin typeface="Playfair Display"/>
                <a:ea typeface="Playfair Display"/>
                <a:cs typeface="Playfair Display"/>
                <a:sym typeface="Playfair Display"/>
              </a:rPr>
              <a:t>GirlScript Foundation</a:t>
            </a:r>
            <a:endParaRPr sz="1800">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lang="en-GB" sz="1800">
                <a:latin typeface="Playfair Display"/>
                <a:ea typeface="Playfair Display"/>
                <a:cs typeface="Playfair Display"/>
                <a:sym typeface="Playfair Display"/>
              </a:rPr>
              <a:t>Education Outreach Program</a:t>
            </a:r>
            <a:endParaRPr sz="1800">
              <a:latin typeface="Playfair Display"/>
              <a:ea typeface="Playfair Display"/>
              <a:cs typeface="Playfair Display"/>
              <a:sym typeface="Playfair Display"/>
            </a:endParaRPr>
          </a:p>
        </p:txBody>
      </p:sp>
      <p:sp>
        <p:nvSpPr>
          <p:cNvPr id="109" name="Google Shape;109;p18"/>
          <p:cNvSpPr txBox="1"/>
          <p:nvPr/>
        </p:nvSpPr>
        <p:spPr>
          <a:xfrm>
            <a:off x="37175" y="4660125"/>
            <a:ext cx="9106800" cy="4833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FFFF"/>
                </a:solidFill>
                <a:latin typeface="Playfair Display"/>
                <a:ea typeface="Playfair Display"/>
                <a:cs typeface="Playfair Display"/>
                <a:sym typeface="Playfair Display"/>
              </a:rPr>
              <a:t>PRESENTED BY - SUKRITI SHAH</a:t>
            </a:r>
            <a:endParaRPr sz="1800">
              <a:solidFill>
                <a:srgbClr val="FFFFFF"/>
              </a:solidFill>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113" name="Shape 113"/>
        <p:cNvGrpSpPr/>
        <p:nvPr/>
      </p:nvGrpSpPr>
      <p:grpSpPr>
        <a:xfrm>
          <a:off x="0" y="0"/>
          <a:ext cx="0" cy="0"/>
          <a:chOff x="0" y="0"/>
          <a:chExt cx="0" cy="0"/>
        </a:xfrm>
      </p:grpSpPr>
      <p:sp>
        <p:nvSpPr>
          <p:cNvPr id="114" name="Google Shape;114;p19"/>
          <p:cNvSpPr txBox="1"/>
          <p:nvPr>
            <p:ph idx="1" type="body"/>
          </p:nvPr>
        </p:nvSpPr>
        <p:spPr>
          <a:xfrm>
            <a:off x="299300" y="607300"/>
            <a:ext cx="4893900" cy="41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t>Agenda for the day -</a:t>
            </a:r>
            <a:endParaRPr b="1" sz="3600"/>
          </a:p>
          <a:p>
            <a:pPr indent="-381000" lvl="0" marL="457200" rtl="0" algn="l">
              <a:lnSpc>
                <a:spcPct val="150000"/>
              </a:lnSpc>
              <a:spcBef>
                <a:spcPts val="1600"/>
              </a:spcBef>
              <a:spcAft>
                <a:spcPts val="0"/>
              </a:spcAft>
              <a:buSzPts val="2400"/>
              <a:buFont typeface="Times New Roman"/>
              <a:buAutoNum type="arabicPeriod"/>
            </a:pPr>
            <a:r>
              <a:rPr lang="en-GB" sz="2400">
                <a:latin typeface="Times New Roman"/>
                <a:ea typeface="Times New Roman"/>
                <a:cs typeface="Times New Roman"/>
                <a:sym typeface="Times New Roman"/>
              </a:rPr>
              <a:t>What is Version Control System(VCS)?</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GB" sz="2400">
                <a:latin typeface="Times New Roman"/>
                <a:ea typeface="Times New Roman"/>
                <a:cs typeface="Times New Roman"/>
                <a:sym typeface="Times New Roman"/>
              </a:rPr>
              <a:t>Why do we need VCS?</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GB" sz="2400">
                <a:latin typeface="Times New Roman"/>
                <a:ea typeface="Times New Roman"/>
                <a:cs typeface="Times New Roman"/>
                <a:sym typeface="Times New Roman"/>
              </a:rPr>
              <a:t>Different VC systems</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GB" sz="2400">
                <a:latin typeface="Times New Roman"/>
                <a:ea typeface="Times New Roman"/>
                <a:cs typeface="Times New Roman"/>
                <a:sym typeface="Times New Roman"/>
              </a:rPr>
              <a:t>Distributed and Centralized VCS</a:t>
            </a:r>
            <a:endParaRPr sz="2400">
              <a:latin typeface="Times New Roman"/>
              <a:ea typeface="Times New Roman"/>
              <a:cs typeface="Times New Roman"/>
              <a:sym typeface="Times New Roman"/>
            </a:endParaRPr>
          </a:p>
          <a:p>
            <a:pPr indent="0" lvl="0" marL="457200" rtl="0" algn="l">
              <a:spcBef>
                <a:spcPts val="0"/>
              </a:spcBef>
              <a:spcAft>
                <a:spcPts val="1600"/>
              </a:spcAft>
              <a:buNone/>
            </a:pPr>
            <a:r>
              <a:t/>
            </a:r>
            <a:endParaRPr/>
          </a:p>
        </p:txBody>
      </p:sp>
      <p:pic>
        <p:nvPicPr>
          <p:cNvPr id="115" name="Google Shape;115;p19"/>
          <p:cNvPicPr preferRelativeResize="0"/>
          <p:nvPr/>
        </p:nvPicPr>
        <p:blipFill>
          <a:blip r:embed="rId3">
            <a:alphaModFix/>
          </a:blip>
          <a:stretch>
            <a:fillRect/>
          </a:stretch>
        </p:blipFill>
        <p:spPr>
          <a:xfrm>
            <a:off x="5304625" y="855200"/>
            <a:ext cx="3591500" cy="303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19" name="Shape 119"/>
        <p:cNvGrpSpPr/>
        <p:nvPr/>
      </p:nvGrpSpPr>
      <p:grpSpPr>
        <a:xfrm>
          <a:off x="0" y="0"/>
          <a:ext cx="0" cy="0"/>
          <a:chOff x="0" y="0"/>
          <a:chExt cx="0" cy="0"/>
        </a:xfrm>
      </p:grpSpPr>
      <p:sp>
        <p:nvSpPr>
          <p:cNvPr id="120" name="Google Shape;120;p20"/>
          <p:cNvSpPr txBox="1"/>
          <p:nvPr>
            <p:ph idx="1" type="body"/>
          </p:nvPr>
        </p:nvSpPr>
        <p:spPr>
          <a:xfrm>
            <a:off x="297475" y="268750"/>
            <a:ext cx="5664300" cy="460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What is Version Control System (VCS)?</a:t>
            </a:r>
            <a:endParaRPr b="1" sz="3000"/>
          </a:p>
          <a:p>
            <a:pPr indent="0" lvl="0" marL="0" rtl="0" algn="ctr">
              <a:lnSpc>
                <a:spcPct val="150000"/>
              </a:lnSpc>
              <a:spcBef>
                <a:spcPts val="1600"/>
              </a:spcBef>
              <a:spcAft>
                <a:spcPts val="0"/>
              </a:spcAft>
              <a:buNone/>
            </a:pPr>
            <a:r>
              <a:rPr lang="en-GB" sz="2000">
                <a:latin typeface="Times New Roman"/>
                <a:ea typeface="Times New Roman"/>
                <a:cs typeface="Times New Roman"/>
                <a:sym typeface="Times New Roman"/>
              </a:rPr>
              <a:t>Version Control is the management of changes to documents, computer programs, large websites and other collections of information. These changes are usually termed as versions. </a:t>
            </a:r>
            <a:endParaRPr sz="2000">
              <a:latin typeface="Times New Roman"/>
              <a:ea typeface="Times New Roman"/>
              <a:cs typeface="Times New Roman"/>
              <a:sym typeface="Times New Roman"/>
            </a:endParaRPr>
          </a:p>
          <a:p>
            <a:pPr indent="0" lvl="0" marL="0" marR="0" rtl="0" algn="ctr">
              <a:lnSpc>
                <a:spcPct val="150000"/>
              </a:lnSpc>
              <a:spcBef>
                <a:spcPts val="1200"/>
              </a:spcBef>
              <a:spcAft>
                <a:spcPts val="0"/>
              </a:spcAft>
              <a:buNone/>
            </a:pPr>
            <a:r>
              <a:rPr lang="en-GB" sz="2000">
                <a:latin typeface="Times New Roman"/>
                <a:ea typeface="Times New Roman"/>
                <a:cs typeface="Times New Roman"/>
                <a:sym typeface="Times New Roman"/>
              </a:rPr>
              <a:t>Changes can be of any kind like adding some new file to the</a:t>
            </a:r>
            <a:r>
              <a:rPr b="1" lang="en-GB" sz="2000">
                <a:solidFill>
                  <a:srgbClr val="000000"/>
                </a:solidFill>
                <a:latin typeface="Arial"/>
                <a:ea typeface="Arial"/>
                <a:cs typeface="Arial"/>
                <a:sym typeface="Arial"/>
              </a:rPr>
              <a:t> </a:t>
            </a:r>
            <a:r>
              <a:rPr lang="en-GB" sz="2000">
                <a:latin typeface="Times New Roman"/>
                <a:ea typeface="Times New Roman"/>
                <a:cs typeface="Times New Roman"/>
                <a:sym typeface="Times New Roman"/>
              </a:rPr>
              <a:t>project or modifying some existing file in the project. </a:t>
            </a:r>
            <a:endParaRPr sz="2000"/>
          </a:p>
        </p:txBody>
      </p:sp>
      <p:sp>
        <p:nvSpPr>
          <p:cNvPr id="121" name="Google Shape;121;p20"/>
          <p:cNvSpPr/>
          <p:nvPr/>
        </p:nvSpPr>
        <p:spPr>
          <a:xfrm>
            <a:off x="6135025" y="403550"/>
            <a:ext cx="2838300" cy="1647600"/>
          </a:xfrm>
          <a:prstGeom prst="cloudCallout">
            <a:avLst>
              <a:gd fmla="val -20833" name="adj1"/>
              <a:gd fmla="val 625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t>Woahhh! Now what on Earth does that mean?</a:t>
            </a:r>
            <a:endParaRPr b="1" sz="1800"/>
          </a:p>
        </p:txBody>
      </p:sp>
      <p:sp>
        <p:nvSpPr>
          <p:cNvPr id="122" name="Google Shape;122;p20"/>
          <p:cNvSpPr/>
          <p:nvPr/>
        </p:nvSpPr>
        <p:spPr>
          <a:xfrm>
            <a:off x="6482050" y="2571750"/>
            <a:ext cx="2268000" cy="1647600"/>
          </a:xfrm>
          <a:prstGeom prst="wedgeRoundRectCallout">
            <a:avLst>
              <a:gd fmla="val -20833" name="adj1"/>
              <a:gd fmla="val 62500" name="adj2"/>
              <a:gd fmla="val 0" name="adj3"/>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t>Hang in there… Let’s move to the next slide...</a:t>
            </a:r>
            <a:endParaRPr b="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