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93" r:id="rId1"/>
    <p:sldMasterId id="2147483701" r:id="rId2"/>
  </p:sldMasterIdLst>
  <p:notesMasterIdLst>
    <p:notesMasterId r:id="rId10"/>
  </p:notesMasterIdLst>
  <p:handoutMasterIdLst>
    <p:handoutMasterId r:id="rId11"/>
  </p:handoutMasterIdLst>
  <p:sldIdLst>
    <p:sldId id="1008" r:id="rId3"/>
    <p:sldId id="1061" r:id="rId4"/>
    <p:sldId id="1164" r:id="rId5"/>
    <p:sldId id="1065" r:id="rId6"/>
    <p:sldId id="1166" r:id="rId7"/>
    <p:sldId id="1165" r:id="rId8"/>
    <p:sldId id="1167" r:id="rId9"/>
  </p:sldIdLst>
  <p:sldSz cx="10691813" cy="7559675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47" userDrawn="1">
          <p15:clr>
            <a:srgbClr val="A4A3A4"/>
          </p15:clr>
        </p15:guide>
        <p15:guide id="2" pos="3368" userDrawn="1">
          <p15:clr>
            <a:srgbClr val="A4A3A4"/>
          </p15:clr>
        </p15:guide>
        <p15:guide id="3" pos="465" userDrawn="1">
          <p15:clr>
            <a:srgbClr val="A4A3A4"/>
          </p15:clr>
        </p15:guide>
        <p15:guide id="4" pos="63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E1"/>
    <a:srgbClr val="DEFFBD"/>
    <a:srgbClr val="CCFF99"/>
    <a:srgbClr val="FBF9C9"/>
    <a:srgbClr val="E60012"/>
    <a:srgbClr val="D9D9D9"/>
    <a:srgbClr val="6C0000"/>
    <a:srgbClr val="F1F1F1"/>
    <a:srgbClr val="FDFDF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 autoAdjust="0"/>
    <p:restoredTop sz="93229" autoAdjust="0"/>
  </p:normalViewPr>
  <p:slideViewPr>
    <p:cSldViewPr showGuides="1">
      <p:cViewPr varScale="1">
        <p:scale>
          <a:sx n="106" d="100"/>
          <a:sy n="106" d="100"/>
        </p:scale>
        <p:origin x="-1613" y="-82"/>
      </p:cViewPr>
      <p:guideLst>
        <p:guide orient="horz" pos="1247"/>
        <p:guide pos="3368"/>
        <p:guide pos="465"/>
        <p:guide pos="63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72882"/>
    </p:cViewPr>
  </p:sorterViewPr>
  <p:notesViewPr>
    <p:cSldViewPr>
      <p:cViewPr varScale="1">
        <p:scale>
          <a:sx n="74" d="100"/>
          <a:sy n="74" d="100"/>
        </p:scale>
        <p:origin x="244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32E4D-BC53-406B-9BDD-135C3F04EC08}" type="datetimeFigureOut">
              <a:rPr lang="ko-KR" altLang="en-US" smtClean="0"/>
              <a:t>2020-01-31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D59AE-3CB5-4F83-BFBC-78B9AFB73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60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fld id="{95DC15DC-27E8-4D07-86F4-2360F7041035}" type="datetimeFigureOut">
              <a:rPr lang="ko-KR" altLang="en-US" smtClean="0"/>
              <a:pPr/>
              <a:t>2020-01-31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1875" y="1243013"/>
            <a:ext cx="47434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fld id="{9741A26F-81C8-46D6-8F3B-4987E89F192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67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oPub돋움체 Light" panose="00000300000000000000" pitchFamily="2" charset="-127"/>
        <a:ea typeface="KoPub돋움체 Light" panose="000003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돋움체 Light" panose="00000300000000000000" pitchFamily="2" charset="-127"/>
        <a:ea typeface="KoPub돋움체 Light" panose="000003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돋움체 Light" panose="00000300000000000000" pitchFamily="2" charset="-127"/>
        <a:ea typeface="KoPub돋움체 Light" panose="000003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돋움체 Light" panose="00000300000000000000" pitchFamily="2" charset="-127"/>
        <a:ea typeface="KoPub돋움체 Light" panose="000003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돋움체 Light" panose="00000300000000000000" pitchFamily="2" charset="-127"/>
        <a:ea typeface="KoPub돋움체 Light" panose="000003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1A26F-81C8-46D6-8F3B-4987E89F1923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56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1A26F-81C8-46D6-8F3B-4987E89F192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413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1A26F-81C8-46D6-8F3B-4987E89F1923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63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1A26F-81C8-46D6-8F3B-4987E89F192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630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1A26F-81C8-46D6-8F3B-4987E89F1923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630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41A26F-81C8-46D6-8F3B-4987E89F1923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763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1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1"/>
          <p:cNvSpPr>
            <a:spLocks noGrp="1"/>
          </p:cNvSpPr>
          <p:nvPr>
            <p:ph type="title"/>
          </p:nvPr>
        </p:nvSpPr>
        <p:spPr>
          <a:xfrm>
            <a:off x="304801" y="424015"/>
            <a:ext cx="7921426" cy="511381"/>
          </a:xfrm>
          <a:prstGeom prst="rect">
            <a:avLst/>
          </a:prstGeom>
          <a:gradFill flip="none" rotWithShape="1">
            <a:gsLst>
              <a:gs pos="52000">
                <a:schemeClr val="accent6">
                  <a:lumMod val="5000"/>
                  <a:lumOff val="9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0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텍스트 개체 틀 6"/>
          <p:cNvSpPr>
            <a:spLocks noGrp="1"/>
          </p:cNvSpPr>
          <p:nvPr>
            <p:ph idx="1"/>
          </p:nvPr>
        </p:nvSpPr>
        <p:spPr>
          <a:xfrm>
            <a:off x="304800" y="1236570"/>
            <a:ext cx="9006282" cy="743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200"/>
            </a:lvl2pPr>
            <a:lvl3pPr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/>
            </a:lvl3pPr>
            <a:lvl4pPr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050"/>
            </a:lvl4pPr>
            <a:lvl5pPr latinLnBrk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05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1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6"/>
          <p:cNvSpPr txBox="1">
            <a:spLocks/>
          </p:cNvSpPr>
          <p:nvPr userDrawn="1"/>
        </p:nvSpPr>
        <p:spPr>
          <a:xfrm>
            <a:off x="4226719" y="7217267"/>
            <a:ext cx="2454275" cy="4127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>
              <a:defRPr lang="ko-KR"/>
            </a:defPPr>
            <a:lvl1pPr marL="0" marR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lang="ko-KR" sz="1000" b="0" i="0" u="none" strike="noStrike" kern="1200" cap="none" smtClean="0">
                <a:solidFill>
                  <a:srgbClr val="88888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돋움체 Light" panose="02020603020101020101" pitchFamily="18" charset="-127"/>
                <a:sym typeface="Calibri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362EDBF2-1213-4A78-8C20-D8A57452C390}" type="slidenum">
              <a:rPr kumimoji="0" lang="en-US" altLang="ko-KR" sz="10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414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28">
          <p15:clr>
            <a:srgbClr val="F26B43"/>
          </p15:clr>
        </p15:guide>
        <p15:guide id="2" pos="6407">
          <p15:clr>
            <a:srgbClr val="F26B43"/>
          </p15:clr>
        </p15:guide>
        <p15:guide id="3" orient="horz" pos="1290">
          <p15:clr>
            <a:srgbClr val="F26B43"/>
          </p15:clr>
        </p15:guide>
        <p15:guide id="4" orient="horz" pos="43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-3399" y="-63229"/>
            <a:ext cx="10695212" cy="953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0" name="자유형 9"/>
          <p:cNvSpPr/>
          <p:nvPr userDrawn="1"/>
        </p:nvSpPr>
        <p:spPr>
          <a:xfrm>
            <a:off x="88777" y="88722"/>
            <a:ext cx="8805103" cy="1109763"/>
          </a:xfrm>
          <a:custGeom>
            <a:avLst/>
            <a:gdLst>
              <a:gd name="connsiteX0" fmla="*/ 0 w 8689718"/>
              <a:gd name="connsiteY0" fmla="*/ 0 h 1342875"/>
              <a:gd name="connsiteX1" fmla="*/ 7672782 w 8689718"/>
              <a:gd name="connsiteY1" fmla="*/ 0 h 1342875"/>
              <a:gd name="connsiteX2" fmla="*/ 7672782 w 8689718"/>
              <a:gd name="connsiteY2" fmla="*/ 926 h 1342875"/>
              <a:gd name="connsiteX3" fmla="*/ 7794709 w 8689718"/>
              <a:gd name="connsiteY3" fmla="*/ 8252 h 1342875"/>
              <a:gd name="connsiteX4" fmla="*/ 7900873 w 8689718"/>
              <a:gd name="connsiteY4" fmla="*/ 91382 h 1342875"/>
              <a:gd name="connsiteX5" fmla="*/ 8595319 w 8689718"/>
              <a:gd name="connsiteY5" fmla="*/ 1072508 h 1342875"/>
              <a:gd name="connsiteX6" fmla="*/ 8597048 w 8689718"/>
              <a:gd name="connsiteY6" fmla="*/ 1342875 h 1342875"/>
              <a:gd name="connsiteX7" fmla="*/ 7672782 w 8689718"/>
              <a:gd name="connsiteY7" fmla="*/ 1342875 h 1342875"/>
              <a:gd name="connsiteX8" fmla="*/ 2610742 w 8689718"/>
              <a:gd name="connsiteY8" fmla="*/ 1342875 h 1342875"/>
              <a:gd name="connsiteX9" fmla="*/ 0 w 8689718"/>
              <a:gd name="connsiteY9" fmla="*/ 1342875 h 13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89718" h="1342875">
                <a:moveTo>
                  <a:pt x="0" y="0"/>
                </a:moveTo>
                <a:lnTo>
                  <a:pt x="7672782" y="0"/>
                </a:lnTo>
                <a:lnTo>
                  <a:pt x="7672782" y="926"/>
                </a:lnTo>
                <a:lnTo>
                  <a:pt x="7794709" y="8252"/>
                </a:lnTo>
                <a:cubicBezTo>
                  <a:pt x="7833053" y="18532"/>
                  <a:pt x="7866770" y="41325"/>
                  <a:pt x="7900873" y="91382"/>
                </a:cubicBezTo>
                <a:lnTo>
                  <a:pt x="8595319" y="1072508"/>
                </a:lnTo>
                <a:cubicBezTo>
                  <a:pt x="8700718" y="1229959"/>
                  <a:pt x="8739445" y="1342875"/>
                  <a:pt x="8597048" y="1342875"/>
                </a:cubicBezTo>
                <a:lnTo>
                  <a:pt x="7672782" y="1342875"/>
                </a:lnTo>
                <a:lnTo>
                  <a:pt x="2610742" y="1342875"/>
                </a:lnTo>
                <a:lnTo>
                  <a:pt x="0" y="13428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4" name="Shape 46"/>
          <p:cNvSpPr txBox="1">
            <a:spLocks/>
          </p:cNvSpPr>
          <p:nvPr userDrawn="1"/>
        </p:nvSpPr>
        <p:spPr>
          <a:xfrm>
            <a:off x="4120468" y="7142863"/>
            <a:ext cx="2454275" cy="4127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>
              <a:defRPr lang="ko-KR"/>
            </a:defPPr>
            <a:lvl1pPr marL="0" marR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 lang="ko-KR" sz="1000" b="0" i="0" u="none" strike="noStrike" kern="1200" cap="none" smtClean="0">
                <a:solidFill>
                  <a:srgbClr val="88888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돋움체 Light" panose="02020603020101020101" pitchFamily="18" charset="-127"/>
                <a:sym typeface="Calibri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fld id="{362EDBF2-1213-4A78-8C20-D8A57452C390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+mn-ea"/>
                <a:ea typeface="+mn-ea"/>
                <a:sym typeface="Calibri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t>‹#›</a:t>
            </a:fld>
            <a:endParaRPr kumimoji="0" lang="en-US" altLang="en-US" sz="9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+mn-ea"/>
              <a:ea typeface="+mn-ea"/>
              <a:sym typeface="Arial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949911"/>
            <a:ext cx="88777" cy="6605701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직각 삼각형 3"/>
          <p:cNvSpPr/>
          <p:nvPr userDrawn="1"/>
        </p:nvSpPr>
        <p:spPr>
          <a:xfrm>
            <a:off x="0" y="862012"/>
            <a:ext cx="88777" cy="88777"/>
          </a:xfrm>
          <a:prstGeom prst="rtTriangle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21" name="원호 20"/>
          <p:cNvSpPr/>
          <p:nvPr userDrawn="1"/>
        </p:nvSpPr>
        <p:spPr>
          <a:xfrm rot="5553161" flipV="1">
            <a:off x="8748596" y="469400"/>
            <a:ext cx="385354" cy="698215"/>
          </a:xfrm>
          <a:prstGeom prst="arc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657" y="203086"/>
            <a:ext cx="1301391" cy="178223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92334" y="438530"/>
            <a:ext cx="8330189" cy="511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292335" y="1230017"/>
            <a:ext cx="9006282" cy="1680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8699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2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2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192" userDrawn="1">
          <p15:clr>
            <a:srgbClr val="F26B43"/>
          </p15:clr>
        </p15:guide>
        <p15:guide id="2" pos="6543" userDrawn="1">
          <p15:clr>
            <a:srgbClr val="F26B43"/>
          </p15:clr>
        </p15:guide>
        <p15:guide id="3" orient="horz" pos="771" userDrawn="1">
          <p15:clr>
            <a:srgbClr val="F26B43"/>
          </p15:clr>
        </p15:guide>
        <p15:guide id="4" orient="horz" pos="4490" userDrawn="1">
          <p15:clr>
            <a:srgbClr val="F26B43"/>
          </p15:clr>
        </p15:guide>
        <p15:guide id="5" orient="horz" pos="12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각 삼각형 23"/>
          <p:cNvSpPr/>
          <p:nvPr/>
        </p:nvSpPr>
        <p:spPr>
          <a:xfrm rot="10800000">
            <a:off x="3831639" y="-5"/>
            <a:ext cx="6860173" cy="3862221"/>
          </a:xfrm>
          <a:prstGeom prst="rtTriangle">
            <a:avLst/>
          </a:pr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각 삼각형 7"/>
          <p:cNvSpPr/>
          <p:nvPr/>
        </p:nvSpPr>
        <p:spPr>
          <a:xfrm>
            <a:off x="1" y="4647674"/>
            <a:ext cx="4678680" cy="2913186"/>
          </a:xfrm>
          <a:prstGeom prst="rtTriangle">
            <a:avLst/>
          </a:prstGeom>
          <a:solidFill>
            <a:srgbClr val="F96D2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142031" y="1814699"/>
            <a:ext cx="8415174" cy="5638387"/>
            <a:chOff x="2142031" y="1814699"/>
            <a:chExt cx="8722136" cy="588550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78754" y="7132747"/>
              <a:ext cx="756517" cy="282476"/>
            </a:xfrm>
            <a:prstGeom prst="rect">
              <a:avLst/>
            </a:prstGeom>
          </p:spPr>
        </p:pic>
        <p:sp>
          <p:nvSpPr>
            <p:cNvPr id="22" name="이등변 삼각형 2"/>
            <p:cNvSpPr/>
            <p:nvPr/>
          </p:nvSpPr>
          <p:spPr>
            <a:xfrm>
              <a:off x="2142031" y="1814699"/>
              <a:ext cx="8722136" cy="5885505"/>
            </a:xfrm>
            <a:custGeom>
              <a:avLst/>
              <a:gdLst>
                <a:gd name="connsiteX0" fmla="*/ 0 w 4497345"/>
                <a:gd name="connsiteY0" fmla="*/ 4115488 h 4115488"/>
                <a:gd name="connsiteX1" fmla="*/ 2248673 w 4497345"/>
                <a:gd name="connsiteY1" fmla="*/ 0 h 4115488"/>
                <a:gd name="connsiteX2" fmla="*/ 4497345 w 4497345"/>
                <a:gd name="connsiteY2" fmla="*/ 4115488 h 4115488"/>
                <a:gd name="connsiteX3" fmla="*/ 0 w 4497345"/>
                <a:gd name="connsiteY3" fmla="*/ 4115488 h 4115488"/>
                <a:gd name="connsiteX0" fmla="*/ 0 w 10171296"/>
                <a:gd name="connsiteY0" fmla="*/ 5656905 h 5656905"/>
                <a:gd name="connsiteX1" fmla="*/ 10171296 w 10171296"/>
                <a:gd name="connsiteY1" fmla="*/ 0 h 5656905"/>
                <a:gd name="connsiteX2" fmla="*/ 4497345 w 10171296"/>
                <a:gd name="connsiteY2" fmla="*/ 5656905 h 5656905"/>
                <a:gd name="connsiteX3" fmla="*/ 0 w 10171296"/>
                <a:gd name="connsiteY3" fmla="*/ 5656905 h 5656905"/>
                <a:gd name="connsiteX0" fmla="*/ 0 w 10171296"/>
                <a:gd name="connsiteY0" fmla="*/ 5656905 h 5885505"/>
                <a:gd name="connsiteX1" fmla="*/ 10171296 w 10171296"/>
                <a:gd name="connsiteY1" fmla="*/ 0 h 5885505"/>
                <a:gd name="connsiteX2" fmla="*/ 10133968 w 10171296"/>
                <a:gd name="connsiteY2" fmla="*/ 5885505 h 5885505"/>
                <a:gd name="connsiteX3" fmla="*/ 0 w 10171296"/>
                <a:gd name="connsiteY3" fmla="*/ 5656905 h 5885505"/>
                <a:gd name="connsiteX0" fmla="*/ 0 w 10236611"/>
                <a:gd name="connsiteY0" fmla="*/ 5885505 h 5885505"/>
                <a:gd name="connsiteX1" fmla="*/ 10236611 w 10236611"/>
                <a:gd name="connsiteY1" fmla="*/ 0 h 5885505"/>
                <a:gd name="connsiteX2" fmla="*/ 10199283 w 10236611"/>
                <a:gd name="connsiteY2" fmla="*/ 5885505 h 5885505"/>
                <a:gd name="connsiteX3" fmla="*/ 0 w 10236611"/>
                <a:gd name="connsiteY3" fmla="*/ 5885505 h 5885505"/>
                <a:gd name="connsiteX0" fmla="*/ 0 w 10236611"/>
                <a:gd name="connsiteY0" fmla="*/ 5885505 h 5885505"/>
                <a:gd name="connsiteX1" fmla="*/ 950881 w 10236611"/>
                <a:gd name="connsiteY1" fmla="*/ 5350044 h 5885505"/>
                <a:gd name="connsiteX2" fmla="*/ 10236611 w 10236611"/>
                <a:gd name="connsiteY2" fmla="*/ 0 h 5885505"/>
                <a:gd name="connsiteX3" fmla="*/ 10199283 w 10236611"/>
                <a:gd name="connsiteY3" fmla="*/ 5885505 h 5885505"/>
                <a:gd name="connsiteX4" fmla="*/ 0 w 10236611"/>
                <a:gd name="connsiteY4" fmla="*/ 5885505 h 5885505"/>
                <a:gd name="connsiteX0" fmla="*/ 0 w 9512711"/>
                <a:gd name="connsiteY0" fmla="*/ 5880742 h 5885505"/>
                <a:gd name="connsiteX1" fmla="*/ 226981 w 9512711"/>
                <a:gd name="connsiteY1" fmla="*/ 5350044 h 5885505"/>
                <a:gd name="connsiteX2" fmla="*/ 9512711 w 9512711"/>
                <a:gd name="connsiteY2" fmla="*/ 0 h 5885505"/>
                <a:gd name="connsiteX3" fmla="*/ 9475383 w 9512711"/>
                <a:gd name="connsiteY3" fmla="*/ 5885505 h 5885505"/>
                <a:gd name="connsiteX4" fmla="*/ 0 w 9512711"/>
                <a:gd name="connsiteY4" fmla="*/ 5880742 h 5885505"/>
                <a:gd name="connsiteX0" fmla="*/ 0 w 9512711"/>
                <a:gd name="connsiteY0" fmla="*/ 5880742 h 5885505"/>
                <a:gd name="connsiteX1" fmla="*/ 1017556 w 9512711"/>
                <a:gd name="connsiteY1" fmla="*/ 4959519 h 5885505"/>
                <a:gd name="connsiteX2" fmla="*/ 9512711 w 9512711"/>
                <a:gd name="connsiteY2" fmla="*/ 0 h 5885505"/>
                <a:gd name="connsiteX3" fmla="*/ 9475383 w 9512711"/>
                <a:gd name="connsiteY3" fmla="*/ 5885505 h 5885505"/>
                <a:gd name="connsiteX4" fmla="*/ 0 w 9512711"/>
                <a:gd name="connsiteY4" fmla="*/ 5880742 h 5885505"/>
                <a:gd name="connsiteX0" fmla="*/ 0 w 9512711"/>
                <a:gd name="connsiteY0" fmla="*/ 5880742 h 5885505"/>
                <a:gd name="connsiteX1" fmla="*/ 1917669 w 9512711"/>
                <a:gd name="connsiteY1" fmla="*/ 4440407 h 5885505"/>
                <a:gd name="connsiteX2" fmla="*/ 9512711 w 9512711"/>
                <a:gd name="connsiteY2" fmla="*/ 0 h 5885505"/>
                <a:gd name="connsiteX3" fmla="*/ 9475383 w 9512711"/>
                <a:gd name="connsiteY3" fmla="*/ 5885505 h 5885505"/>
                <a:gd name="connsiteX4" fmla="*/ 0 w 9512711"/>
                <a:gd name="connsiteY4" fmla="*/ 5880742 h 5885505"/>
                <a:gd name="connsiteX0" fmla="*/ 0 w 9512711"/>
                <a:gd name="connsiteY0" fmla="*/ 5880742 h 5885505"/>
                <a:gd name="connsiteX1" fmla="*/ 1917669 w 9512711"/>
                <a:gd name="connsiteY1" fmla="*/ 4440407 h 5885505"/>
                <a:gd name="connsiteX2" fmla="*/ 9512711 w 9512711"/>
                <a:gd name="connsiteY2" fmla="*/ 0 h 5885505"/>
                <a:gd name="connsiteX3" fmla="*/ 9475383 w 9512711"/>
                <a:gd name="connsiteY3" fmla="*/ 5885505 h 5885505"/>
                <a:gd name="connsiteX4" fmla="*/ 0 w 9512711"/>
                <a:gd name="connsiteY4" fmla="*/ 5880742 h 5885505"/>
                <a:gd name="connsiteX0" fmla="*/ 0 w 9512711"/>
                <a:gd name="connsiteY0" fmla="*/ 5880742 h 5885505"/>
                <a:gd name="connsiteX1" fmla="*/ 1917669 w 9512711"/>
                <a:gd name="connsiteY1" fmla="*/ 4440407 h 5885505"/>
                <a:gd name="connsiteX2" fmla="*/ 9512711 w 9512711"/>
                <a:gd name="connsiteY2" fmla="*/ 0 h 5885505"/>
                <a:gd name="connsiteX3" fmla="*/ 9475383 w 9512711"/>
                <a:gd name="connsiteY3" fmla="*/ 5885505 h 5885505"/>
                <a:gd name="connsiteX4" fmla="*/ 0 w 9512711"/>
                <a:gd name="connsiteY4" fmla="*/ 5880742 h 5885505"/>
                <a:gd name="connsiteX0" fmla="*/ 0 w 9512711"/>
                <a:gd name="connsiteY0" fmla="*/ 5880742 h 5885505"/>
                <a:gd name="connsiteX1" fmla="*/ 1917669 w 9512711"/>
                <a:gd name="connsiteY1" fmla="*/ 4440407 h 5885505"/>
                <a:gd name="connsiteX2" fmla="*/ 9512711 w 9512711"/>
                <a:gd name="connsiteY2" fmla="*/ 0 h 5885505"/>
                <a:gd name="connsiteX3" fmla="*/ 9475383 w 9512711"/>
                <a:gd name="connsiteY3" fmla="*/ 5885505 h 5885505"/>
                <a:gd name="connsiteX4" fmla="*/ 0 w 9512711"/>
                <a:gd name="connsiteY4" fmla="*/ 5880742 h 5885505"/>
                <a:gd name="connsiteX0" fmla="*/ 0 w 8722136"/>
                <a:gd name="connsiteY0" fmla="*/ 5875979 h 5885505"/>
                <a:gd name="connsiteX1" fmla="*/ 1127094 w 8722136"/>
                <a:gd name="connsiteY1" fmla="*/ 4440407 h 5885505"/>
                <a:gd name="connsiteX2" fmla="*/ 8722136 w 8722136"/>
                <a:gd name="connsiteY2" fmla="*/ 0 h 5885505"/>
                <a:gd name="connsiteX3" fmla="*/ 8684808 w 8722136"/>
                <a:gd name="connsiteY3" fmla="*/ 5885505 h 5885505"/>
                <a:gd name="connsiteX4" fmla="*/ 0 w 8722136"/>
                <a:gd name="connsiteY4" fmla="*/ 5875979 h 5885505"/>
                <a:gd name="connsiteX0" fmla="*/ 0 w 8722136"/>
                <a:gd name="connsiteY0" fmla="*/ 5875979 h 5885505"/>
                <a:gd name="connsiteX1" fmla="*/ 1127094 w 8722136"/>
                <a:gd name="connsiteY1" fmla="*/ 4440407 h 5885505"/>
                <a:gd name="connsiteX2" fmla="*/ 8722136 w 8722136"/>
                <a:gd name="connsiteY2" fmla="*/ 0 h 5885505"/>
                <a:gd name="connsiteX3" fmla="*/ 8684808 w 8722136"/>
                <a:gd name="connsiteY3" fmla="*/ 5885505 h 5885505"/>
                <a:gd name="connsiteX4" fmla="*/ 0 w 8722136"/>
                <a:gd name="connsiteY4" fmla="*/ 5875979 h 5885505"/>
                <a:gd name="connsiteX0" fmla="*/ 0 w 8722136"/>
                <a:gd name="connsiteY0" fmla="*/ 5875979 h 5885505"/>
                <a:gd name="connsiteX1" fmla="*/ 1127094 w 8722136"/>
                <a:gd name="connsiteY1" fmla="*/ 4440407 h 5885505"/>
                <a:gd name="connsiteX2" fmla="*/ 8722136 w 8722136"/>
                <a:gd name="connsiteY2" fmla="*/ 0 h 5885505"/>
                <a:gd name="connsiteX3" fmla="*/ 8684808 w 8722136"/>
                <a:gd name="connsiteY3" fmla="*/ 5885505 h 5885505"/>
                <a:gd name="connsiteX4" fmla="*/ 0 w 8722136"/>
                <a:gd name="connsiteY4" fmla="*/ 5875979 h 5885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22136" h="5885505">
                  <a:moveTo>
                    <a:pt x="0" y="5875979"/>
                  </a:moveTo>
                  <a:cubicBezTo>
                    <a:pt x="72486" y="5414917"/>
                    <a:pt x="187833" y="5011006"/>
                    <a:pt x="1127094" y="4440407"/>
                  </a:cubicBezTo>
                  <a:lnTo>
                    <a:pt x="8722136" y="0"/>
                  </a:lnTo>
                  <a:lnTo>
                    <a:pt x="8684808" y="5885505"/>
                  </a:lnTo>
                  <a:lnTo>
                    <a:pt x="0" y="5875979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w="2540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 24"/>
            <p:cNvSpPr>
              <a:spLocks/>
            </p:cNvSpPr>
            <p:nvPr/>
          </p:nvSpPr>
          <p:spPr bwMode="auto">
            <a:xfrm>
              <a:off x="7586727" y="2909455"/>
              <a:ext cx="3105085" cy="3132114"/>
            </a:xfrm>
            <a:custGeom>
              <a:avLst/>
              <a:gdLst>
                <a:gd name="connsiteX0" fmla="*/ 3105085 w 3105085"/>
                <a:gd name="connsiteY0" fmla="*/ 0 h 3132114"/>
                <a:gd name="connsiteX1" fmla="*/ 3105085 w 3105085"/>
                <a:gd name="connsiteY1" fmla="*/ 2684125 h 3132114"/>
                <a:gd name="connsiteX2" fmla="*/ 3034708 w 3105085"/>
                <a:gd name="connsiteY2" fmla="*/ 2724558 h 3132114"/>
                <a:gd name="connsiteX3" fmla="*/ 2503354 w 3105085"/>
                <a:gd name="connsiteY3" fmla="*/ 3029833 h 3132114"/>
                <a:gd name="connsiteX4" fmla="*/ 1776006 w 3105085"/>
                <a:gd name="connsiteY4" fmla="*/ 3059648 h 3132114"/>
                <a:gd name="connsiteX5" fmla="*/ 125198 w 3105085"/>
                <a:gd name="connsiteY5" fmla="*/ 2100584 h 3132114"/>
                <a:gd name="connsiteX6" fmla="*/ 177328 w 3105085"/>
                <a:gd name="connsiteY6" fmla="*/ 1680682 h 3132114"/>
                <a:gd name="connsiteX7" fmla="*/ 2923961 w 3105085"/>
                <a:gd name="connsiteY7" fmla="*/ 103974 h 3132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5085" h="3132114">
                  <a:moveTo>
                    <a:pt x="3105085" y="0"/>
                  </a:moveTo>
                  <a:lnTo>
                    <a:pt x="3105085" y="2684125"/>
                  </a:lnTo>
                  <a:lnTo>
                    <a:pt x="3034708" y="2724558"/>
                  </a:lnTo>
                  <a:cubicBezTo>
                    <a:pt x="2868890" y="2819824"/>
                    <a:pt x="2692018" y="2921441"/>
                    <a:pt x="2503354" y="3029833"/>
                  </a:cubicBezTo>
                  <a:cubicBezTo>
                    <a:pt x="2287384" y="3154064"/>
                    <a:pt x="1962187" y="3166487"/>
                    <a:pt x="1776006" y="3059648"/>
                  </a:cubicBezTo>
                  <a:cubicBezTo>
                    <a:pt x="1776006" y="3059648"/>
                    <a:pt x="1776006" y="3059648"/>
                    <a:pt x="125198" y="2100584"/>
                  </a:cubicBezTo>
                  <a:cubicBezTo>
                    <a:pt x="-60984" y="1993745"/>
                    <a:pt x="-36160" y="1804913"/>
                    <a:pt x="177328" y="1680682"/>
                  </a:cubicBezTo>
                  <a:cubicBezTo>
                    <a:pt x="177328" y="1680682"/>
                    <a:pt x="177328" y="1680682"/>
                    <a:pt x="2923961" y="103974"/>
                  </a:cubicBezTo>
                  <a:close/>
                </a:path>
              </a:pathLst>
            </a:custGeom>
            <a:solidFill>
              <a:srgbClr val="6C0000">
                <a:alpha val="3568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5263719" y="3449139"/>
              <a:ext cx="3923815" cy="2237566"/>
            </a:xfrm>
            <a:custGeom>
              <a:avLst/>
              <a:gdLst>
                <a:gd name="T0" fmla="*/ 303 w 769"/>
                <a:gd name="T1" fmla="*/ 22 h 437"/>
                <a:gd name="T2" fmla="*/ 49 w 769"/>
                <a:gd name="T3" fmla="*/ 168 h 437"/>
                <a:gd name="T4" fmla="*/ 39 w 769"/>
                <a:gd name="T5" fmla="*/ 256 h 437"/>
                <a:gd name="T6" fmla="*/ 314 w 769"/>
                <a:gd name="T7" fmla="*/ 415 h 437"/>
                <a:gd name="T8" fmla="*/ 466 w 769"/>
                <a:gd name="T9" fmla="*/ 408 h 437"/>
                <a:gd name="T10" fmla="*/ 719 w 769"/>
                <a:gd name="T11" fmla="*/ 262 h 437"/>
                <a:gd name="T12" fmla="*/ 730 w 769"/>
                <a:gd name="T13" fmla="*/ 174 h 437"/>
                <a:gd name="T14" fmla="*/ 455 w 769"/>
                <a:gd name="T15" fmla="*/ 15 h 437"/>
                <a:gd name="T16" fmla="*/ 389 w 769"/>
                <a:gd name="T17" fmla="*/ 0 h 437"/>
                <a:gd name="T18" fmla="*/ 303 w 769"/>
                <a:gd name="T19" fmla="*/ 22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9" h="437">
                  <a:moveTo>
                    <a:pt x="303" y="22"/>
                  </a:moveTo>
                  <a:cubicBezTo>
                    <a:pt x="49" y="168"/>
                    <a:pt x="49" y="168"/>
                    <a:pt x="49" y="168"/>
                  </a:cubicBezTo>
                  <a:cubicBezTo>
                    <a:pt x="5" y="194"/>
                    <a:pt x="0" y="233"/>
                    <a:pt x="39" y="256"/>
                  </a:cubicBezTo>
                  <a:cubicBezTo>
                    <a:pt x="314" y="415"/>
                    <a:pt x="314" y="415"/>
                    <a:pt x="314" y="415"/>
                  </a:cubicBezTo>
                  <a:cubicBezTo>
                    <a:pt x="353" y="437"/>
                    <a:pt x="421" y="434"/>
                    <a:pt x="466" y="408"/>
                  </a:cubicBezTo>
                  <a:cubicBezTo>
                    <a:pt x="719" y="262"/>
                    <a:pt x="719" y="262"/>
                    <a:pt x="719" y="262"/>
                  </a:cubicBezTo>
                  <a:cubicBezTo>
                    <a:pt x="764" y="236"/>
                    <a:pt x="769" y="197"/>
                    <a:pt x="730" y="174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37" y="5"/>
                    <a:pt x="414" y="0"/>
                    <a:pt x="389" y="0"/>
                  </a:cubicBezTo>
                  <a:cubicBezTo>
                    <a:pt x="359" y="0"/>
                    <a:pt x="328" y="7"/>
                    <a:pt x="303" y="22"/>
                  </a:cubicBezTo>
                </a:path>
              </a:pathLst>
            </a:custGeom>
            <a:solidFill>
              <a:srgbClr val="FF0000">
                <a:alpha val="13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3578" y="2181184"/>
            <a:ext cx="703457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모니터링 </a:t>
            </a:r>
            <a:r>
              <a:rPr lang="en-US" altLang="ko-KR" sz="36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SMS </a:t>
            </a:r>
            <a:r>
              <a:rPr lang="ko-KR" altLang="en-US" sz="36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설계</a:t>
            </a:r>
            <a:endParaRPr lang="en-US" altLang="ko-KR" sz="36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16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6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클라우드 인프라 부문</a:t>
            </a:r>
            <a:endParaRPr lang="en-US" altLang="ko-KR" sz="16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  <a:p>
            <a:endParaRPr lang="en-US" altLang="ko-KR" sz="16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600" b="1" spc="-8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크로센트</a:t>
            </a:r>
            <a:r>
              <a:rPr lang="ko-KR" altLang="en-US" sz="16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㈜</a:t>
            </a:r>
            <a:endParaRPr lang="en-US" altLang="ko-KR" sz="16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2019.12</a:t>
            </a:r>
            <a:endParaRPr lang="en-US" altLang="ko-KR" sz="16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b="1" spc="-8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V0.9</a:t>
            </a:r>
            <a:endParaRPr lang="en-US" altLang="ko-KR" sz="16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16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809663" y="367541"/>
            <a:ext cx="1721702" cy="490714"/>
            <a:chOff x="8909726" y="314164"/>
            <a:chExt cx="1721702" cy="490714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9210846" y="543268"/>
              <a:ext cx="14205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태블릿기반 영업환경 구축</a:t>
              </a:r>
              <a:endParaRPr lang="en-US" altLang="ko-KR" sz="1100" b="1" spc="-10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9726" y="314164"/>
              <a:ext cx="1625545" cy="222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18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" y="1236570"/>
            <a:ext cx="10082213" cy="5888738"/>
          </a:xfrm>
        </p:spPr>
        <p:txBody>
          <a:bodyPr>
            <a:normAutofit/>
          </a:bodyPr>
          <a:lstStyle/>
          <a:p>
            <a:pPr eaLnBrk="0" hangingPunct="0">
              <a:spcBef>
                <a:spcPct val="20000"/>
              </a:spcBef>
              <a:buClr>
                <a:srgbClr val="808080"/>
              </a:buClr>
              <a:buSzPct val="100000"/>
            </a:pPr>
            <a:r>
              <a:rPr lang="en-US" altLang="ko-KR" dirty="0" err="1" smtClean="0">
                <a:solidFill>
                  <a:srgbClr val="000000"/>
                </a:solidFill>
                <a:cs typeface="Arial" pitchFamily="34" charset="0"/>
              </a:rPr>
              <a:t>Baremetal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 Node 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자원 및 프로세스 감시</a:t>
            </a:r>
            <a:endParaRPr lang="en-US" altLang="ko-KR" dirty="0">
              <a:solidFill>
                <a:srgbClr val="000000"/>
              </a:solidFill>
              <a:cs typeface="Arial" pitchFamily="34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808080"/>
              </a:buClr>
              <a:buSzPct val="100000"/>
            </a:pPr>
            <a:r>
              <a:rPr lang="en-US" altLang="ko-KR" dirty="0" err="1" smtClean="0">
                <a:solidFill>
                  <a:srgbClr val="000000"/>
                </a:solidFill>
                <a:cs typeface="Arial" pitchFamily="34" charset="0"/>
              </a:rPr>
              <a:t>Baremetal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 Node  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자원감시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: </a:t>
            </a:r>
            <a:r>
              <a:rPr lang="en-US" altLang="ko-KR" dirty="0" err="1" smtClean="0">
                <a:solidFill>
                  <a:srgbClr val="000000"/>
                </a:solidFill>
                <a:cs typeface="Arial" pitchFamily="34" charset="0"/>
              </a:rPr>
              <a:t>Cpu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/Memory/Disk</a:t>
            </a:r>
            <a:endParaRPr lang="en-US" altLang="ko-KR" dirty="0">
              <a:solidFill>
                <a:srgbClr val="000000"/>
              </a:solidFill>
              <a:cs typeface="Arial" pitchFamily="34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808080"/>
              </a:buClr>
              <a:buSzPct val="100000"/>
            </a:pP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Process </a:t>
            </a:r>
            <a:r>
              <a:rPr lang="en-US" altLang="ko-KR" dirty="0">
                <a:solidFill>
                  <a:srgbClr val="000000"/>
                </a:solidFill>
                <a:cs typeface="Arial" pitchFamily="34" charset="0"/>
              </a:rPr>
              <a:t>:  </a:t>
            </a:r>
            <a:r>
              <a:rPr lang="en-US" altLang="ko-KR" dirty="0" err="1" smtClean="0">
                <a:solidFill>
                  <a:srgbClr val="000000"/>
                </a:solidFill>
                <a:cs typeface="Arial" pitchFamily="34" charset="0"/>
              </a:rPr>
              <a:t>Openstack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주요 컴포넌트 주요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 Process (ex: nova-compute/ nova-scheduler …… </a:t>
            </a:r>
            <a:r>
              <a:rPr lang="en-US" altLang="ko-KR" dirty="0" err="1" smtClean="0">
                <a:solidFill>
                  <a:srgbClr val="000000"/>
                </a:solidFill>
                <a:cs typeface="Arial" pitchFamily="34" charset="0"/>
              </a:rPr>
              <a:t>etc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)</a:t>
            </a:r>
            <a:endParaRPr lang="en-US" altLang="ko-KR" dirty="0">
              <a:solidFill>
                <a:srgbClr val="000000"/>
              </a:solidFill>
              <a:cs typeface="Arial" pitchFamily="34" charset="0"/>
            </a:endParaRPr>
          </a:p>
          <a:p>
            <a:pPr marL="503971" lvl="1" indent="0" eaLnBrk="0" hangingPunct="0">
              <a:spcBef>
                <a:spcPct val="20000"/>
              </a:spcBef>
              <a:buClr>
                <a:srgbClr val="808080"/>
              </a:buClr>
              <a:buSzPct val="100000"/>
              <a:buNone/>
            </a:pPr>
            <a:endParaRPr lang="en-US" altLang="ko-KR" dirty="0" smtClean="0">
              <a:solidFill>
                <a:srgbClr val="000000"/>
              </a:solidFill>
              <a:cs typeface="Arial" pitchFamily="34" charset="0"/>
            </a:endParaRPr>
          </a:p>
          <a:p>
            <a:pPr marL="503971" lvl="1" indent="0" eaLnBrk="0" hangingPunct="0">
              <a:spcBef>
                <a:spcPct val="20000"/>
              </a:spcBef>
              <a:buClr>
                <a:srgbClr val="808080"/>
              </a:buClr>
              <a:buSzPct val="100000"/>
              <a:buNone/>
            </a:pPr>
            <a:endParaRPr lang="en-US" altLang="ko-KR" dirty="0">
              <a:solidFill>
                <a:srgbClr val="000000"/>
              </a:solidFill>
              <a:cs typeface="Arial" pitchFamily="34" charset="0"/>
            </a:endParaRPr>
          </a:p>
          <a:p>
            <a:pPr eaLnBrk="0" hangingPunct="0">
              <a:spcBef>
                <a:spcPct val="20000"/>
              </a:spcBef>
              <a:buClr>
                <a:srgbClr val="808080"/>
              </a:buClr>
              <a:buSzPct val="100000"/>
            </a:pP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VM </a:t>
            </a:r>
            <a:r>
              <a:rPr lang="ko-KR" altLang="en-US" dirty="0">
                <a:solidFill>
                  <a:srgbClr val="000000"/>
                </a:solidFill>
                <a:cs typeface="Arial" pitchFamily="34" charset="0"/>
              </a:rPr>
              <a:t>자원 및 프로세스 감시</a:t>
            </a:r>
            <a:endParaRPr lang="en-US" altLang="ko-KR" dirty="0">
              <a:solidFill>
                <a:srgbClr val="000000"/>
              </a:solidFill>
              <a:cs typeface="Arial" pitchFamily="34" charset="0"/>
            </a:endParaRPr>
          </a:p>
          <a:p>
            <a:pPr lvl="1" eaLnBrk="0" hangingPunct="0">
              <a:spcBef>
                <a:spcPct val="20000"/>
              </a:spcBef>
              <a:buClr>
                <a:srgbClr val="808080"/>
              </a:buClr>
              <a:buSzPct val="100000"/>
            </a:pPr>
            <a:r>
              <a:rPr lang="en-US" altLang="ko-KR" dirty="0" smtClean="0"/>
              <a:t>VM </a:t>
            </a:r>
            <a:r>
              <a:rPr lang="ko-KR" altLang="en-US" dirty="0" smtClean="0"/>
              <a:t>자원감시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/Memory/Disk </a:t>
            </a:r>
            <a:endParaRPr lang="en-US" altLang="ko-KR" dirty="0"/>
          </a:p>
          <a:p>
            <a:pPr lvl="1" eaLnBrk="0" hangingPunct="0">
              <a:spcBef>
                <a:spcPct val="20000"/>
              </a:spcBef>
              <a:buClr>
                <a:srgbClr val="808080"/>
              </a:buClr>
              <a:buSzPct val="100000"/>
            </a:pPr>
            <a:r>
              <a:rPr lang="en-US" altLang="ko-KR" dirty="0">
                <a:solidFill>
                  <a:srgbClr val="000000"/>
                </a:solidFill>
                <a:cs typeface="Arial" pitchFamily="34" charset="0"/>
              </a:rPr>
              <a:t>Process :  </a:t>
            </a:r>
            <a:endParaRPr lang="en-US" altLang="ko-KR" dirty="0" smtClean="0">
              <a:solidFill>
                <a:srgbClr val="000000"/>
              </a:solidFill>
              <a:cs typeface="Arial" pitchFamily="34" charset="0"/>
            </a:endParaRPr>
          </a:p>
          <a:p>
            <a:pPr marL="503971" lvl="1" indent="0" eaLnBrk="0" hangingPunct="0">
              <a:spcBef>
                <a:spcPct val="20000"/>
              </a:spcBef>
              <a:buClr>
                <a:srgbClr val="808080"/>
              </a:buClr>
              <a:buSzPct val="100000"/>
              <a:buNone/>
            </a:pPr>
            <a:r>
              <a:rPr lang="en-US" altLang="ko-KR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    - </a:t>
            </a:r>
            <a:r>
              <a:rPr lang="en-US" altLang="ko-KR" dirty="0" err="1" smtClean="0">
                <a:solidFill>
                  <a:srgbClr val="000000"/>
                </a:solidFill>
                <a:cs typeface="Arial" pitchFamily="34" charset="0"/>
              </a:rPr>
              <a:t>Kubernetes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주요 프로세스 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(</a:t>
            </a:r>
            <a:r>
              <a:rPr lang="en-US" altLang="ko-KR" b="0" dirty="0" err="1" smtClean="0"/>
              <a:t>etcd</a:t>
            </a:r>
            <a:r>
              <a:rPr lang="en-US" altLang="ko-KR" b="0" dirty="0" smtClean="0"/>
              <a:t>, </a:t>
            </a:r>
            <a:r>
              <a:rPr lang="en-US" altLang="ko-KR" b="0" dirty="0" err="1" smtClean="0"/>
              <a:t>kube-apiserver</a:t>
            </a:r>
            <a:r>
              <a:rPr lang="en-US" altLang="ko-KR" b="0" dirty="0" smtClean="0"/>
              <a:t>, </a:t>
            </a:r>
            <a:r>
              <a:rPr lang="en-US" altLang="ko-KR" b="0" dirty="0" err="1" smtClean="0"/>
              <a:t>kube</a:t>
            </a:r>
            <a:r>
              <a:rPr lang="en-US" altLang="ko-KR" b="0" dirty="0" smtClean="0"/>
              <a:t>-scheduler, </a:t>
            </a:r>
            <a:r>
              <a:rPr lang="en-US" altLang="ko-KR" b="0" dirty="0" err="1" smtClean="0"/>
              <a:t>kubelet</a:t>
            </a:r>
            <a:r>
              <a:rPr lang="en-US" altLang="ko-KR" b="0" dirty="0" smtClean="0"/>
              <a:t> …. </a:t>
            </a:r>
            <a:r>
              <a:rPr lang="en-US" altLang="ko-KR" b="0" dirty="0" err="1" smtClean="0"/>
              <a:t>etc</a:t>
            </a:r>
            <a:r>
              <a:rPr lang="en-US" altLang="ko-KR" b="0" dirty="0" smtClean="0"/>
              <a:t>)</a:t>
            </a:r>
          </a:p>
          <a:p>
            <a:pPr marL="503971" lvl="1" indent="0" eaLnBrk="0" hangingPunct="0">
              <a:spcBef>
                <a:spcPct val="20000"/>
              </a:spcBef>
              <a:buClr>
                <a:srgbClr val="808080"/>
              </a:buClr>
              <a:buSzPct val="100000"/>
              <a:buNone/>
            </a:pP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     </a:t>
            </a:r>
            <a:r>
              <a:rPr lang="en-US" altLang="ko-KR" dirty="0">
                <a:solidFill>
                  <a:srgbClr val="000000"/>
                </a:solidFill>
                <a:cs typeface="Arial" pitchFamily="34" charset="0"/>
              </a:rPr>
              <a:t>- 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기</a:t>
            </a:r>
            <a:r>
              <a:rPr lang="ko-KR" altLang="en-US" dirty="0">
                <a:solidFill>
                  <a:srgbClr val="000000"/>
                </a:solidFill>
                <a:cs typeface="Arial" pitchFamily="34" charset="0"/>
              </a:rPr>
              <a:t>타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cs typeface="Arial" pitchFamily="34" charset="0"/>
              </a:rPr>
              <a:t>프로세스 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(</a:t>
            </a:r>
            <a:r>
              <a:rPr lang="en-US" altLang="ko-KR" b="0" dirty="0" smtClean="0"/>
              <a:t>registry [</a:t>
            </a:r>
            <a:r>
              <a:rPr lang="en-US" altLang="ko-KR" b="0" dirty="0" err="1" smtClean="0"/>
              <a:t>docker</a:t>
            </a:r>
            <a:r>
              <a:rPr lang="en-US" altLang="ko-KR" b="0" dirty="0" smtClean="0"/>
              <a:t> image repo], nexus, rancher, </a:t>
            </a:r>
            <a:r>
              <a:rPr lang="en-US" altLang="ko-KR" b="0" dirty="0" err="1" smtClean="0"/>
              <a:t>git</a:t>
            </a:r>
            <a:r>
              <a:rPr lang="en-US" altLang="ko-KR" b="0" dirty="0" smtClean="0"/>
              <a:t> </a:t>
            </a:r>
            <a:r>
              <a:rPr lang="ko-KR" altLang="en-US" b="0" dirty="0" smtClean="0"/>
              <a:t>등</a:t>
            </a:r>
            <a:r>
              <a:rPr lang="en-US" altLang="ko-KR" b="0" dirty="0" smtClean="0"/>
              <a:t>)</a:t>
            </a:r>
            <a:endParaRPr lang="en-US" altLang="ko-KR" dirty="0"/>
          </a:p>
          <a:p>
            <a:pPr lvl="1" eaLnBrk="0" hangingPunct="0">
              <a:spcBef>
                <a:spcPct val="20000"/>
              </a:spcBef>
              <a:buClr>
                <a:srgbClr val="808080"/>
              </a:buClr>
              <a:buSzPct val="100000"/>
            </a:pPr>
            <a:endParaRPr lang="en-US" altLang="ko-KR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시스템 자원상태 감시 및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SMS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3338" y="1020570"/>
            <a:ext cx="10657184" cy="1175091"/>
          </a:xfrm>
        </p:spPr>
        <p:txBody>
          <a:bodyPr>
            <a:noAutofit/>
          </a:bodyPr>
          <a:lstStyle/>
          <a:p>
            <a:pPr eaLnBrk="0" hangingPunct="0">
              <a:spcBef>
                <a:spcPct val="20000"/>
              </a:spcBef>
              <a:buClr>
                <a:srgbClr val="808080"/>
              </a:buClr>
              <a:buSzPct val="100000"/>
            </a:pP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물리 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Node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는 </a:t>
            </a:r>
            <a:r>
              <a:rPr lang="ko-KR" altLang="en-US" dirty="0" err="1" smtClean="0">
                <a:solidFill>
                  <a:srgbClr val="000000"/>
                </a:solidFill>
                <a:cs typeface="Arial" pitchFamily="34" charset="0"/>
              </a:rPr>
              <a:t>폴스타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Agent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를 활용하여 감시한다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pPr eaLnBrk="0" hangingPunct="0">
              <a:spcBef>
                <a:spcPct val="20000"/>
              </a:spcBef>
              <a:buClr>
                <a:srgbClr val="808080"/>
              </a:buClr>
              <a:buSzPct val="100000"/>
            </a:pP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서비스 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VM(K8s, </a:t>
            </a:r>
            <a:r>
              <a:rPr lang="en-US" altLang="ko-KR" dirty="0" err="1" smtClean="0">
                <a:solidFill>
                  <a:srgbClr val="000000"/>
                </a:solidFill>
                <a:cs typeface="Arial" pitchFamily="34" charset="0"/>
              </a:rPr>
              <a:t>git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, nexus, registry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등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)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의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 VM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은 </a:t>
            </a:r>
            <a:r>
              <a:rPr lang="en-US" altLang="ko-KR" dirty="0" err="1" smtClean="0">
                <a:solidFill>
                  <a:srgbClr val="000000"/>
                </a:solidFill>
                <a:cs typeface="Arial" pitchFamily="34" charset="0"/>
              </a:rPr>
              <a:t>MetricDB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에서 수집된 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Data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를 기반으로 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SMS 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데몬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(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신규개발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) </a:t>
            </a:r>
          </a:p>
          <a:p>
            <a:pPr marL="0" indent="0" eaLnBrk="0" hangingPunct="0">
              <a:spcBef>
                <a:spcPct val="20000"/>
              </a:spcBef>
              <a:buClr>
                <a:srgbClr val="808080"/>
              </a:buClr>
              <a:buSzPct val="100000"/>
              <a:buNone/>
            </a:pPr>
            <a:r>
              <a:rPr lang="en-US" altLang="ko-KR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에서 감시한다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. </a:t>
            </a:r>
            <a:endParaRPr lang="en-US" altLang="ko-KR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17965" y="434367"/>
            <a:ext cx="16690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태블릿기반</a:t>
            </a:r>
            <a:r>
              <a:rPr lang="ko-KR" altLang="en-US" sz="11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영업환경 구축</a:t>
            </a:r>
            <a:endParaRPr lang="en-US" altLang="ko-KR" sz="1100" b="1" spc="-1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2850" y="2267669"/>
            <a:ext cx="9625584" cy="4896544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kern="0" cap="none" spc="0" normalizeH="0" baseline="0" noProof="0" dirty="0" err="1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37394" y="2555701"/>
            <a:ext cx="2520280" cy="2088232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Google Shape;281;p12"/>
          <p:cNvSpPr txBox="1"/>
          <p:nvPr/>
        </p:nvSpPr>
        <p:spPr>
          <a:xfrm>
            <a:off x="1318917" y="2411685"/>
            <a:ext cx="1362693" cy="234987"/>
          </a:xfrm>
          <a:prstGeom prst="rect">
            <a:avLst/>
          </a:prstGeom>
          <a:solidFill>
            <a:srgbClr val="C5D8F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</a:t>
            </a:r>
            <a:r>
              <a:rPr lang="ko-KR" altLang="en-US" sz="10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</a:t>
            </a:r>
            <a:r>
              <a:rPr lang="en-US" sz="10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Node</a:t>
            </a:r>
            <a:endParaRPr sz="10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473698" y="2555701"/>
            <a:ext cx="3168352" cy="2088232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Google Shape;281;p12"/>
          <p:cNvSpPr txBox="1"/>
          <p:nvPr/>
        </p:nvSpPr>
        <p:spPr>
          <a:xfrm>
            <a:off x="4543540" y="2411685"/>
            <a:ext cx="1162406" cy="234987"/>
          </a:xfrm>
          <a:prstGeom prst="rect">
            <a:avLst/>
          </a:prstGeom>
          <a:solidFill>
            <a:srgbClr val="C5D8F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</a:t>
            </a:r>
            <a:r>
              <a:rPr lang="en-US" sz="10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VM</a:t>
            </a:r>
            <a:endParaRPr sz="10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53418" y="3023753"/>
            <a:ext cx="2160240" cy="104411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Google Shape;281;p12"/>
          <p:cNvSpPr txBox="1"/>
          <p:nvPr/>
        </p:nvSpPr>
        <p:spPr>
          <a:xfrm>
            <a:off x="1303180" y="2915741"/>
            <a:ext cx="1162406" cy="234987"/>
          </a:xfrm>
          <a:prstGeom prst="rect">
            <a:avLst/>
          </a:prstGeom>
          <a:solidFill>
            <a:srgbClr val="C5D8F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폴스</a:t>
            </a:r>
            <a:r>
              <a:rPr lang="ko-KR" altLang="en-US" sz="10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</a:t>
            </a:r>
            <a:r>
              <a:rPr lang="en-US" sz="10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agent</a:t>
            </a:r>
            <a:endParaRPr sz="10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60618" y="3203773"/>
            <a:ext cx="20762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b="1" dirty="0" smtClean="0">
                <a:latin typeface="HY견고딕" pitchFamily="18" charset="-127"/>
                <a:ea typeface="HY견고딕" pitchFamily="18" charset="-127"/>
              </a:rPr>
              <a:t>자원 사용량 감시</a:t>
            </a:r>
            <a:r>
              <a:rPr lang="en-US" altLang="ko-KR" sz="1100" b="1" dirty="0">
                <a:latin typeface="HY견고딕" pitchFamily="18" charset="-127"/>
                <a:ea typeface="HY견고딕" pitchFamily="18" charset="-127"/>
              </a:rPr>
              <a:t> (</a:t>
            </a:r>
            <a:r>
              <a:rPr lang="en-US" altLang="ko-KR" sz="1100" b="1" dirty="0" err="1">
                <a:latin typeface="HY견고딕" pitchFamily="18" charset="-127"/>
                <a:ea typeface="HY견고딕" pitchFamily="18" charset="-127"/>
              </a:rPr>
              <a:t>Cpu</a:t>
            </a:r>
            <a:r>
              <a:rPr lang="en-US" altLang="ko-KR" sz="1100" b="1" dirty="0" smtClean="0">
                <a:latin typeface="HY견고딕" pitchFamily="18" charset="-127"/>
                <a:ea typeface="HY견고딕" pitchFamily="18" charset="-127"/>
              </a:rPr>
              <a:t>,</a:t>
            </a:r>
          </a:p>
          <a:p>
            <a:r>
              <a:rPr lang="en-US" altLang="ko-KR" sz="1100" b="1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1100" b="1" dirty="0" smtClean="0">
                <a:latin typeface="HY견고딕" pitchFamily="18" charset="-127"/>
                <a:ea typeface="HY견고딕" pitchFamily="18" charset="-127"/>
              </a:rPr>
              <a:t>   </a:t>
            </a:r>
            <a:r>
              <a:rPr lang="en-US" altLang="ko-KR" sz="1100" b="1" dirty="0" err="1">
                <a:latin typeface="HY견고딕" pitchFamily="18" charset="-127"/>
                <a:ea typeface="HY견고딕" pitchFamily="18" charset="-127"/>
              </a:rPr>
              <a:t>memory,Disk</a:t>
            </a:r>
            <a:r>
              <a:rPr lang="en-US" altLang="ko-KR" sz="1100" b="1" dirty="0"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1100" b="1" dirty="0" smtClean="0">
              <a:latin typeface="HY견고딕" pitchFamily="18" charset="-127"/>
              <a:ea typeface="HY견고딕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b="1" dirty="0" err="1" smtClean="0">
                <a:latin typeface="HY견고딕" pitchFamily="18" charset="-127"/>
                <a:ea typeface="HY견고딕" pitchFamily="18" charset="-127"/>
              </a:rPr>
              <a:t>Openstack</a:t>
            </a:r>
            <a:r>
              <a:rPr lang="en-US" altLang="ko-KR" sz="1100" b="1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1100" b="1" dirty="0" smtClean="0">
                <a:latin typeface="HY견고딕" pitchFamily="18" charset="-127"/>
                <a:ea typeface="HY견고딕" pitchFamily="18" charset="-127"/>
              </a:rPr>
              <a:t>프로세스 감시</a:t>
            </a:r>
            <a:endParaRPr lang="en-US" altLang="ko-KR" sz="1100" b="1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621340" y="3023753"/>
            <a:ext cx="2876694" cy="1404156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Google Shape;281;p12"/>
          <p:cNvSpPr txBox="1"/>
          <p:nvPr/>
        </p:nvSpPr>
        <p:spPr>
          <a:xfrm>
            <a:off x="4553818" y="2915741"/>
            <a:ext cx="1162406" cy="234987"/>
          </a:xfrm>
          <a:prstGeom prst="rect">
            <a:avLst/>
          </a:prstGeom>
          <a:solidFill>
            <a:srgbClr val="C5D8F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Bnk</a:t>
            </a:r>
            <a:r>
              <a:rPr lang="en-US" sz="10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모니터링</a:t>
            </a:r>
            <a:endParaRPr sz="10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93348" y="3203773"/>
            <a:ext cx="247535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 b="1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en-US" altLang="ko-KR" dirty="0" smtClean="0"/>
              <a:t>- VM </a:t>
            </a:r>
            <a:r>
              <a:rPr lang="ko-KR" altLang="en-US" dirty="0" smtClean="0"/>
              <a:t>자원 사용량 감시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Cpu</a:t>
            </a:r>
            <a:r>
              <a:rPr lang="en-US" altLang="ko-KR" dirty="0"/>
              <a:t>, </a:t>
            </a:r>
            <a:r>
              <a:rPr lang="en-US" altLang="ko-KR" dirty="0" err="1"/>
              <a:t>memory,Disk</a:t>
            </a:r>
            <a:r>
              <a:rPr lang="en-US" altLang="ko-KR" dirty="0"/>
              <a:t>)</a:t>
            </a:r>
            <a:r>
              <a:rPr lang="ko-KR" altLang="en-US" dirty="0"/>
              <a:t>사용량 감시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K8s </a:t>
            </a:r>
            <a:r>
              <a:rPr lang="ko-KR" altLang="en-US" dirty="0"/>
              <a:t>프로세스 </a:t>
            </a:r>
            <a:r>
              <a:rPr lang="ko-KR" altLang="en-US" dirty="0" smtClean="0"/>
              <a:t>감시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smtClean="0"/>
              <a:t>기타 </a:t>
            </a:r>
            <a:r>
              <a:rPr lang="ko-KR" altLang="en-US" dirty="0"/>
              <a:t>프로세스 </a:t>
            </a:r>
            <a:r>
              <a:rPr lang="ko-KR" altLang="en-US" dirty="0" smtClean="0"/>
              <a:t>감시</a:t>
            </a:r>
            <a:endParaRPr lang="en-US" altLang="ko-KR" dirty="0"/>
          </a:p>
        </p:txBody>
      </p:sp>
      <p:sp>
        <p:nvSpPr>
          <p:cNvPr id="72" name="Google Shape;281;p12"/>
          <p:cNvSpPr txBox="1"/>
          <p:nvPr/>
        </p:nvSpPr>
        <p:spPr>
          <a:xfrm>
            <a:off x="4399524" y="6173146"/>
            <a:ext cx="1162406" cy="234987"/>
          </a:xfrm>
          <a:prstGeom prst="rect">
            <a:avLst/>
          </a:prstGeom>
          <a:solidFill>
            <a:srgbClr val="C5D8F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폴스</a:t>
            </a:r>
            <a:r>
              <a:rPr lang="ko-KR" altLang="en-US" sz="10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</a:t>
            </a:r>
            <a:r>
              <a:rPr lang="en-US" sz="10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</a:t>
            </a:r>
            <a:endParaRPr sz="10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꺾인 연결선 16"/>
          <p:cNvCxnSpPr>
            <a:stCxn id="63" idx="2"/>
            <a:endCxn id="72" idx="1"/>
          </p:cNvCxnSpPr>
          <p:nvPr/>
        </p:nvCxnSpPr>
        <p:spPr>
          <a:xfrm rot="16200000" flipH="1">
            <a:off x="2105146" y="3996261"/>
            <a:ext cx="2222771" cy="2365986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7290122" y="2555701"/>
            <a:ext cx="2664296" cy="2088232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281;p12"/>
          <p:cNvSpPr txBox="1"/>
          <p:nvPr/>
        </p:nvSpPr>
        <p:spPr>
          <a:xfrm>
            <a:off x="8071932" y="2411685"/>
            <a:ext cx="1162406" cy="234987"/>
          </a:xfrm>
          <a:prstGeom prst="rect">
            <a:avLst/>
          </a:prstGeom>
          <a:solidFill>
            <a:srgbClr val="C5D8F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모니터</a:t>
            </a:r>
            <a:r>
              <a:rPr lang="ko-KR" altLang="en-US" sz="10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링</a:t>
            </a:r>
            <a:endParaRPr sz="10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순서도: 자기 디스크 75"/>
          <p:cNvSpPr/>
          <p:nvPr/>
        </p:nvSpPr>
        <p:spPr>
          <a:xfrm>
            <a:off x="7938194" y="2987749"/>
            <a:ext cx="1008112" cy="73808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Metric DB</a:t>
            </a:r>
          </a:p>
          <a:p>
            <a:pPr algn="ctr"/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influxdb</a:t>
            </a:r>
            <a:r>
              <a:rPr lang="en-US" altLang="ko-KR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7" name="꺾인 연결선 16"/>
          <p:cNvCxnSpPr>
            <a:stCxn id="69" idx="3"/>
            <a:endCxn id="76" idx="2"/>
          </p:cNvCxnSpPr>
          <p:nvPr/>
        </p:nvCxnSpPr>
        <p:spPr>
          <a:xfrm flipV="1">
            <a:off x="6498034" y="3356790"/>
            <a:ext cx="1440160" cy="36904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6903203" y="5256000"/>
            <a:ext cx="1467039" cy="3112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SMS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데몬</a:t>
            </a:r>
            <a:endParaRPr lang="en-US" altLang="ko-KR" sz="1000" b="1" dirty="0" smtClean="0">
              <a:solidFill>
                <a:schemeClr val="tx1"/>
              </a:solidFill>
            </a:endParaRPr>
          </a:p>
        </p:txBody>
      </p:sp>
      <p:sp>
        <p:nvSpPr>
          <p:cNvPr id="12" name="세로로 말린 두루마리 모양 11"/>
          <p:cNvSpPr/>
          <p:nvPr/>
        </p:nvSpPr>
        <p:spPr>
          <a:xfrm>
            <a:off x="8197418" y="6012085"/>
            <a:ext cx="612915" cy="504056"/>
          </a:xfrm>
          <a:prstGeom prst="verticalScroll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6670850" y="3779837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자원상태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Metric </a:t>
            </a:r>
          </a:p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송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298234" y="425369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자원상태 감시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꺾인 연결선 16"/>
          <p:cNvCxnSpPr>
            <a:stCxn id="78" idx="2"/>
            <a:endCxn id="12" idx="0"/>
          </p:cNvCxnSpPr>
          <p:nvPr/>
        </p:nvCxnSpPr>
        <p:spPr>
          <a:xfrm rot="16200000" flipH="1">
            <a:off x="7847869" y="5356077"/>
            <a:ext cx="444861" cy="86715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451371" y="5621848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SMS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File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786066" y="5003973"/>
            <a:ext cx="3168352" cy="1872208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Google Shape;281;p12"/>
          <p:cNvSpPr txBox="1"/>
          <p:nvPr/>
        </p:nvSpPr>
        <p:spPr>
          <a:xfrm>
            <a:off x="7496909" y="4859957"/>
            <a:ext cx="1809437" cy="234987"/>
          </a:xfrm>
          <a:prstGeom prst="rect">
            <a:avLst/>
          </a:prstGeom>
          <a:solidFill>
            <a:srgbClr val="C5D8F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물리노드</a:t>
            </a:r>
            <a:r>
              <a:rPr lang="en-US" altLang="ko-KR" sz="10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(bnk01)</a:t>
            </a:r>
            <a:endParaRPr sz="10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281;p12"/>
          <p:cNvSpPr txBox="1"/>
          <p:nvPr/>
        </p:nvSpPr>
        <p:spPr>
          <a:xfrm>
            <a:off x="7074098" y="6065130"/>
            <a:ext cx="658350" cy="451011"/>
          </a:xfrm>
          <a:prstGeom prst="rect">
            <a:avLst/>
          </a:prstGeom>
          <a:solidFill>
            <a:srgbClr val="C5D8F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1" dirty="0" err="1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폴스타</a:t>
            </a:r>
            <a:endParaRPr lang="en-US" altLang="ko-KR" sz="1000" b="1" dirty="0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agent</a:t>
            </a:r>
            <a:endParaRPr sz="10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왼쪽으로 구부러진 화살표 86"/>
          <p:cNvSpPr/>
          <p:nvPr/>
        </p:nvSpPr>
        <p:spPr>
          <a:xfrm rot="21370029">
            <a:off x="7807509" y="6048302"/>
            <a:ext cx="373480" cy="504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8" name="꺾인 연결선 16"/>
          <p:cNvCxnSpPr>
            <a:stCxn id="86" idx="1"/>
            <a:endCxn id="72" idx="3"/>
          </p:cNvCxnSpPr>
          <p:nvPr/>
        </p:nvCxnSpPr>
        <p:spPr>
          <a:xfrm rot="10800000" flipV="1">
            <a:off x="5561930" y="6290636"/>
            <a:ext cx="1512168" cy="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897634" y="6053896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Event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87550" y="6053896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Event 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Google Shape;281;p12"/>
          <p:cNvSpPr txBox="1"/>
          <p:nvPr/>
        </p:nvSpPr>
        <p:spPr>
          <a:xfrm>
            <a:off x="4395402" y="6713202"/>
            <a:ext cx="1162406" cy="234987"/>
          </a:xfrm>
          <a:prstGeom prst="rect">
            <a:avLst/>
          </a:prstGeom>
          <a:solidFill>
            <a:srgbClr val="C5D8F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Server</a:t>
            </a:r>
            <a:endParaRPr sz="10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" name="꺾인 연결선 16"/>
          <p:cNvCxnSpPr>
            <a:stCxn id="72" idx="2"/>
            <a:endCxn id="91" idx="0"/>
          </p:cNvCxnSpPr>
          <p:nvPr/>
        </p:nvCxnSpPr>
        <p:spPr>
          <a:xfrm rot="5400000">
            <a:off x="4826132" y="6558606"/>
            <a:ext cx="305069" cy="412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16"/>
          <p:cNvCxnSpPr>
            <a:stCxn id="78" idx="0"/>
            <a:endCxn id="76" idx="3"/>
          </p:cNvCxnSpPr>
          <p:nvPr/>
        </p:nvCxnSpPr>
        <p:spPr>
          <a:xfrm rot="5400000" flipH="1" flipV="1">
            <a:off x="7274402" y="4088153"/>
            <a:ext cx="1530169" cy="805527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SMS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" y="899517"/>
            <a:ext cx="10082213" cy="455035"/>
          </a:xfrm>
        </p:spPr>
        <p:txBody>
          <a:bodyPr>
            <a:normAutofit/>
          </a:bodyPr>
          <a:lstStyle/>
          <a:p>
            <a:pPr eaLnBrk="0" hangingPunct="0">
              <a:spcBef>
                <a:spcPct val="20000"/>
              </a:spcBef>
              <a:buClr>
                <a:srgbClr val="808080"/>
              </a:buClr>
              <a:buSzPct val="100000"/>
            </a:pPr>
            <a:r>
              <a:rPr lang="en-US" altLang="ko-KR" dirty="0" err="1" smtClean="0">
                <a:solidFill>
                  <a:srgbClr val="000000"/>
                </a:solidFill>
                <a:cs typeface="Arial" pitchFamily="34" charset="0"/>
              </a:rPr>
              <a:t>bnk-sms-daemon.toml</a:t>
            </a:r>
            <a:endParaRPr lang="en-US" altLang="ko-KR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17965" y="434367"/>
            <a:ext cx="16690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태블릿기반 영업환경 구축</a:t>
            </a:r>
            <a:endParaRPr lang="en-US" altLang="ko-KR" sz="1100" b="1" spc="-1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1370" y="1282544"/>
            <a:ext cx="92890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#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감시 </a:t>
            </a:r>
            <a:r>
              <a:rPr lang="ko-KR" altLang="en-US" sz="1200" b="1" dirty="0">
                <a:solidFill>
                  <a:srgbClr val="FF0000"/>
                </a:solidFill>
              </a:rPr>
              <a:t>실행주기 </a:t>
            </a:r>
            <a:r>
              <a:rPr lang="en-US" altLang="ko-KR" sz="1200" b="1" dirty="0">
                <a:solidFill>
                  <a:srgbClr val="FF0000"/>
                </a:solidFill>
              </a:rPr>
              <a:t>(Second)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err="1" smtClean="0"/>
              <a:t>batchInterval</a:t>
            </a:r>
            <a:r>
              <a:rPr lang="en-US" altLang="ko-KR" sz="1200" b="1" dirty="0" smtClean="0"/>
              <a:t>=60</a:t>
            </a:r>
          </a:p>
          <a:p>
            <a:r>
              <a:rPr lang="en-US" altLang="ko-KR" sz="1200" b="1" dirty="0"/>
              <a:t># </a:t>
            </a:r>
            <a:r>
              <a:rPr lang="en-US" altLang="ko-KR" sz="1200" b="1" dirty="0" smtClean="0"/>
              <a:t>Hypervisor </a:t>
            </a:r>
            <a:r>
              <a:rPr lang="ko-KR" altLang="en-US" sz="1200" b="1" dirty="0" err="1" smtClean="0"/>
              <a:t>임계치</a:t>
            </a:r>
            <a:r>
              <a:rPr lang="ko-KR" altLang="en-US" sz="1200" b="1" dirty="0" smtClean="0"/>
              <a:t> 설정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[</a:t>
            </a:r>
            <a:r>
              <a:rPr lang="en-US" altLang="ko-KR" sz="1200" b="1" dirty="0" err="1"/>
              <a:t>hypervisorThresholdInfo</a:t>
            </a:r>
            <a:r>
              <a:rPr lang="en-US" altLang="ko-KR" sz="1200" b="1" dirty="0"/>
              <a:t>]</a:t>
            </a:r>
          </a:p>
          <a:p>
            <a:r>
              <a:rPr lang="en-US" altLang="ko-KR" sz="1200" b="1" dirty="0" err="1"/>
              <a:t>cpuWarning</a:t>
            </a:r>
            <a:r>
              <a:rPr lang="en-US" altLang="ko-KR" sz="1200" b="1" dirty="0"/>
              <a:t>=80</a:t>
            </a:r>
          </a:p>
          <a:p>
            <a:r>
              <a:rPr lang="en-US" altLang="ko-KR" sz="1200" b="1" dirty="0" err="1"/>
              <a:t>cpuCritical</a:t>
            </a:r>
            <a:r>
              <a:rPr lang="en-US" altLang="ko-KR" sz="1200" b="1" dirty="0"/>
              <a:t>=90</a:t>
            </a:r>
          </a:p>
          <a:p>
            <a:r>
              <a:rPr lang="en-US" altLang="ko-KR" sz="1200" b="1" dirty="0" err="1"/>
              <a:t>memoryWarning</a:t>
            </a:r>
            <a:r>
              <a:rPr lang="en-US" altLang="ko-KR" sz="1200" b="1" dirty="0"/>
              <a:t>=80</a:t>
            </a:r>
          </a:p>
          <a:p>
            <a:r>
              <a:rPr lang="en-US" altLang="ko-KR" sz="1200" b="1" dirty="0" err="1"/>
              <a:t>memoryCritical</a:t>
            </a:r>
            <a:r>
              <a:rPr lang="en-US" altLang="ko-KR" sz="1200" b="1" dirty="0"/>
              <a:t>=90</a:t>
            </a:r>
          </a:p>
          <a:p>
            <a:r>
              <a:rPr lang="en-US" altLang="ko-KR" sz="1200" b="1" dirty="0" err="1"/>
              <a:t>diskWarning</a:t>
            </a:r>
            <a:r>
              <a:rPr lang="en-US" altLang="ko-KR" sz="1200" b="1" dirty="0"/>
              <a:t>=80</a:t>
            </a:r>
          </a:p>
          <a:p>
            <a:r>
              <a:rPr lang="en-US" altLang="ko-KR" sz="1200" b="1" dirty="0" err="1"/>
              <a:t>diskCritical</a:t>
            </a:r>
            <a:r>
              <a:rPr lang="en-US" altLang="ko-KR" sz="1200" b="1" dirty="0"/>
              <a:t>=90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# </a:t>
            </a:r>
            <a:r>
              <a:rPr lang="ko-KR" altLang="en-US" sz="1200" b="1" dirty="0">
                <a:solidFill>
                  <a:srgbClr val="FF0000"/>
                </a:solidFill>
              </a:rPr>
              <a:t>서비스 </a:t>
            </a:r>
            <a:r>
              <a:rPr lang="en-US" altLang="ko-KR" sz="1200" b="1" dirty="0">
                <a:solidFill>
                  <a:srgbClr val="FF0000"/>
                </a:solidFill>
              </a:rPr>
              <a:t>VM </a:t>
            </a:r>
            <a:r>
              <a:rPr lang="ko-KR" altLang="en-US" sz="1200" b="1" dirty="0">
                <a:solidFill>
                  <a:srgbClr val="FF0000"/>
                </a:solidFill>
              </a:rPr>
              <a:t>감시목록</a:t>
            </a:r>
            <a:r>
              <a:rPr lang="en-US" altLang="ko-KR" sz="1200" b="1" dirty="0">
                <a:solidFill>
                  <a:srgbClr val="FF0000"/>
                </a:solidFill>
              </a:rPr>
              <a:t>( Host</a:t>
            </a:r>
            <a:r>
              <a:rPr lang="ko-KR" altLang="en-US" sz="1200" b="1" dirty="0">
                <a:solidFill>
                  <a:srgbClr val="FF0000"/>
                </a:solidFill>
              </a:rPr>
              <a:t>명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b="1" dirty="0"/>
              <a:t># </a:t>
            </a:r>
            <a:r>
              <a:rPr lang="en-US" altLang="ko-KR" sz="1200" b="1" dirty="0" err="1"/>
              <a:t>Cpu</a:t>
            </a:r>
            <a:r>
              <a:rPr lang="en-US" altLang="ko-KR" sz="1200" b="1" dirty="0"/>
              <a:t>/Memory/Disk </a:t>
            </a:r>
            <a:r>
              <a:rPr lang="ko-KR" altLang="en-US" sz="1200" b="1" dirty="0"/>
              <a:t>자원상태 감시 </a:t>
            </a:r>
            <a:r>
              <a:rPr lang="ko-KR" altLang="en-US" sz="1200" b="1" dirty="0" smtClean="0"/>
              <a:t>대상</a:t>
            </a:r>
            <a:endParaRPr lang="en-US" altLang="ko-KR" sz="1200" b="1" dirty="0"/>
          </a:p>
          <a:p>
            <a:r>
              <a:rPr lang="en-US" altLang="ko-KR" sz="1200" b="1" dirty="0"/>
              <a:t>[[</a:t>
            </a:r>
            <a:r>
              <a:rPr lang="en-US" altLang="ko-KR" sz="1200" b="1" dirty="0" err="1"/>
              <a:t>monitVmCheck</a:t>
            </a:r>
            <a:r>
              <a:rPr lang="en-US" altLang="ko-KR" sz="1200" b="1" dirty="0"/>
              <a:t>]]</a:t>
            </a:r>
          </a:p>
          <a:p>
            <a:r>
              <a:rPr lang="en-US" altLang="ko-KR" sz="1200" b="1" dirty="0" err="1"/>
              <a:t>hostList</a:t>
            </a:r>
            <a:r>
              <a:rPr lang="en-US" altLang="ko-KR" sz="1200" b="1" dirty="0"/>
              <a:t> = ["pclpipk8m1","pclpipk8m2"]</a:t>
            </a:r>
          </a:p>
          <a:p>
            <a:r>
              <a:rPr lang="en-US" altLang="ko-KR" sz="1200" b="1" dirty="0" err="1"/>
              <a:t>cpuWarning</a:t>
            </a:r>
            <a:r>
              <a:rPr lang="en-US" altLang="ko-KR" sz="1200" b="1" dirty="0"/>
              <a:t>=60</a:t>
            </a:r>
          </a:p>
          <a:p>
            <a:r>
              <a:rPr lang="en-US" altLang="ko-KR" sz="1200" b="1" dirty="0" err="1"/>
              <a:t>cpuCritical</a:t>
            </a:r>
            <a:r>
              <a:rPr lang="en-US" altLang="ko-KR" sz="1200" b="1" dirty="0"/>
              <a:t>=70</a:t>
            </a:r>
          </a:p>
          <a:p>
            <a:r>
              <a:rPr lang="en-US" altLang="ko-KR" sz="1200" b="1" dirty="0" err="1"/>
              <a:t>memoryWarning</a:t>
            </a:r>
            <a:r>
              <a:rPr lang="en-US" altLang="ko-KR" sz="1200" b="1" dirty="0"/>
              <a:t>=20</a:t>
            </a:r>
          </a:p>
          <a:p>
            <a:r>
              <a:rPr lang="en-US" altLang="ko-KR" sz="1200" b="1" dirty="0" err="1"/>
              <a:t>memoryCritical</a:t>
            </a:r>
            <a:r>
              <a:rPr lang="en-US" altLang="ko-KR" sz="1200" b="1" dirty="0"/>
              <a:t>=30</a:t>
            </a:r>
          </a:p>
          <a:p>
            <a:r>
              <a:rPr lang="en-US" altLang="ko-KR" sz="1200" b="1" dirty="0" err="1"/>
              <a:t>diskWarning</a:t>
            </a:r>
            <a:r>
              <a:rPr lang="en-US" altLang="ko-KR" sz="1200" b="1" dirty="0"/>
              <a:t>=70</a:t>
            </a:r>
          </a:p>
          <a:p>
            <a:r>
              <a:rPr lang="en-US" altLang="ko-KR" sz="1200" b="1" dirty="0" err="1" smtClean="0"/>
              <a:t>diskCritical</a:t>
            </a:r>
            <a:r>
              <a:rPr lang="en-US" altLang="ko-KR" sz="1200" b="1" dirty="0" smtClean="0"/>
              <a:t>=80</a:t>
            </a:r>
          </a:p>
          <a:p>
            <a:endParaRPr lang="en-US" altLang="ko-KR" sz="1200" b="1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# </a:t>
            </a:r>
            <a:r>
              <a:rPr lang="ko-KR" altLang="en-US" sz="1200" b="1" dirty="0">
                <a:solidFill>
                  <a:srgbClr val="FF0000"/>
                </a:solidFill>
              </a:rPr>
              <a:t>서비스 </a:t>
            </a:r>
            <a:r>
              <a:rPr lang="en-US" altLang="ko-KR" sz="1200" b="1" dirty="0">
                <a:solidFill>
                  <a:srgbClr val="FF0000"/>
                </a:solidFill>
              </a:rPr>
              <a:t>VM </a:t>
            </a:r>
            <a:r>
              <a:rPr lang="ko-KR" altLang="en-US" sz="1200" b="1" dirty="0">
                <a:solidFill>
                  <a:srgbClr val="FF0000"/>
                </a:solidFill>
              </a:rPr>
              <a:t>감시목록</a:t>
            </a:r>
            <a:r>
              <a:rPr lang="en-US" altLang="ko-KR" sz="1200" b="1" dirty="0">
                <a:solidFill>
                  <a:srgbClr val="FF0000"/>
                </a:solidFill>
              </a:rPr>
              <a:t>( Host</a:t>
            </a:r>
            <a:r>
              <a:rPr lang="ko-KR" altLang="en-US" sz="1200" b="1" dirty="0">
                <a:solidFill>
                  <a:srgbClr val="FF0000"/>
                </a:solidFill>
              </a:rPr>
              <a:t>명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b="1" dirty="0"/>
              <a:t># </a:t>
            </a:r>
            <a:r>
              <a:rPr lang="en-US" altLang="ko-KR" sz="1200" b="1" dirty="0" err="1"/>
              <a:t>Cpu</a:t>
            </a:r>
            <a:r>
              <a:rPr lang="en-US" altLang="ko-KR" sz="1200" b="1" dirty="0"/>
              <a:t>/Memory/Disk </a:t>
            </a:r>
            <a:r>
              <a:rPr lang="ko-KR" altLang="en-US" sz="1200" b="1" dirty="0"/>
              <a:t>자원상태 감시 </a:t>
            </a:r>
            <a:r>
              <a:rPr lang="ko-KR" altLang="en-US" sz="1200" b="1" dirty="0" smtClean="0"/>
              <a:t>대상</a:t>
            </a:r>
            <a:endParaRPr lang="en-US" altLang="ko-KR" sz="1200" b="1" dirty="0"/>
          </a:p>
          <a:p>
            <a:r>
              <a:rPr lang="en-US" altLang="ko-KR" sz="1200" b="1" dirty="0"/>
              <a:t>[[</a:t>
            </a:r>
            <a:r>
              <a:rPr lang="en-US" altLang="ko-KR" sz="1200" b="1" dirty="0" err="1"/>
              <a:t>monitVmCheck</a:t>
            </a:r>
            <a:r>
              <a:rPr lang="en-US" altLang="ko-KR" sz="1200" b="1" dirty="0"/>
              <a:t>]]</a:t>
            </a:r>
          </a:p>
          <a:p>
            <a:r>
              <a:rPr lang="en-US" altLang="ko-KR" sz="1200" b="1" dirty="0" err="1"/>
              <a:t>hostList</a:t>
            </a:r>
            <a:r>
              <a:rPr lang="en-US" altLang="ko-KR" sz="1200" b="1" dirty="0"/>
              <a:t> = ["pclpipk8w1","pclpipk8w2"]</a:t>
            </a:r>
          </a:p>
          <a:p>
            <a:r>
              <a:rPr lang="en-US" altLang="ko-KR" sz="1200" b="1" dirty="0" err="1"/>
              <a:t>cpuWarning</a:t>
            </a:r>
            <a:r>
              <a:rPr lang="en-US" altLang="ko-KR" sz="1200" b="1" dirty="0"/>
              <a:t>=60</a:t>
            </a:r>
          </a:p>
          <a:p>
            <a:r>
              <a:rPr lang="en-US" altLang="ko-KR" sz="1200" b="1" dirty="0" err="1"/>
              <a:t>cpuCritical</a:t>
            </a:r>
            <a:r>
              <a:rPr lang="en-US" altLang="ko-KR" sz="1200" b="1" dirty="0"/>
              <a:t>=70</a:t>
            </a:r>
          </a:p>
          <a:p>
            <a:r>
              <a:rPr lang="en-US" altLang="ko-KR" sz="1200" b="1" dirty="0" err="1"/>
              <a:t>memoryWarning</a:t>
            </a:r>
            <a:r>
              <a:rPr lang="en-US" altLang="ko-KR" sz="1200" b="1" dirty="0"/>
              <a:t>=60</a:t>
            </a:r>
          </a:p>
          <a:p>
            <a:r>
              <a:rPr lang="en-US" altLang="ko-KR" sz="1200" b="1" dirty="0" err="1"/>
              <a:t>memoryCritical</a:t>
            </a:r>
            <a:r>
              <a:rPr lang="en-US" altLang="ko-KR" sz="1200" b="1" dirty="0"/>
              <a:t>=70</a:t>
            </a:r>
          </a:p>
          <a:p>
            <a:r>
              <a:rPr lang="en-US" altLang="ko-KR" sz="1200" b="1" dirty="0" err="1"/>
              <a:t>diskWarning</a:t>
            </a:r>
            <a:r>
              <a:rPr lang="en-US" altLang="ko-KR" sz="1200" b="1" dirty="0"/>
              <a:t>=70</a:t>
            </a:r>
          </a:p>
          <a:p>
            <a:r>
              <a:rPr lang="en-US" altLang="ko-KR" sz="1200" b="1" dirty="0" err="1" smtClean="0"/>
              <a:t>diskCritical</a:t>
            </a:r>
            <a:r>
              <a:rPr lang="en-US" altLang="ko-KR" sz="1200" b="1" dirty="0" smtClean="0"/>
              <a:t>=80</a:t>
            </a:r>
          </a:p>
        </p:txBody>
      </p:sp>
    </p:spTree>
    <p:extLst>
      <p:ext uri="{BB962C8B-B14F-4D97-AF65-F5344CB8AC3E}">
        <p14:creationId xmlns:p14="http://schemas.microsoft.com/office/powerpoint/2010/main" val="44674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SMS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데몬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799" y="899517"/>
            <a:ext cx="10082213" cy="455035"/>
          </a:xfrm>
        </p:spPr>
        <p:txBody>
          <a:bodyPr>
            <a:normAutofit/>
          </a:bodyPr>
          <a:lstStyle/>
          <a:p>
            <a:pPr eaLnBrk="0" hangingPunct="0">
              <a:spcBef>
                <a:spcPct val="20000"/>
              </a:spcBef>
              <a:buClr>
                <a:srgbClr val="808080"/>
              </a:buClr>
              <a:buSzPct val="100000"/>
            </a:pPr>
            <a:r>
              <a:rPr lang="en-US" altLang="ko-KR" dirty="0" err="1" smtClean="0">
                <a:solidFill>
                  <a:srgbClr val="000000"/>
                </a:solidFill>
                <a:cs typeface="Arial" pitchFamily="34" charset="0"/>
              </a:rPr>
              <a:t>bnk-sms-daemon.toml</a:t>
            </a:r>
            <a:endParaRPr lang="en-US" altLang="ko-KR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17965" y="434367"/>
            <a:ext cx="16690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태블릿기반 영업환경 구축</a:t>
            </a:r>
            <a:endParaRPr lang="en-US" altLang="ko-KR" sz="1100" b="1" spc="-1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1370" y="1282544"/>
            <a:ext cx="92890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 smtClean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#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K8s Master  Node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모니터링 감시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VM Host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목록 및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프로세스명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err="1"/>
              <a:t>kubeMasterVmList</a:t>
            </a:r>
            <a:r>
              <a:rPr lang="en-US" altLang="ko-KR" sz="1200" b="1" dirty="0"/>
              <a:t>=["pclpipk8m1</a:t>
            </a:r>
            <a:r>
              <a:rPr lang="en-US" altLang="ko-KR" sz="1200" b="1" dirty="0" smtClean="0"/>
              <a:t>"</a:t>
            </a:r>
            <a:r>
              <a:rPr lang="en-US" altLang="ko-KR" sz="1200" b="1" dirty="0"/>
              <a:t>,"pclpipk8m2"</a:t>
            </a:r>
            <a:r>
              <a:rPr lang="en-US" altLang="ko-KR" sz="1200" b="1" dirty="0" smtClean="0"/>
              <a:t>]</a:t>
            </a:r>
            <a:endParaRPr lang="en-US" altLang="ko-KR" sz="1200" b="1" dirty="0"/>
          </a:p>
          <a:p>
            <a:r>
              <a:rPr lang="en-US" altLang="ko-KR" sz="1200" b="1" dirty="0" err="1"/>
              <a:t>kubeMasterProcList</a:t>
            </a:r>
            <a:r>
              <a:rPr lang="en-US" altLang="ko-KR" sz="1200" b="1" dirty="0"/>
              <a:t>=["</a:t>
            </a:r>
            <a:r>
              <a:rPr lang="en-US" altLang="ko-KR" sz="1200" b="1" dirty="0" err="1"/>
              <a:t>dockerd</a:t>
            </a:r>
            <a:r>
              <a:rPr lang="en-US" altLang="ko-KR" sz="1200" b="1" dirty="0"/>
              <a:t>-current","</a:t>
            </a:r>
            <a:r>
              <a:rPr lang="en-US" altLang="ko-KR" sz="1200" b="1" dirty="0" err="1"/>
              <a:t>etcd</a:t>
            </a:r>
            <a:r>
              <a:rPr lang="en-US" altLang="ko-KR" sz="1200" b="1" dirty="0"/>
              <a:t>","</a:t>
            </a:r>
            <a:r>
              <a:rPr lang="en-US" altLang="ko-KR" sz="1200" b="1" dirty="0" err="1"/>
              <a:t>kube-apiserver</a:t>
            </a:r>
            <a:r>
              <a:rPr lang="en-US" altLang="ko-KR" sz="1200" b="1" dirty="0" smtClean="0"/>
              <a:t>"]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# K8s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Worker  </a:t>
            </a:r>
            <a:r>
              <a:rPr lang="en-US" altLang="ko-KR" sz="1200" b="1" dirty="0">
                <a:solidFill>
                  <a:srgbClr val="FF0000"/>
                </a:solidFill>
              </a:rPr>
              <a:t>Node </a:t>
            </a:r>
            <a:r>
              <a:rPr lang="ko-KR" altLang="en-US" sz="1200" b="1" dirty="0">
                <a:solidFill>
                  <a:srgbClr val="FF0000"/>
                </a:solidFill>
              </a:rPr>
              <a:t>모니터링 감시 </a:t>
            </a:r>
            <a:r>
              <a:rPr lang="en-US" altLang="ko-KR" sz="1200" b="1" dirty="0">
                <a:solidFill>
                  <a:srgbClr val="FF0000"/>
                </a:solidFill>
              </a:rPr>
              <a:t>VM Host</a:t>
            </a:r>
            <a:r>
              <a:rPr lang="ko-KR" altLang="en-US" sz="1200" b="1" dirty="0">
                <a:solidFill>
                  <a:srgbClr val="FF0000"/>
                </a:solidFill>
              </a:rPr>
              <a:t>목록 및 </a:t>
            </a:r>
            <a:r>
              <a:rPr lang="ko-KR" altLang="en-US" sz="1200" b="1" dirty="0" err="1">
                <a:solidFill>
                  <a:srgbClr val="FF0000"/>
                </a:solidFill>
              </a:rPr>
              <a:t>프로세스명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 err="1" smtClean="0"/>
              <a:t>kubeWorkerVmList</a:t>
            </a:r>
            <a:r>
              <a:rPr lang="en-US" altLang="ko-KR" sz="1200" b="1" dirty="0"/>
              <a:t>=["pclpipk8w1","</a:t>
            </a:r>
            <a:r>
              <a:rPr lang="en-US" altLang="ko-KR" sz="1200" b="1" dirty="0" smtClean="0"/>
              <a:t>pclpipk8w2"]</a:t>
            </a:r>
            <a:endParaRPr lang="en-US" altLang="ko-KR" sz="1200" b="1" dirty="0"/>
          </a:p>
          <a:p>
            <a:r>
              <a:rPr lang="en-US" altLang="ko-KR" sz="1200" b="1" dirty="0" err="1"/>
              <a:t>kubeMasterProcList</a:t>
            </a:r>
            <a:r>
              <a:rPr lang="en-US" altLang="ko-KR" sz="1200" b="1" dirty="0" smtClean="0"/>
              <a:t>=[“</a:t>
            </a:r>
            <a:r>
              <a:rPr lang="en-US" altLang="ko-KR" sz="1200" b="1" dirty="0" err="1" smtClean="0"/>
              <a:t>kube</a:t>
            </a:r>
            <a:r>
              <a:rPr lang="en-US" altLang="ko-KR" sz="1200" b="1" dirty="0" smtClean="0"/>
              <a:t>-proxy",“</a:t>
            </a:r>
            <a:r>
              <a:rPr lang="en-US" altLang="ko-KR" sz="1200" b="1" dirty="0" err="1" smtClean="0"/>
              <a:t>kubelet</a:t>
            </a:r>
            <a:r>
              <a:rPr lang="en-US" altLang="ko-KR" sz="1200" b="1" dirty="0" smtClean="0"/>
              <a:t>",“</a:t>
            </a:r>
            <a:r>
              <a:rPr lang="en-US" altLang="ko-KR" sz="1200" b="1" dirty="0" err="1" smtClean="0"/>
              <a:t>docker</a:t>
            </a:r>
            <a:r>
              <a:rPr lang="en-US" altLang="ko-KR" sz="1200" b="1" dirty="0" smtClean="0"/>
              <a:t>-current"]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# VM </a:t>
            </a:r>
            <a:r>
              <a:rPr lang="ko-KR" altLang="en-US" sz="1200" b="1" dirty="0" err="1" smtClean="0"/>
              <a:t>임계치</a:t>
            </a:r>
            <a:r>
              <a:rPr lang="ko-KR" altLang="en-US" sz="1200" b="1" dirty="0" smtClean="0"/>
              <a:t> 초과 또는 프로세스 이상 발생시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# </a:t>
            </a:r>
            <a:r>
              <a:rPr lang="en-US" altLang="ko-KR" sz="1200" b="1" dirty="0" err="1" smtClean="0"/>
              <a:t>Sms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메시지 발생되는 위치 및 파일명</a:t>
            </a:r>
            <a:endParaRPr lang="en-US" altLang="ko-KR" sz="1200" b="1" dirty="0"/>
          </a:p>
          <a:p>
            <a:r>
              <a:rPr lang="en-US" altLang="ko-KR" sz="1200" b="1" dirty="0"/>
              <a:t>[</a:t>
            </a:r>
            <a:r>
              <a:rPr lang="en-US" altLang="ko-KR" sz="1200" b="1" dirty="0" err="1"/>
              <a:t>smsFileInfo</a:t>
            </a:r>
            <a:r>
              <a:rPr lang="en-US" altLang="ko-KR" sz="1200" b="1" dirty="0"/>
              <a:t>]</a:t>
            </a:r>
          </a:p>
          <a:p>
            <a:r>
              <a:rPr lang="en-US" altLang="ko-KR" sz="1200" b="1" dirty="0" err="1"/>
              <a:t>smsFilePath</a:t>
            </a:r>
            <a:r>
              <a:rPr lang="en-US" altLang="ko-KR" sz="1200" b="1" dirty="0"/>
              <a:t> = </a:t>
            </a:r>
            <a:r>
              <a:rPr lang="en-US" altLang="ko-KR" sz="1200" b="1" dirty="0" smtClean="0"/>
              <a:t>"/</a:t>
            </a:r>
            <a:r>
              <a:rPr lang="en-US" altLang="ko-KR" sz="1200" b="1" dirty="0" err="1" smtClean="0"/>
              <a:t>smsMsgDir</a:t>
            </a:r>
            <a:r>
              <a:rPr lang="en-US" altLang="ko-KR" sz="1200" b="1" dirty="0" smtClean="0"/>
              <a:t>/</a:t>
            </a:r>
            <a:r>
              <a:rPr lang="en-US" altLang="ko-KR" sz="1200" b="1" dirty="0" err="1" smtClean="0"/>
              <a:t>vm</a:t>
            </a:r>
            <a:r>
              <a:rPr lang="en-US" altLang="ko-KR" sz="1200" b="1" dirty="0"/>
              <a:t>"</a:t>
            </a:r>
          </a:p>
          <a:p>
            <a:r>
              <a:rPr lang="en-US" altLang="ko-KR" sz="1200" b="1" dirty="0" err="1"/>
              <a:t>cpuFileName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cpu</a:t>
            </a:r>
            <a:r>
              <a:rPr lang="en-US" altLang="ko-KR" sz="1200" b="1" dirty="0"/>
              <a:t>"</a:t>
            </a:r>
          </a:p>
          <a:p>
            <a:r>
              <a:rPr lang="en-US" altLang="ko-KR" sz="1200" b="1" dirty="0" err="1"/>
              <a:t>memoryFileName</a:t>
            </a:r>
            <a:r>
              <a:rPr lang="en-US" altLang="ko-KR" sz="1200" b="1" dirty="0"/>
              <a:t>="memory"</a:t>
            </a:r>
          </a:p>
          <a:p>
            <a:r>
              <a:rPr lang="en-US" altLang="ko-KR" sz="1200" b="1" dirty="0" err="1"/>
              <a:t>diskFileName</a:t>
            </a:r>
            <a:r>
              <a:rPr lang="en-US" altLang="ko-KR" sz="1200" b="1" dirty="0"/>
              <a:t>="</a:t>
            </a:r>
            <a:r>
              <a:rPr lang="en-US" altLang="ko-KR" sz="1200" b="1" dirty="0" smtClean="0"/>
              <a:t>disk“</a:t>
            </a:r>
          </a:p>
          <a:p>
            <a:r>
              <a:rPr lang="en-US" altLang="ko-KR" sz="1200" b="1" dirty="0" err="1" smtClean="0"/>
              <a:t>processFileName</a:t>
            </a:r>
            <a:r>
              <a:rPr lang="en-US" altLang="ko-KR" sz="1200" b="1" dirty="0"/>
              <a:t>="disk</a:t>
            </a:r>
            <a:r>
              <a:rPr lang="en-US" altLang="ko-KR" sz="1200" b="1" dirty="0" smtClean="0"/>
              <a:t>"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013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338" y="434367"/>
            <a:ext cx="7921426" cy="511381"/>
          </a:xfrm>
        </p:spPr>
        <p:txBody>
          <a:bodyPr/>
          <a:lstStyle/>
          <a:p>
            <a:pPr marL="0" indent="0">
              <a:spcBef>
                <a:spcPct val="50000"/>
              </a:spcBef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SMS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생성 </a:t>
            </a:r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디렉토리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구조 및 메시지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17965" y="434367"/>
            <a:ext cx="16690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태블릿기반 영업환경 구축</a:t>
            </a:r>
            <a:endParaRPr lang="en-US" altLang="ko-KR" sz="1100" b="1" spc="-1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7" name="AutoShape 4" descr="sms-dir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4" y="2616274"/>
            <a:ext cx="209781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한쪽 모서리가 둥근 사각형 7"/>
          <p:cNvSpPr/>
          <p:nvPr/>
        </p:nvSpPr>
        <p:spPr>
          <a:xfrm>
            <a:off x="1525892" y="4571925"/>
            <a:ext cx="1152128" cy="216024"/>
          </a:xfrm>
          <a:prstGeom prst="round1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6"/>
          <p:cNvCxnSpPr>
            <a:stCxn id="8" idx="3"/>
            <a:endCxn id="1026" idx="1"/>
          </p:cNvCxnSpPr>
          <p:nvPr/>
        </p:nvCxnSpPr>
        <p:spPr>
          <a:xfrm>
            <a:off x="2678020" y="4679937"/>
            <a:ext cx="1587766" cy="1256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한쪽 모서리가 둥근 사각형 17"/>
          <p:cNvSpPr/>
          <p:nvPr/>
        </p:nvSpPr>
        <p:spPr>
          <a:xfrm>
            <a:off x="1518692" y="4787949"/>
            <a:ext cx="1152128" cy="216024"/>
          </a:xfrm>
          <a:prstGeom prst="round1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6"/>
          <p:cNvCxnSpPr>
            <a:endCxn id="1027" idx="1"/>
          </p:cNvCxnSpPr>
          <p:nvPr/>
        </p:nvCxnSpPr>
        <p:spPr>
          <a:xfrm>
            <a:off x="2678020" y="4845553"/>
            <a:ext cx="1587766" cy="1052803"/>
          </a:xfrm>
          <a:prstGeom prst="bentConnector3">
            <a:avLst>
              <a:gd name="adj1" fmla="val 2551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한쪽 모서리가 둥근 사각형 23"/>
          <p:cNvSpPr/>
          <p:nvPr/>
        </p:nvSpPr>
        <p:spPr>
          <a:xfrm>
            <a:off x="1385466" y="2976313"/>
            <a:ext cx="1152128" cy="1149821"/>
          </a:xfrm>
          <a:prstGeom prst="round1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2609602" y="3192338"/>
            <a:ext cx="114853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281;p12"/>
          <p:cNvSpPr txBox="1"/>
          <p:nvPr/>
        </p:nvSpPr>
        <p:spPr>
          <a:xfrm>
            <a:off x="3823460" y="3120330"/>
            <a:ext cx="1378430" cy="451011"/>
          </a:xfrm>
          <a:prstGeom prst="rect">
            <a:avLst/>
          </a:prstGeom>
          <a:solidFill>
            <a:srgbClr val="C5D8F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VM HOST</a:t>
            </a:r>
            <a:r>
              <a:rPr lang="ko-KR" altLang="en-US" sz="14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14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내용 개체 틀 2"/>
          <p:cNvSpPr>
            <a:spLocks noGrp="1"/>
          </p:cNvSpPr>
          <p:nvPr>
            <p:ph idx="1"/>
          </p:nvPr>
        </p:nvSpPr>
        <p:spPr>
          <a:xfrm>
            <a:off x="233338" y="1020570"/>
            <a:ext cx="10657184" cy="1175091"/>
          </a:xfrm>
        </p:spPr>
        <p:txBody>
          <a:bodyPr>
            <a:noAutofit/>
          </a:bodyPr>
          <a:lstStyle/>
          <a:p>
            <a:pPr eaLnBrk="0" hangingPunct="0">
              <a:spcBef>
                <a:spcPct val="20000"/>
              </a:spcBef>
              <a:buClr>
                <a:srgbClr val="808080"/>
              </a:buClr>
              <a:buSzPct val="100000"/>
            </a:pP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SMS 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메시지 </a:t>
            </a:r>
            <a:r>
              <a:rPr lang="ko-KR" altLang="en-US" dirty="0" err="1" smtClean="0">
                <a:solidFill>
                  <a:srgbClr val="000000"/>
                </a:solidFill>
                <a:cs typeface="Arial" pitchFamily="34" charset="0"/>
              </a:rPr>
              <a:t>디렉토리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ko-KR" altLang="en-US" dirty="0" err="1" smtClean="0">
                <a:solidFill>
                  <a:srgbClr val="000000"/>
                </a:solidFill>
                <a:cs typeface="Arial" pitchFamily="34" charset="0"/>
              </a:rPr>
              <a:t>이하헤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VM Host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별 </a:t>
            </a:r>
            <a:r>
              <a:rPr lang="ko-KR" altLang="en-US" dirty="0" err="1" smtClean="0">
                <a:solidFill>
                  <a:srgbClr val="000000"/>
                </a:solidFill>
                <a:cs typeface="Arial" pitchFamily="34" charset="0"/>
              </a:rPr>
              <a:t>디렉토리가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 생성된다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.</a:t>
            </a:r>
          </a:p>
          <a:p>
            <a:pPr eaLnBrk="0" hangingPunct="0">
              <a:spcBef>
                <a:spcPct val="20000"/>
              </a:spcBef>
              <a:buClr>
                <a:srgbClr val="808080"/>
              </a:buClr>
              <a:buSzPct val="100000"/>
            </a:pP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VM Host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명 </a:t>
            </a:r>
            <a:r>
              <a:rPr lang="ko-KR" altLang="en-US" dirty="0" err="1" smtClean="0">
                <a:solidFill>
                  <a:srgbClr val="000000"/>
                </a:solidFill>
                <a:cs typeface="Arial" pitchFamily="34" charset="0"/>
              </a:rPr>
              <a:t>디렉토리이하에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cs typeface="Arial" pitchFamily="34" charset="0"/>
              </a:rPr>
              <a:t>Cpu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/Memory/Disk/Process</a:t>
            </a:r>
            <a:r>
              <a:rPr lang="ko-KR" altLang="en-US" dirty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파일에 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SMS </a:t>
            </a: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발생 메시지가 생성된다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. </a:t>
            </a:r>
            <a:endParaRPr lang="en-US" altLang="ko-KR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41650" y="4469720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내용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13658" y="565204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내용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86" y="4392463"/>
            <a:ext cx="23907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786" y="5674518"/>
            <a:ext cx="26289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338" y="434367"/>
            <a:ext cx="7921426" cy="511381"/>
          </a:xfrm>
        </p:spPr>
        <p:txBody>
          <a:bodyPr/>
          <a:lstStyle/>
          <a:p>
            <a:pPr marL="0" indent="0">
              <a:spcBef>
                <a:spcPct val="50000"/>
              </a:spcBef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SMS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생성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17965" y="434367"/>
            <a:ext cx="16690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태블릿기반 영업환경 구축</a:t>
            </a:r>
            <a:endParaRPr lang="en-US" altLang="ko-KR" sz="1100" b="1" spc="-10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+mj-ea"/>
              <a:ea typeface="+mj-ea"/>
            </a:endParaRPr>
          </a:p>
        </p:txBody>
      </p:sp>
      <p:sp>
        <p:nvSpPr>
          <p:cNvPr id="7" name="AutoShape 4" descr="sms-dir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55143"/>
              </p:ext>
            </p:extLst>
          </p:nvPr>
        </p:nvGraphicFramePr>
        <p:xfrm>
          <a:off x="305346" y="1691605"/>
          <a:ext cx="10009112" cy="382736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81913">
                  <a:extLst>
                    <a:ext uri="{9D8B030D-6E8A-4147-A177-3AD203B41FA5}">
                      <a16:colId xmlns="" xmlns:a16="http://schemas.microsoft.com/office/drawing/2014/main" val="3579654036"/>
                    </a:ext>
                  </a:extLst>
                </a:gridCol>
                <a:gridCol w="769828">
                  <a:extLst>
                    <a:ext uri="{9D8B030D-6E8A-4147-A177-3AD203B41FA5}">
                      <a16:colId xmlns="" xmlns:a16="http://schemas.microsoft.com/office/drawing/2014/main" val="185979734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388350547"/>
                    </a:ext>
                  </a:extLst>
                </a:gridCol>
                <a:gridCol w="792088"/>
                <a:gridCol w="1008112"/>
                <a:gridCol w="720080"/>
                <a:gridCol w="1128579"/>
                <a:gridCol w="2399813"/>
                <a:gridCol w="1200587"/>
              </a:tblGrid>
              <a:tr h="31304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알람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레벨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8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SPACE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8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HOSTNAME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8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SPACE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8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ALARM </a:t>
                      </a:r>
                    </a:p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TYPE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8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SPACE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8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Message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8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예제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8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  <a:endParaRPr 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8E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2326413"/>
                  </a:ext>
                </a:extLst>
              </a:tr>
              <a:tr h="65684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latin typeface="+mn-ea"/>
                          <a:ea typeface="+mn-ea"/>
                        </a:rPr>
                        <a:t>WR</a:t>
                      </a:r>
                    </a:p>
                    <a:p>
                      <a:pPr algn="ctr"/>
                      <a:r>
                        <a:rPr lang="en-US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경고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sz="11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007943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pclpipk8m1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CP</a:t>
                      </a:r>
                    </a:p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(CPU)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007943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</a:p>
                    <a:p>
                      <a:pPr marL="0" indent="0" algn="ctr" defTabSz="1007943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현재 사용률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0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07943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pclpipk8m1 CP 70%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07943" rtl="0" eaLnBrk="1" latinLnBrk="1" hangingPunct="1">
                        <a:buFont typeface="Arial" panose="020B0604020202020204" pitchFamily="34" charset="0"/>
                        <a:buNone/>
                      </a:pPr>
                      <a:endParaRPr lang="en-US" sz="10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09128429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pclpipk8m1</a:t>
                      </a:r>
                      <a:endParaRPr lang="en-US" altLang="ko-KR" sz="1000" b="1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MM</a:t>
                      </a:r>
                    </a:p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(MEMORY)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</a:p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현재 사용률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b="1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 pclpipk8m1 MM 70%</a:t>
                      </a: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1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5572310"/>
                  </a:ext>
                </a:extLst>
              </a:tr>
              <a:tr h="536856"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11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pclpipk8m1</a:t>
                      </a:r>
                      <a:endParaRPr lang="en-US" altLang="ko-KR" sz="1000" b="1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DK</a:t>
                      </a:r>
                    </a:p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(DISK)</a:t>
                      </a:r>
                      <a:endParaRPr lang="en-US" sz="100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</a:p>
                    <a:p>
                      <a:pPr marL="0" marR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현재 사용률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WR pclpipk8m1 DK 70%</a:t>
                      </a: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1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5470169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CT</a:t>
                      </a:r>
                    </a:p>
                    <a:p>
                      <a:pPr algn="ctr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위험</a:t>
                      </a:r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007943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pclpipk8m1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CP</a:t>
                      </a:r>
                    </a:p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(CPU)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</a:p>
                    <a:p>
                      <a:pPr marL="0" marR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현재 사용률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07943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CT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pclpipk8m1 CP 70%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1007943" rtl="0" eaLnBrk="1" latinLnBrk="1" hangingPunct="1">
                        <a:buFont typeface="Arial" panose="020B0604020202020204" pitchFamily="34" charset="0"/>
                        <a:buNone/>
                      </a:pPr>
                      <a:endParaRPr lang="en-US" sz="10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1399989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pclpipk8m1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MM</a:t>
                      </a:r>
                    </a:p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(MEMORY)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</a:p>
                    <a:p>
                      <a:pPr marL="0" marR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현재 사용률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CT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pclpipk8m1 MM 70%</a:t>
                      </a: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1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25714271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pclpipk8m1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DK</a:t>
                      </a:r>
                    </a:p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(DISK)</a:t>
                      </a:r>
                      <a:endParaRPr lang="en-US" sz="1000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70%</a:t>
                      </a:r>
                    </a:p>
                    <a:p>
                      <a:pPr marL="0" marR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현재 사용률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CT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pclpipk8m1 DK 70%</a:t>
                      </a: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b="1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6761083"/>
                  </a:ext>
                </a:extLst>
              </a:tr>
              <a:tr h="410528"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1007943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pclpipk8m1</a:t>
                      </a:r>
                      <a:endParaRPr lang="en-US" sz="10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PS</a:t>
                      </a:r>
                    </a:p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(PROCESS)</a:t>
                      </a:r>
                      <a:endParaRPr lang="en-US" altLang="ko-KR" sz="1000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000" b="1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etcd,kube-api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다운된 </a:t>
                      </a:r>
                      <a:endParaRPr lang="en-US" altLang="ko-KR" sz="10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프로세스 목록</a:t>
                      </a:r>
                      <a:r>
                        <a:rPr lang="en-US" altLang="ko-KR" sz="10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CT 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pclpipk8m1 PS [</a:t>
                      </a:r>
                      <a:r>
                        <a:rPr lang="en-US" altLang="ko-KR" sz="1000" b="1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etcd,kube-api</a:t>
                      </a: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Process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Down</a:t>
                      </a:r>
                      <a:r>
                        <a:rPr lang="ko-KR" altLang="en-US" sz="10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경우는 </a:t>
                      </a:r>
                      <a:r>
                        <a:rPr lang="en-US" altLang="ko-KR" sz="10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CT</a:t>
                      </a:r>
                      <a:endParaRPr lang="en-US" altLang="ko-KR" sz="1000" b="1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83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594598"/>
                  </a:ext>
                </a:extLst>
              </a:tr>
            </a:tbl>
          </a:graphicData>
        </a:graphic>
      </p:graphicFrame>
      <p:sp>
        <p:nvSpPr>
          <p:cNvPr id="23" name="내용 개체 틀 2"/>
          <p:cNvSpPr>
            <a:spLocks noGrp="1"/>
          </p:cNvSpPr>
          <p:nvPr>
            <p:ph idx="1"/>
          </p:nvPr>
        </p:nvSpPr>
        <p:spPr>
          <a:xfrm>
            <a:off x="233338" y="1187550"/>
            <a:ext cx="10657184" cy="288032"/>
          </a:xfrm>
        </p:spPr>
        <p:txBody>
          <a:bodyPr>
            <a:noAutofit/>
          </a:bodyPr>
          <a:lstStyle/>
          <a:p>
            <a:pPr eaLnBrk="0" hangingPunct="0">
              <a:spcBef>
                <a:spcPct val="20000"/>
              </a:spcBef>
              <a:buClr>
                <a:srgbClr val="808080"/>
              </a:buClr>
              <a:buSzPct val="100000"/>
            </a:pPr>
            <a:r>
              <a:rPr lang="ko-KR" altLang="en-US" dirty="0" smtClean="0">
                <a:solidFill>
                  <a:srgbClr val="000000"/>
                </a:solidFill>
                <a:cs typeface="Arial" pitchFamily="34" charset="0"/>
              </a:rPr>
              <a:t>메시지 생성 규칙은 다음과 같다</a:t>
            </a:r>
            <a:r>
              <a:rPr lang="en-US" altLang="ko-KR" dirty="0" smtClean="0">
                <a:solidFill>
                  <a:srgbClr val="000000"/>
                </a:solidFill>
                <a:cs typeface="Arial" pitchFamily="34" charset="0"/>
              </a:rPr>
              <a:t>.</a:t>
            </a:r>
            <a:endParaRPr lang="en-US" altLang="ko-KR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45908</TotalTime>
  <Words>593</Words>
  <Application>Microsoft Office PowerPoint</Application>
  <PresentationFormat>사용자 지정</PresentationFormat>
  <Paragraphs>180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3_Office 테마</vt:lpstr>
      <vt:lpstr>1_Office 테마</vt:lpstr>
      <vt:lpstr>PowerPoint 프레젠테이션</vt:lpstr>
      <vt:lpstr>1. 요구사항</vt:lpstr>
      <vt:lpstr>2. 시스템 자원상태 감시 및 SMS 전송</vt:lpstr>
      <vt:lpstr>3. SMS 데몬 주요 설정</vt:lpstr>
      <vt:lpstr>3. SMS 데몬 설정</vt:lpstr>
      <vt:lpstr>4. SMS 메시지 생성 디렉토리 구조 및 메시지</vt:lpstr>
      <vt:lpstr>5. SMS 메시지 생성 규칙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김석균</dc:creator>
  <cp:lastModifiedBy>csupshin@gmail.com</cp:lastModifiedBy>
  <cp:revision>2789</cp:revision>
  <cp:lastPrinted>2019-03-29T04:03:10Z</cp:lastPrinted>
  <dcterms:created xsi:type="dcterms:W3CDTF">2017-07-21T02:46:39Z</dcterms:created>
  <dcterms:modified xsi:type="dcterms:W3CDTF">2020-01-31T05:24:20Z</dcterms:modified>
</cp:coreProperties>
</file>