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4"/>
  </p:notesMasterIdLst>
  <p:sldIdLst>
    <p:sldId id="1138" r:id="rId5"/>
    <p:sldId id="1134" r:id="rId6"/>
    <p:sldId id="1135" r:id="rId7"/>
    <p:sldId id="1120" r:id="rId8"/>
    <p:sldId id="1137" r:id="rId9"/>
    <p:sldId id="1140" r:id="rId10"/>
    <p:sldId id="1141" r:id="rId11"/>
    <p:sldId id="1142" r:id="rId12"/>
    <p:sldId id="113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onso Ramirez" initials="AR" lastIdx="1" clrIdx="0">
    <p:extLst>
      <p:ext uri="{19B8F6BF-5375-455C-9EA6-DF929625EA0E}">
        <p15:presenceInfo xmlns:p15="http://schemas.microsoft.com/office/powerpoint/2012/main" userId="S::JRAMIREZ3@wsgc.com::a3033ea1-3428-4bf0-afad-992c5f983e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D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7"/>
    <p:restoredTop sz="94694"/>
  </p:normalViewPr>
  <p:slideViewPr>
    <p:cSldViewPr snapToGrid="0">
      <p:cViewPr varScale="1">
        <p:scale>
          <a:sx n="121" d="100"/>
          <a:sy n="12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D29AC-58E7-4687-B80E-84BFA4762BB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BB920-5E1C-439D-87DE-1361668B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27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40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2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9319E5B-1AF5-4609-ADFD-A76AFBEBB0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" b="57481"/>
          <a:stretch/>
        </p:blipFill>
        <p:spPr bwMode="auto">
          <a:xfrm>
            <a:off x="1825134" y="6624378"/>
            <a:ext cx="8873067" cy="16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60876D-1212-4091-A0AF-650C2B6F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5126"/>
            <a:ext cx="10972800" cy="798286"/>
          </a:xfrm>
        </p:spPr>
        <p:txBody>
          <a:bodyPr>
            <a:normAutofit/>
          </a:bodyPr>
          <a:lstStyle>
            <a:lvl1pPr>
              <a:defRPr lang="en-US" sz="1714" b="1" kern="1200" dirty="0">
                <a:solidFill>
                  <a:srgbClr val="000000"/>
                </a:solidFill>
                <a:latin typeface="Futura Lt BT"/>
                <a:ea typeface="Futura Lt BT"/>
                <a:cs typeface="Futura Lt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56F985-D03F-4252-AC17-9B71628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3413"/>
            <a:ext cx="10972800" cy="4574637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>
              <a:defRPr>
                <a:solidFill>
                  <a:srgbClr val="000000"/>
                </a:solidFill>
                <a:latin typeface="+mn-lt"/>
              </a:defRPr>
            </a:lvl3pPr>
            <a:lvl4pPr>
              <a:defRPr>
                <a:solidFill>
                  <a:srgbClr val="000000"/>
                </a:solidFill>
                <a:latin typeface="+mn-lt"/>
              </a:defRPr>
            </a:lvl4pPr>
            <a:lvl5pPr>
              <a:defRPr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61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8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9" r:id="rId13"/>
    <p:sldLayoutId id="2147483693" r:id="rId14"/>
    <p:sldLayoutId id="2147483697" r:id="rId15"/>
    <p:sldLayoutId id="2147483698" r:id="rId16"/>
    <p:sldLayoutId id="21474837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wsgc.com/display/SCNS/Kafka+Consumer+group+Creation+-+Standa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FECBB5-3F12-4704-BBB5-AF90EDF5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Kafka @ </a:t>
            </a:r>
            <a:r>
              <a:rPr lang="en-US" dirty="0" err="1"/>
              <a:t>DomaniRX</a:t>
            </a:r>
            <a:r>
              <a:rPr lang="en-US" dirty="0"/>
              <a:t> SSNC </a:t>
            </a:r>
            <a:br>
              <a:rPr lang="en-US" dirty="0"/>
            </a:br>
            <a:r>
              <a:rPr lang="en-US" dirty="0"/>
              <a:t>Surya</a:t>
            </a:r>
          </a:p>
        </p:txBody>
      </p:sp>
    </p:spTree>
    <p:extLst>
      <p:ext uri="{BB962C8B-B14F-4D97-AF65-F5344CB8AC3E}">
        <p14:creationId xmlns:p14="http://schemas.microsoft.com/office/powerpoint/2010/main" val="386946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EDDA-526A-2531-FA52-3485FD89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5C13-2623-0469-D159-E1BFBE08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Kafka Topic Naming standards</a:t>
            </a:r>
          </a:p>
          <a:p>
            <a:r>
              <a:rPr lang="en-US" dirty="0"/>
              <a:t>Users and Consumer Groups</a:t>
            </a:r>
          </a:p>
        </p:txBody>
      </p:sp>
    </p:spTree>
    <p:extLst>
      <p:ext uri="{BB962C8B-B14F-4D97-AF65-F5344CB8AC3E}">
        <p14:creationId xmlns:p14="http://schemas.microsoft.com/office/powerpoint/2010/main" val="34816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F01A-1235-BBBD-A855-DD245AE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Naming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E3DC-FCC7-5C53-F769-C244D9F0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TOPIC:</a:t>
            </a:r>
            <a:endParaRPr lang="en-US" dirty="0"/>
          </a:p>
          <a:p>
            <a:r>
              <a:rPr lang="en-US" dirty="0"/>
              <a:t>&lt;ENV&gt;&gt;.&lt;B/I&gt;.&lt;SOURCE_APP_NAME&gt;.&lt;BUSINESS OBJECT&gt;.&lt;ACTION&gt;</a:t>
            </a:r>
          </a:p>
          <a:p>
            <a:r>
              <a:rPr lang="en-US" b="1" dirty="0"/>
              <a:t>ENV</a:t>
            </a:r>
            <a:r>
              <a:rPr lang="en-US" dirty="0"/>
              <a:t>: Indicates the environment name.  Ex: DEV, TEST,QC,UAT, PRD etc.</a:t>
            </a:r>
          </a:p>
          <a:p>
            <a:r>
              <a:rPr lang="en-US" b="1" dirty="0"/>
              <a:t>B:</a:t>
            </a:r>
            <a:r>
              <a:rPr lang="en-US" dirty="0"/>
              <a:t> Indicates that the scope of the topic can be extended (Bridged) to other Kafka clusters.</a:t>
            </a:r>
          </a:p>
          <a:p>
            <a:r>
              <a:rPr lang="en-US" b="1" dirty="0"/>
              <a:t>L:</a:t>
            </a:r>
            <a:r>
              <a:rPr lang="en-US" dirty="0"/>
              <a:t> Indicates that the topic is for "Local" usage and the scope of the topic is within the cluster.(By Default all Topics should be local unless explicitly requested to be </a:t>
            </a:r>
            <a:r>
              <a:rPr lang="en-US" dirty="0" err="1"/>
              <a:t>mirrored.In</a:t>
            </a:r>
            <a:r>
              <a:rPr lang="en-US" dirty="0"/>
              <a:t> that case, it would need to have prefix B)</a:t>
            </a:r>
          </a:p>
          <a:p>
            <a:r>
              <a:rPr lang="en-US" b="1" dirty="0"/>
              <a:t>SOURCE_APP_NAME</a:t>
            </a:r>
            <a:r>
              <a:rPr lang="en-US" dirty="0"/>
              <a:t>: Indicates the application name from where the events will be triggered. Ex: </a:t>
            </a:r>
            <a:r>
              <a:rPr lang="en-US" dirty="0" err="1"/>
              <a:t>Finance,payment</a:t>
            </a:r>
            <a:r>
              <a:rPr lang="en-US" dirty="0"/>
              <a:t> etc.</a:t>
            </a:r>
          </a:p>
          <a:p>
            <a:r>
              <a:rPr lang="en-US" b="1" dirty="0"/>
              <a:t>BUSINESS OBJECT</a:t>
            </a:r>
            <a:r>
              <a:rPr lang="en-US" dirty="0"/>
              <a:t>: Indicates the type of function. Ex: Adjustment, cycle, etc.</a:t>
            </a:r>
          </a:p>
          <a:p>
            <a:r>
              <a:rPr lang="en-US" b="1" dirty="0"/>
              <a:t>ACTION</a:t>
            </a:r>
            <a:r>
              <a:rPr lang="en-US" dirty="0"/>
              <a:t>: Indicates the type of event. Ex: CREATE, DELETE, UPDATE, PUBLISH etc.</a:t>
            </a:r>
          </a:p>
          <a:p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8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9BDA-7B46-2145-9D9C-2C491025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Consumer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8785-707C-8E45-BAC3-49E1BBC3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Kafka Consumer group Creation - Standards</a:t>
            </a:r>
            <a:endParaRPr lang="en-US" dirty="0"/>
          </a:p>
          <a:p>
            <a:r>
              <a:rPr lang="en-US" dirty="0"/>
              <a:t>You group consumers into a consumer group by use case or function of the group. One consumer group might be responsible for delivering records to high-speed, in-memory microservices while another consumer group is streaming those same records to Batch Process. Consumer groups have names to identify them from other consumer groups.</a:t>
            </a:r>
          </a:p>
          <a:p>
            <a:r>
              <a:rPr lang="en-US" dirty="0"/>
              <a:t>A consumer group has a unique id. Each consumer group is a subscriber to one or more Kafka topics. Each consumer group maintains its offset per topic partition. If you need multiple subscribers, then you have multiple consumer groups. A record gets delivered to only one consumer in a consumer group.</a:t>
            </a:r>
          </a:p>
          <a:p>
            <a:r>
              <a:rPr lang="en-US" dirty="0"/>
              <a:t>Each consumer in a consumer group processes records and only one consumer in that group will get the same record. Consumers in a consumer group load balance record processing.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Follow Consumer  naming something  like</a:t>
            </a:r>
          </a:p>
          <a:p>
            <a:r>
              <a:rPr lang="en-US" dirty="0"/>
              <a:t>GROUP.&lt;ENV&gt;.&lt;APPLICATIONNAME&gt;.&lt;SHORT TOPICNAME&gt;</a:t>
            </a:r>
          </a:p>
          <a:p>
            <a:r>
              <a:rPr lang="en-US" dirty="0" err="1"/>
              <a:t>eg:GROUP.DEV.PAYMENT.STATUS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FB2B-1D50-4C0D-7D4C-FAC0146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47396" cy="732183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09DCF-06DA-7763-EA2C-57513E00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Dev_app_finance</a:t>
            </a:r>
            <a:endParaRPr lang="en-US" dirty="0"/>
          </a:p>
          <a:p>
            <a:r>
              <a:rPr lang="en-US" dirty="0" err="1"/>
              <a:t>Dev_app_payment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B095-320D-A5C2-9CD7-51397D6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Topology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6FB5-75D1-3931-A875-2BC5F9BF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Local/Regional Clusters, Local Access + Bridging</a:t>
            </a:r>
          </a:p>
          <a:p>
            <a:r>
              <a:rPr lang="en-US" dirty="0"/>
              <a:t>Independent clusters into each location or region, and have clients access only their local cluster.</a:t>
            </a:r>
          </a:p>
          <a:p>
            <a:r>
              <a:rPr lang="en-US" dirty="0"/>
              <a:t>Globally managed bridging agents for required (global) topics topic to present a global view over those instances.</a:t>
            </a:r>
          </a:p>
          <a:p>
            <a:r>
              <a:rPr lang="en-US" dirty="0"/>
              <a:t>If single location services move around, then the bridging is reconfigured at the "global" level, individual clients are not impacted.</a:t>
            </a:r>
          </a:p>
          <a:p>
            <a:r>
              <a:rPr lang="en-US" b="1" dirty="0"/>
              <a:t>P = Producers and C= Consumers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1E91675-4BE1-F565-4EEE-BE3F090B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13" y="5190696"/>
            <a:ext cx="5278814" cy="16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5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C501-E277-31FA-57C0-615391D4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2759549" cy="4228328"/>
          </a:xfrm>
        </p:spPr>
        <p:txBody>
          <a:bodyPr>
            <a:normAutofit/>
          </a:bodyPr>
          <a:lstStyle/>
          <a:p>
            <a:r>
              <a:rPr lang="en-US" sz="2200" dirty="0"/>
              <a:t>ONE TO ONE</a:t>
            </a:r>
            <a:br>
              <a:rPr lang="en-US" sz="2200" dirty="0"/>
            </a:b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Bridging is not required for this. Kafka will not replicate the messages to another region for this pattern. This will be referred as a local topic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B98F6B86-8592-DBBD-EA8C-62A2C260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00" y="430356"/>
            <a:ext cx="5588000" cy="42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7DA9B98-8600-582C-071E-2DC4F2596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14" y="3306241"/>
            <a:ext cx="3062684" cy="2088194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CF638-0FD6-E31D-E488-3A9EE15C7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14" y="683642"/>
            <a:ext cx="3062685" cy="2088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250CB-2CB8-3A7C-3C86-9FD651EE142D}"/>
              </a:ext>
            </a:extLst>
          </p:cNvPr>
          <p:cNvSpPr txBox="1"/>
          <p:nvPr/>
        </p:nvSpPr>
        <p:spPr>
          <a:xfrm>
            <a:off x="340450" y="683642"/>
            <a:ext cx="529309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TO ONE</a:t>
            </a:r>
          </a:p>
          <a:p>
            <a:endParaRPr lang="en-US" sz="1600" dirty="0"/>
          </a:p>
          <a:p>
            <a:r>
              <a:rPr lang="en-US" sz="1600" dirty="0"/>
              <a:t>The bridges are consumer centric. All messages for a topic will be bridged to the region where the consumer is active. When the consumer moves to a different region, the bridges needs to be re-configured to push it to the new region. This should be part of failover and fail-back activities.</a:t>
            </a:r>
          </a:p>
          <a:p>
            <a:endParaRPr lang="en-US" dirty="0"/>
          </a:p>
          <a:p>
            <a:r>
              <a:rPr lang="en-US" dirty="0"/>
              <a:t>ONE TO MANY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The bridges are producer centric. All messages for a topic will be bridged from the producer’s active site to other the required regions. When the producer moves to a different region, the bridges needs to be re-configured to source it from the new region. This should be part of failover and fail-back activities</a:t>
            </a:r>
          </a:p>
        </p:txBody>
      </p:sp>
    </p:spTree>
    <p:extLst>
      <p:ext uri="{BB962C8B-B14F-4D97-AF65-F5344CB8AC3E}">
        <p14:creationId xmlns:p14="http://schemas.microsoft.com/office/powerpoint/2010/main" val="346685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FF3-8800-5767-7419-2E76097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PROD-DR Replication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5529A5-C225-9444-2831-03D957AD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6" y="1238294"/>
            <a:ext cx="4803732" cy="4803732"/>
          </a:xfrm>
        </p:spPr>
      </p:pic>
    </p:spTree>
    <p:extLst>
      <p:ext uri="{BB962C8B-B14F-4D97-AF65-F5344CB8AC3E}">
        <p14:creationId xmlns:p14="http://schemas.microsoft.com/office/powerpoint/2010/main" val="348470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6749340C7D429AF5C75FF756DEA4" ma:contentTypeVersion="9" ma:contentTypeDescription="Create a new document." ma:contentTypeScope="" ma:versionID="671d81e7ea03640bc9faea2e97ec253d">
  <xsd:schema xmlns:xsd="http://www.w3.org/2001/XMLSchema" xmlns:xs="http://www.w3.org/2001/XMLSchema" xmlns:p="http://schemas.microsoft.com/office/2006/metadata/properties" xmlns:ns2="dba5b5f6-ca9a-4ecf-a9bc-fcecf7820676" xmlns:ns3="79c264dd-9752-476d-b916-9ad4c63b38d2" targetNamespace="http://schemas.microsoft.com/office/2006/metadata/properties" ma:root="true" ma:fieldsID="120e77010e4f576ef0decbea3fd67024" ns2:_="" ns3:_="">
    <xsd:import namespace="dba5b5f6-ca9a-4ecf-a9bc-fcecf7820676"/>
    <xsd:import namespace="79c264dd-9752-476d-b916-9ad4c63b38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a5b5f6-ca9a-4ecf-a9bc-fcecf78206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c264dd-9752-476d-b916-9ad4c63b38d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9c264dd-9752-476d-b916-9ad4c63b38d2">
      <UserInfo>
        <DisplayName>Rajkumar Venkat</DisplayName>
        <AccountId>6</AccountId>
        <AccountType/>
      </UserInfo>
      <UserInfo>
        <DisplayName>Sameer Aggarwal</DisplayName>
        <AccountId>15</AccountId>
        <AccountType/>
      </UserInfo>
      <UserInfo>
        <DisplayName>Asif Mohammed</DisplayName>
        <AccountId>24</AccountId>
        <AccountType/>
      </UserInfo>
      <UserInfo>
        <DisplayName>Brian Kelfer</DisplayName>
        <AccountId>13</AccountId>
        <AccountType/>
      </UserInfo>
      <UserInfo>
        <DisplayName>Khrizel Solano</DisplayName>
        <AccountId>20</AccountId>
        <AccountType/>
      </UserInfo>
      <UserInfo>
        <DisplayName>Bhavesh Patel</DisplayName>
        <AccountId>18</AccountId>
        <AccountType/>
      </UserInfo>
      <UserInfo>
        <DisplayName>Sarim Siddiqui</DisplayName>
        <AccountId>17</AccountId>
        <AccountType/>
      </UserInfo>
      <UserInfo>
        <DisplayName>SHAOHUA MA</DisplayName>
        <AccountId>41</AccountId>
        <AccountType/>
      </UserInfo>
      <UserInfo>
        <DisplayName>Abhijeet Sahai</DisplayName>
        <AccountId>44</AccountId>
        <AccountType/>
      </UserInfo>
      <UserInfo>
        <DisplayName>Sai Praveen</DisplayName>
        <AccountId>46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F5F880-3FB2-4660-879C-AA023A95520B}">
  <ds:schemaRefs>
    <ds:schemaRef ds:uri="79c264dd-9752-476d-b916-9ad4c63b38d2"/>
    <ds:schemaRef ds:uri="dba5b5f6-ca9a-4ecf-a9bc-fcecf78206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C0F299-BEEA-411E-AA1F-36811B6EE962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79c264dd-9752-476d-b916-9ad4c63b38d2"/>
    <ds:schemaRef ds:uri="http://purl.org/dc/dcmitype/"/>
    <ds:schemaRef ds:uri="http://schemas.microsoft.com/office/2006/documentManagement/types"/>
    <ds:schemaRef ds:uri="http://purl.org/dc/elements/1.1/"/>
    <ds:schemaRef ds:uri="dba5b5f6-ca9a-4ecf-a9bc-fcecf7820676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0AE4D43-3875-42CA-ABB1-13B75FB65F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615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Futura Lt BT</vt:lpstr>
      <vt:lpstr>Trebuchet MS</vt:lpstr>
      <vt:lpstr>Wingdings 3</vt:lpstr>
      <vt:lpstr>Facet</vt:lpstr>
      <vt:lpstr>Kafka @ DomaniRX SSNC  Surya</vt:lpstr>
      <vt:lpstr>Background</vt:lpstr>
      <vt:lpstr>TOPIC Naming Standards</vt:lpstr>
      <vt:lpstr>Users and Consumer Groups</vt:lpstr>
      <vt:lpstr>Users</vt:lpstr>
      <vt:lpstr>Architecture Topology </vt:lpstr>
      <vt:lpstr>ONE TO ONE  Bridging is not required for this. Kafka will not replicate the messages to another region for this pattern. This will be referred as a local topic </vt:lpstr>
      <vt:lpstr>PowerPoint Presentation</vt:lpstr>
      <vt:lpstr>Kafka PROD-DR Replication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Kafka Usage case</dc:title>
  <dc:subject/>
  <dc:creator>Surya</dc:creator>
  <cp:keywords/>
  <dc:description/>
  <cp:lastModifiedBy>Suryachaitanya Yerra</cp:lastModifiedBy>
  <cp:revision>6</cp:revision>
  <dcterms:created xsi:type="dcterms:W3CDTF">2020-04-14T20:39:57Z</dcterms:created>
  <dcterms:modified xsi:type="dcterms:W3CDTF">2022-06-22T12:51:14Z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0x0101006DDD6749340C7D429AF5C75FF756DEA4</vt:lpwstr>
  </property>
</Properties>
</file>