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2" r:id="rId2"/>
    <p:sldId id="263" r:id="rId3"/>
    <p:sldId id="257" r:id="rId4"/>
    <p:sldId id="281" r:id="rId5"/>
    <p:sldId id="258" r:id="rId6"/>
    <p:sldId id="259" r:id="rId7"/>
    <p:sldId id="265" r:id="rId8"/>
    <p:sldId id="261" r:id="rId9"/>
    <p:sldId id="273" r:id="rId10"/>
    <p:sldId id="282" r:id="rId11"/>
    <p:sldId id="274" r:id="rId12"/>
    <p:sldId id="275" r:id="rId13"/>
    <p:sldId id="278" r:id="rId14"/>
    <p:sldId id="279" r:id="rId15"/>
    <p:sldId id="280" r:id="rId16"/>
    <p:sldId id="260" r:id="rId17"/>
    <p:sldId id="283" r:id="rId18"/>
    <p:sldId id="284" r:id="rId19"/>
    <p:sldId id="285" r:id="rId20"/>
    <p:sldId id="286" r:id="rId21"/>
    <p:sldId id="287" r:id="rId22"/>
    <p:sldId id="288" r:id="rId23"/>
    <p:sldId id="289" r:id="rId24"/>
    <p:sldId id="290" r:id="rId25"/>
    <p:sldId id="266" r:id="rId26"/>
    <p:sldId id="267" r:id="rId27"/>
    <p:sldId id="268" r:id="rId28"/>
    <p:sldId id="271" r:id="rId29"/>
    <p:sldId id="291" r:id="rId30"/>
    <p:sldId id="292"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BE423-F15B-4C98-B8E2-FBAA89E322DB}" type="datetimeFigureOut">
              <a:rPr lang="en-IN" smtClean="0"/>
              <a:t>08-08-2015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66831-7D2B-40A9-AB07-C2216903B87C}" type="slidenum">
              <a:rPr lang="en-IN" smtClean="0"/>
              <a:t>‹#›</a:t>
            </a:fld>
            <a:endParaRPr lang="en-IN"/>
          </a:p>
        </p:txBody>
      </p:sp>
    </p:spTree>
    <p:extLst>
      <p:ext uri="{BB962C8B-B14F-4D97-AF65-F5344CB8AC3E}">
        <p14:creationId xmlns:p14="http://schemas.microsoft.com/office/powerpoint/2010/main" val="3199007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EF66831-7D2B-40A9-AB07-C2216903B87C}" type="slidenum">
              <a:rPr lang="en-IN" smtClean="0"/>
              <a:t>15</a:t>
            </a:fld>
            <a:endParaRPr lang="en-IN"/>
          </a:p>
        </p:txBody>
      </p:sp>
    </p:spTree>
    <p:extLst>
      <p:ext uri="{BB962C8B-B14F-4D97-AF65-F5344CB8AC3E}">
        <p14:creationId xmlns:p14="http://schemas.microsoft.com/office/powerpoint/2010/main" val="340424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27CD7D-3E46-48CB-A32F-E19BD009C3DE}" type="datetimeFigureOut">
              <a:rPr lang="en-IN" smtClean="0"/>
              <a:t>07-08-2015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D970E-ACA7-404B-B000-899899F2F91C}" type="slidenum">
              <a:rPr lang="en-IN" smtClean="0"/>
              <a:t>‹#›</a:t>
            </a:fld>
            <a:endParaRPr lang="en-IN"/>
          </a:p>
        </p:txBody>
      </p:sp>
    </p:spTree>
    <p:extLst>
      <p:ext uri="{BB962C8B-B14F-4D97-AF65-F5344CB8AC3E}">
        <p14:creationId xmlns:p14="http://schemas.microsoft.com/office/powerpoint/2010/main" val="85949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27CD7D-3E46-48CB-A32F-E19BD009C3DE}" type="datetimeFigureOut">
              <a:rPr lang="en-IN" smtClean="0"/>
              <a:t>07-08-2015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D970E-ACA7-404B-B000-899899F2F91C}" type="slidenum">
              <a:rPr lang="en-IN" smtClean="0"/>
              <a:t>‹#›</a:t>
            </a:fld>
            <a:endParaRPr lang="en-IN"/>
          </a:p>
        </p:txBody>
      </p:sp>
    </p:spTree>
    <p:extLst>
      <p:ext uri="{BB962C8B-B14F-4D97-AF65-F5344CB8AC3E}">
        <p14:creationId xmlns:p14="http://schemas.microsoft.com/office/powerpoint/2010/main" val="497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27CD7D-3E46-48CB-A32F-E19BD009C3DE}" type="datetimeFigureOut">
              <a:rPr lang="en-IN" smtClean="0"/>
              <a:t>07-08-2015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D970E-ACA7-404B-B000-899899F2F91C}" type="slidenum">
              <a:rPr lang="en-IN" smtClean="0"/>
              <a:t>‹#›</a:t>
            </a:fld>
            <a:endParaRPr lang="en-IN"/>
          </a:p>
        </p:txBody>
      </p:sp>
    </p:spTree>
    <p:extLst>
      <p:ext uri="{BB962C8B-B14F-4D97-AF65-F5344CB8AC3E}">
        <p14:creationId xmlns:p14="http://schemas.microsoft.com/office/powerpoint/2010/main" val="58494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27CD7D-3E46-48CB-A32F-E19BD009C3DE}" type="datetimeFigureOut">
              <a:rPr lang="en-IN" smtClean="0"/>
              <a:t>07-08-2015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D970E-ACA7-404B-B000-899899F2F91C}" type="slidenum">
              <a:rPr lang="en-IN" smtClean="0"/>
              <a:t>‹#›</a:t>
            </a:fld>
            <a:endParaRPr lang="en-IN"/>
          </a:p>
        </p:txBody>
      </p:sp>
    </p:spTree>
    <p:extLst>
      <p:ext uri="{BB962C8B-B14F-4D97-AF65-F5344CB8AC3E}">
        <p14:creationId xmlns:p14="http://schemas.microsoft.com/office/powerpoint/2010/main" val="187547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27CD7D-3E46-48CB-A32F-E19BD009C3DE}" type="datetimeFigureOut">
              <a:rPr lang="en-IN" smtClean="0"/>
              <a:t>07-08-2015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D970E-ACA7-404B-B000-899899F2F91C}" type="slidenum">
              <a:rPr lang="en-IN" smtClean="0"/>
              <a:t>‹#›</a:t>
            </a:fld>
            <a:endParaRPr lang="en-IN"/>
          </a:p>
        </p:txBody>
      </p:sp>
    </p:spTree>
    <p:extLst>
      <p:ext uri="{BB962C8B-B14F-4D97-AF65-F5344CB8AC3E}">
        <p14:creationId xmlns:p14="http://schemas.microsoft.com/office/powerpoint/2010/main" val="182232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27CD7D-3E46-48CB-A32F-E19BD009C3DE}" type="datetimeFigureOut">
              <a:rPr lang="en-IN" smtClean="0"/>
              <a:t>07-08-2015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D970E-ACA7-404B-B000-899899F2F91C}" type="slidenum">
              <a:rPr lang="en-IN" smtClean="0"/>
              <a:t>‹#›</a:t>
            </a:fld>
            <a:endParaRPr lang="en-IN"/>
          </a:p>
        </p:txBody>
      </p:sp>
    </p:spTree>
    <p:extLst>
      <p:ext uri="{BB962C8B-B14F-4D97-AF65-F5344CB8AC3E}">
        <p14:creationId xmlns:p14="http://schemas.microsoft.com/office/powerpoint/2010/main" val="88203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B27CD7D-3E46-48CB-A32F-E19BD009C3DE}" type="datetimeFigureOut">
              <a:rPr lang="en-IN" smtClean="0"/>
              <a:t>07-08-2015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5D970E-ACA7-404B-B000-899899F2F91C}" type="slidenum">
              <a:rPr lang="en-IN" smtClean="0"/>
              <a:t>‹#›</a:t>
            </a:fld>
            <a:endParaRPr lang="en-IN"/>
          </a:p>
        </p:txBody>
      </p:sp>
    </p:spTree>
    <p:extLst>
      <p:ext uri="{BB962C8B-B14F-4D97-AF65-F5344CB8AC3E}">
        <p14:creationId xmlns:p14="http://schemas.microsoft.com/office/powerpoint/2010/main" val="33537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B27CD7D-3E46-48CB-A32F-E19BD009C3DE}" type="datetimeFigureOut">
              <a:rPr lang="en-IN" smtClean="0"/>
              <a:t>07-08-2015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5D970E-ACA7-404B-B000-899899F2F91C}" type="slidenum">
              <a:rPr lang="en-IN" smtClean="0"/>
              <a:t>‹#›</a:t>
            </a:fld>
            <a:endParaRPr lang="en-IN"/>
          </a:p>
        </p:txBody>
      </p:sp>
    </p:spTree>
    <p:extLst>
      <p:ext uri="{BB962C8B-B14F-4D97-AF65-F5344CB8AC3E}">
        <p14:creationId xmlns:p14="http://schemas.microsoft.com/office/powerpoint/2010/main" val="253911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7CD7D-3E46-48CB-A32F-E19BD009C3DE}" type="datetimeFigureOut">
              <a:rPr lang="en-IN" smtClean="0"/>
              <a:t>07-08-2015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5D970E-ACA7-404B-B000-899899F2F91C}" type="slidenum">
              <a:rPr lang="en-IN" smtClean="0"/>
              <a:t>‹#›</a:t>
            </a:fld>
            <a:endParaRPr lang="en-IN"/>
          </a:p>
        </p:txBody>
      </p:sp>
    </p:spTree>
    <p:extLst>
      <p:ext uri="{BB962C8B-B14F-4D97-AF65-F5344CB8AC3E}">
        <p14:creationId xmlns:p14="http://schemas.microsoft.com/office/powerpoint/2010/main" val="299302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7CD7D-3E46-48CB-A32F-E19BD009C3DE}" type="datetimeFigureOut">
              <a:rPr lang="en-IN" smtClean="0"/>
              <a:t>07-08-2015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D970E-ACA7-404B-B000-899899F2F91C}" type="slidenum">
              <a:rPr lang="en-IN" smtClean="0"/>
              <a:t>‹#›</a:t>
            </a:fld>
            <a:endParaRPr lang="en-IN"/>
          </a:p>
        </p:txBody>
      </p:sp>
    </p:spTree>
    <p:extLst>
      <p:ext uri="{BB962C8B-B14F-4D97-AF65-F5344CB8AC3E}">
        <p14:creationId xmlns:p14="http://schemas.microsoft.com/office/powerpoint/2010/main" val="2013981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7CD7D-3E46-48CB-A32F-E19BD009C3DE}" type="datetimeFigureOut">
              <a:rPr lang="en-IN" smtClean="0"/>
              <a:t>07-08-2015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D970E-ACA7-404B-B000-899899F2F91C}" type="slidenum">
              <a:rPr lang="en-IN" smtClean="0"/>
              <a:t>‹#›</a:t>
            </a:fld>
            <a:endParaRPr lang="en-IN"/>
          </a:p>
        </p:txBody>
      </p:sp>
    </p:spTree>
    <p:extLst>
      <p:ext uri="{BB962C8B-B14F-4D97-AF65-F5344CB8AC3E}">
        <p14:creationId xmlns:p14="http://schemas.microsoft.com/office/powerpoint/2010/main" val="226070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7CD7D-3E46-48CB-A32F-E19BD009C3DE}" type="datetimeFigureOut">
              <a:rPr lang="en-IN" smtClean="0"/>
              <a:t>07-08-2015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D970E-ACA7-404B-B000-899899F2F91C}" type="slidenum">
              <a:rPr lang="en-IN" smtClean="0"/>
              <a:t>‹#›</a:t>
            </a:fld>
            <a:endParaRPr lang="en-IN"/>
          </a:p>
        </p:txBody>
      </p:sp>
    </p:spTree>
    <p:extLst>
      <p:ext uri="{BB962C8B-B14F-4D97-AF65-F5344CB8AC3E}">
        <p14:creationId xmlns:p14="http://schemas.microsoft.com/office/powerpoint/2010/main" val="187551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1972"/>
            <a:ext cx="9144000" cy="2228045"/>
          </a:xfrm>
        </p:spPr>
        <p:txBody>
          <a:bodyPr>
            <a:normAutofit/>
          </a:bodyPr>
          <a:lstStyle/>
          <a:p>
            <a:r>
              <a:rPr lang="en-IN" sz="4000" b="1" dirty="0"/>
              <a:t>Scalable Processing </a:t>
            </a:r>
            <a:r>
              <a:rPr lang="en-IN" sz="4000" b="1" dirty="0" smtClean="0"/>
              <a:t>and Analysis of </a:t>
            </a:r>
            <a:r>
              <a:rPr lang="en-IN" sz="4000" b="1" dirty="0"/>
              <a:t>Call Detail </a:t>
            </a:r>
            <a:r>
              <a:rPr lang="en-IN" sz="4000" b="1" dirty="0" smtClean="0"/>
              <a:t>Records</a:t>
            </a:r>
            <a:endParaRPr lang="en-IN" sz="4000" dirty="0"/>
          </a:p>
        </p:txBody>
      </p:sp>
      <p:sp>
        <p:nvSpPr>
          <p:cNvPr id="3" name="Subtitle 2"/>
          <p:cNvSpPr>
            <a:spLocks noGrp="1"/>
          </p:cNvSpPr>
          <p:nvPr>
            <p:ph type="subTitle" idx="1"/>
          </p:nvPr>
        </p:nvSpPr>
        <p:spPr>
          <a:xfrm>
            <a:off x="1524000" y="3284113"/>
            <a:ext cx="9144000" cy="3296991"/>
          </a:xfrm>
        </p:spPr>
        <p:txBody>
          <a:bodyPr>
            <a:noAutofit/>
          </a:bodyPr>
          <a:lstStyle/>
          <a:p>
            <a:r>
              <a:rPr lang="en-IN" sz="2000" b="1" dirty="0" smtClean="0"/>
              <a:t>Team</a:t>
            </a:r>
          </a:p>
          <a:p>
            <a:r>
              <a:rPr lang="en-IN" sz="2000" dirty="0" err="1" smtClean="0"/>
              <a:t>Sushma</a:t>
            </a:r>
            <a:r>
              <a:rPr lang="en-IN" sz="2000" dirty="0" smtClean="0"/>
              <a:t> </a:t>
            </a:r>
            <a:r>
              <a:rPr lang="en-IN" sz="2000" dirty="0" err="1" smtClean="0"/>
              <a:t>Chandavarapu</a:t>
            </a:r>
            <a:r>
              <a:rPr lang="en-IN" sz="2000" dirty="0" smtClean="0"/>
              <a:t> (sxc149730)</a:t>
            </a:r>
          </a:p>
          <a:p>
            <a:r>
              <a:rPr lang="en-IN" sz="2000" dirty="0" err="1" smtClean="0"/>
              <a:t>Nithya</a:t>
            </a:r>
            <a:r>
              <a:rPr lang="en-IN" sz="2000" dirty="0" smtClean="0"/>
              <a:t> Subramanian (nxs143630)</a:t>
            </a:r>
          </a:p>
          <a:p>
            <a:r>
              <a:rPr lang="en-IN" sz="2000" dirty="0" err="1" smtClean="0"/>
              <a:t>Kibuem</a:t>
            </a:r>
            <a:r>
              <a:rPr lang="en-IN" sz="2000" dirty="0" smtClean="0"/>
              <a:t> Kim (kxk118120)</a:t>
            </a:r>
          </a:p>
          <a:p>
            <a:r>
              <a:rPr lang="en-IN" sz="2000" dirty="0" err="1" smtClean="0"/>
              <a:t>Baoye</a:t>
            </a:r>
            <a:r>
              <a:rPr lang="en-IN" sz="2000" dirty="0" smtClean="0"/>
              <a:t> </a:t>
            </a:r>
            <a:r>
              <a:rPr lang="en-IN" sz="2000" dirty="0" err="1" smtClean="0"/>
              <a:t>Xue</a:t>
            </a:r>
            <a:r>
              <a:rPr lang="en-IN" sz="2000" dirty="0" smtClean="0"/>
              <a:t> (bxx140230)</a:t>
            </a:r>
          </a:p>
          <a:p>
            <a:r>
              <a:rPr lang="en-IN" sz="2000" dirty="0" smtClean="0"/>
              <a:t>Naga </a:t>
            </a:r>
            <a:r>
              <a:rPr lang="en-IN" sz="2000" dirty="0" err="1" smtClean="0"/>
              <a:t>Jyothi</a:t>
            </a:r>
            <a:r>
              <a:rPr lang="en-IN" sz="2000" dirty="0" smtClean="0"/>
              <a:t> </a:t>
            </a:r>
            <a:r>
              <a:rPr lang="en-IN" sz="2000" dirty="0" err="1" smtClean="0"/>
              <a:t>Davuluri</a:t>
            </a:r>
            <a:r>
              <a:rPr lang="en-IN" sz="2000" dirty="0" smtClean="0"/>
              <a:t> (nxd140230)</a:t>
            </a:r>
          </a:p>
          <a:p>
            <a:r>
              <a:rPr lang="en-IN" sz="2000" dirty="0" err="1" smtClean="0"/>
              <a:t>Keerthi</a:t>
            </a:r>
            <a:r>
              <a:rPr lang="en-IN" sz="2000" dirty="0" smtClean="0"/>
              <a:t> </a:t>
            </a:r>
            <a:r>
              <a:rPr lang="en-IN" sz="2000" dirty="0" err="1" smtClean="0"/>
              <a:t>Kaku</a:t>
            </a:r>
            <a:r>
              <a:rPr lang="en-IN" sz="2000" dirty="0" smtClean="0"/>
              <a:t> (kxk144130)</a:t>
            </a:r>
            <a:endParaRPr lang="en-IN" sz="2000" dirty="0"/>
          </a:p>
        </p:txBody>
      </p:sp>
    </p:spTree>
    <p:extLst>
      <p:ext uri="{BB962C8B-B14F-4D97-AF65-F5344CB8AC3E}">
        <p14:creationId xmlns:p14="http://schemas.microsoft.com/office/powerpoint/2010/main" val="3613935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42"/>
            <a:ext cx="10515600" cy="643943"/>
          </a:xfrm>
        </p:spPr>
        <p:txBody>
          <a:bodyPr>
            <a:normAutofit/>
          </a:bodyPr>
          <a:lstStyle/>
          <a:p>
            <a:r>
              <a:rPr lang="en-IN" sz="3600" b="1" dirty="0" smtClean="0"/>
              <a:t>Spark Query Results</a:t>
            </a:r>
            <a:endParaRPr lang="en-IN" sz="3600" b="1" dirty="0"/>
          </a:p>
        </p:txBody>
      </p:sp>
      <p:sp>
        <p:nvSpPr>
          <p:cNvPr id="3" name="Content Placeholder 2"/>
          <p:cNvSpPr>
            <a:spLocks noGrp="1"/>
          </p:cNvSpPr>
          <p:nvPr>
            <p:ph idx="1"/>
          </p:nvPr>
        </p:nvSpPr>
        <p:spPr>
          <a:xfrm>
            <a:off x="838200" y="734096"/>
            <a:ext cx="10515600" cy="6395904"/>
          </a:xfrm>
        </p:spPr>
        <p:txBody>
          <a:bodyPr>
            <a:noAutofit/>
          </a:bodyPr>
          <a:lstStyle/>
          <a:p>
            <a:pPr>
              <a:buFont typeface="Wingdings" panose="05000000000000000000" pitchFamily="2" charset="2"/>
              <a:buChar char="Ø"/>
            </a:pPr>
            <a:r>
              <a:rPr lang="en-IN" sz="1600" dirty="0" smtClean="0"/>
              <a:t>This </a:t>
            </a:r>
            <a:r>
              <a:rPr lang="en-IN" sz="1600" dirty="0"/>
              <a:t>query print out the calls made in an interval.</a:t>
            </a:r>
          </a:p>
          <a:p>
            <a:pPr>
              <a:buFont typeface="Wingdings" panose="05000000000000000000" pitchFamily="2" charset="2"/>
              <a:buChar char="Ø"/>
            </a:pPr>
            <a:r>
              <a:rPr lang="en-IN" sz="1600" dirty="0" smtClean="0"/>
              <a:t>Knowing </a:t>
            </a:r>
            <a:r>
              <a:rPr lang="en-IN" sz="1600" dirty="0"/>
              <a:t>data transmission traffic is important because a certain time interval can have exceptionally and relatively high traffic.</a:t>
            </a:r>
          </a:p>
          <a:p>
            <a:pPr marL="0" indent="0">
              <a:buNone/>
            </a:pPr>
            <a:r>
              <a:rPr lang="en-IN" sz="1400" dirty="0" smtClean="0"/>
              <a:t>Index</a:t>
            </a:r>
            <a:r>
              <a:rPr lang="en-IN" sz="1400" dirty="0"/>
              <a:t>: 23, </a:t>
            </a:r>
            <a:r>
              <a:rPr lang="en-IN" sz="1400" dirty="0" err="1"/>
              <a:t>UserId</a:t>
            </a:r>
            <a:r>
              <a:rPr lang="en-IN" sz="1400" dirty="0"/>
              <a:t>: AAH03JAC7AAAcQ2APV, Date: 20120701, Time: 10:23:52, </a:t>
            </a:r>
            <a:r>
              <a:rPr lang="en-IN" sz="1400" dirty="0" err="1"/>
              <a:t>CallDuration</a:t>
            </a:r>
            <a:r>
              <a:rPr lang="en-IN" sz="1400" dirty="0"/>
              <a:t>: 92, Latitude: 23.693100, Longitude: 90.439201</a:t>
            </a:r>
          </a:p>
          <a:p>
            <a:pPr marL="0" indent="0">
              <a:buNone/>
            </a:pPr>
            <a:r>
              <a:rPr lang="en-IN" sz="1400" dirty="0"/>
              <a:t>Index: 90, </a:t>
            </a:r>
            <a:r>
              <a:rPr lang="en-IN" sz="1400" dirty="0" err="1"/>
              <a:t>UserId</a:t>
            </a:r>
            <a:r>
              <a:rPr lang="en-IN" sz="1400" dirty="0"/>
              <a:t>: AAH03JAC5AAAdAgAbK, Date: 20120701, Time: 10:23:22, </a:t>
            </a:r>
            <a:r>
              <a:rPr lang="en-IN" sz="1400" dirty="0" err="1"/>
              <a:t>CallDuration</a:t>
            </a:r>
            <a:r>
              <a:rPr lang="en-IN" sz="1400" dirty="0"/>
              <a:t>: 61, Latitude: 23.727501, Longitude: 90.416100</a:t>
            </a:r>
          </a:p>
          <a:p>
            <a:pPr marL="0" indent="0">
              <a:buNone/>
            </a:pPr>
            <a:r>
              <a:rPr lang="en-IN" sz="1400" dirty="0"/>
              <a:t>Index: 455, </a:t>
            </a:r>
            <a:r>
              <a:rPr lang="en-IN" sz="1400" dirty="0" err="1"/>
              <a:t>UserId</a:t>
            </a:r>
            <a:r>
              <a:rPr lang="en-IN" sz="1400" dirty="0"/>
              <a:t>: AAH03JAC6AAAc0xAJz, Date: 20120701, Time: 10:23:38, </a:t>
            </a:r>
            <a:r>
              <a:rPr lang="en-IN" sz="1400" dirty="0" err="1"/>
              <a:t>CallDuration</a:t>
            </a:r>
            <a:r>
              <a:rPr lang="en-IN" sz="1400" dirty="0"/>
              <a:t>: 21, Latitude: 23.782200, Longitude: 90.426903</a:t>
            </a:r>
          </a:p>
          <a:p>
            <a:pPr marL="0" indent="0">
              <a:buNone/>
            </a:pPr>
            <a:r>
              <a:rPr lang="en-IN" sz="1400" dirty="0"/>
              <a:t>Index: 611, </a:t>
            </a:r>
            <a:r>
              <a:rPr lang="en-IN" sz="1400" dirty="0" err="1"/>
              <a:t>UserId</a:t>
            </a:r>
            <a:r>
              <a:rPr lang="en-IN" sz="1400" dirty="0"/>
              <a:t>: AAH03JACgAAEUL6Aoo, Date: 20120701, Time: 10:23:44, </a:t>
            </a:r>
            <a:r>
              <a:rPr lang="en-IN" sz="1400" dirty="0" err="1"/>
              <a:t>CallDuration</a:t>
            </a:r>
            <a:r>
              <a:rPr lang="en-IN" sz="1400" dirty="0"/>
              <a:t>: 27, Latitude: 23.795300, Longitude: 90.393898</a:t>
            </a:r>
          </a:p>
          <a:p>
            <a:pPr marL="0" indent="0">
              <a:buNone/>
            </a:pPr>
            <a:r>
              <a:rPr lang="en-IN" sz="1400" dirty="0"/>
              <a:t>Index: 718, </a:t>
            </a:r>
            <a:r>
              <a:rPr lang="en-IN" sz="1400" dirty="0" err="1"/>
              <a:t>UserId</a:t>
            </a:r>
            <a:r>
              <a:rPr lang="en-IN" sz="1400" dirty="0"/>
              <a:t>: AAH03JAC6AAAczXAIs, Date: 20120701, Time: 10:23:20, </a:t>
            </a:r>
            <a:r>
              <a:rPr lang="en-IN" sz="1400" dirty="0" err="1"/>
              <a:t>CallDuration</a:t>
            </a:r>
            <a:r>
              <a:rPr lang="en-IN" sz="1400" dirty="0"/>
              <a:t>: 2, Latitude: 23.802200, Longitude: 90.361099</a:t>
            </a:r>
          </a:p>
          <a:p>
            <a:pPr marL="0" indent="0">
              <a:buNone/>
            </a:pPr>
            <a:r>
              <a:rPr lang="en-IN" sz="1400" dirty="0"/>
              <a:t>Index: 766, </a:t>
            </a:r>
            <a:r>
              <a:rPr lang="en-IN" sz="1400" dirty="0" err="1"/>
              <a:t>UserId</a:t>
            </a:r>
            <a:r>
              <a:rPr lang="en-IN" sz="1400" dirty="0"/>
              <a:t>: AAH03JABeAANU2IAov, Date: 20120701, Time: 10:23:39, </a:t>
            </a:r>
            <a:r>
              <a:rPr lang="en-IN" sz="1400" dirty="0" err="1"/>
              <a:t>CallDuration</a:t>
            </a:r>
            <a:r>
              <a:rPr lang="en-IN" sz="1400" dirty="0"/>
              <a:t>: 660, Latitude: 23.718300, Longitude: 90.430603</a:t>
            </a:r>
          </a:p>
          <a:p>
            <a:pPr marL="0" indent="0">
              <a:buNone/>
            </a:pPr>
            <a:r>
              <a:rPr lang="en-IN" sz="1400" dirty="0"/>
              <a:t>Index: 795, </a:t>
            </a:r>
            <a:r>
              <a:rPr lang="en-IN" sz="1400" dirty="0" err="1"/>
              <a:t>UserId</a:t>
            </a:r>
            <a:r>
              <a:rPr lang="en-IN" sz="1400" dirty="0"/>
              <a:t>: AAH03JACVAAA/</a:t>
            </a:r>
            <a:r>
              <a:rPr lang="en-IN" sz="1400" dirty="0" err="1"/>
              <a:t>vPAHd</a:t>
            </a:r>
            <a:r>
              <a:rPr lang="en-IN" sz="1400" dirty="0"/>
              <a:t>, Date: 20120701, Time: 10:23:42, </a:t>
            </a:r>
            <a:r>
              <a:rPr lang="en-IN" sz="1400" dirty="0" err="1"/>
              <a:t>CallDuration</a:t>
            </a:r>
            <a:r>
              <a:rPr lang="en-IN" sz="1400" dirty="0"/>
              <a:t>: 34, Latitude: 23.952200, Longitude: 90.287498</a:t>
            </a:r>
          </a:p>
          <a:p>
            <a:pPr marL="0" indent="0">
              <a:buNone/>
            </a:pPr>
            <a:r>
              <a:rPr lang="en-IN" sz="1400" dirty="0"/>
              <a:t>Index: 807, </a:t>
            </a:r>
            <a:r>
              <a:rPr lang="en-IN" sz="1400" dirty="0" err="1"/>
              <a:t>UserId</a:t>
            </a:r>
            <a:r>
              <a:rPr lang="en-IN" sz="1400" dirty="0"/>
              <a:t>: AAH03JAC4AAAcxEAgH, Date: 20120701, Time: 10:23:39, </a:t>
            </a:r>
            <a:r>
              <a:rPr lang="en-IN" sz="1400" dirty="0" err="1"/>
              <a:t>CallDuration</a:t>
            </a:r>
            <a:r>
              <a:rPr lang="en-IN" sz="1400" dirty="0"/>
              <a:t>: 25, Latitude: 23.784201, Longitude: 90.431099</a:t>
            </a:r>
          </a:p>
          <a:p>
            <a:pPr marL="0" indent="0">
              <a:buNone/>
            </a:pPr>
            <a:r>
              <a:rPr lang="en-IN" sz="1400" dirty="0"/>
              <a:t>Index: 868, </a:t>
            </a:r>
            <a:r>
              <a:rPr lang="en-IN" sz="1400" dirty="0" err="1"/>
              <a:t>UserId</a:t>
            </a:r>
            <a:r>
              <a:rPr lang="en-IN" sz="1400" dirty="0"/>
              <a:t>: AAH03JAC8AAAbYGAcW, Date: 20120701, Time: 10:23:31, </a:t>
            </a:r>
            <a:r>
              <a:rPr lang="en-IN" sz="1400" dirty="0" err="1"/>
              <a:t>CallDuration</a:t>
            </a:r>
            <a:r>
              <a:rPr lang="en-IN" sz="1400" dirty="0"/>
              <a:t>: 20, Latitude: 23.716900, Longitude: 90.419701</a:t>
            </a:r>
          </a:p>
          <a:p>
            <a:pPr marL="0" indent="0">
              <a:buNone/>
            </a:pPr>
            <a:r>
              <a:rPr lang="en-IN" sz="1400" dirty="0"/>
              <a:t>Index: 1073, </a:t>
            </a:r>
            <a:r>
              <a:rPr lang="en-IN" sz="1400" dirty="0" err="1"/>
              <a:t>UserId</a:t>
            </a:r>
            <a:r>
              <a:rPr lang="en-IN" sz="1400" dirty="0"/>
              <a:t>: AAH03JAC6AAAcytAOG, Date: 20120701, Time: 10:23:57, </a:t>
            </a:r>
            <a:r>
              <a:rPr lang="en-IN" sz="1400" dirty="0" err="1"/>
              <a:t>CallDuration</a:t>
            </a:r>
            <a:r>
              <a:rPr lang="en-IN" sz="1400" dirty="0"/>
              <a:t>: 41, Latitude: 23.689699, Longitude: 90.438904</a:t>
            </a:r>
          </a:p>
          <a:p>
            <a:pPr marL="0" indent="0">
              <a:buNone/>
            </a:pPr>
            <a:r>
              <a:rPr lang="en-IN" sz="1400" dirty="0"/>
              <a:t>Index: 1504, </a:t>
            </a:r>
            <a:r>
              <a:rPr lang="en-IN" sz="1400" dirty="0" err="1"/>
              <a:t>UserId</a:t>
            </a:r>
            <a:r>
              <a:rPr lang="en-IN" sz="1400" dirty="0"/>
              <a:t>: AAH03JAC3AAAdDCAjd, Date: 20120701, Time: 10:23:21, </a:t>
            </a:r>
            <a:r>
              <a:rPr lang="en-IN" sz="1400" dirty="0" err="1"/>
              <a:t>CallDuration</a:t>
            </a:r>
            <a:r>
              <a:rPr lang="en-IN" sz="1400" dirty="0"/>
              <a:t>: 36, Latitude: 23.731899, Longitude: </a:t>
            </a:r>
            <a:r>
              <a:rPr lang="en-IN" sz="1400" dirty="0" smtClean="0"/>
              <a:t>90.415802</a:t>
            </a:r>
          </a:p>
          <a:p>
            <a:pPr marL="0" indent="0">
              <a:buNone/>
            </a:pPr>
            <a:r>
              <a:rPr lang="en-IN" sz="1400" dirty="0"/>
              <a:t>Index: 2228, </a:t>
            </a:r>
            <a:r>
              <a:rPr lang="en-IN" sz="1400" dirty="0" err="1"/>
              <a:t>UserId</a:t>
            </a:r>
            <a:r>
              <a:rPr lang="en-IN" sz="1400" dirty="0"/>
              <a:t>: AAH03JACdAAEDz2ACl, Date: 20120701, Time: 10:23:39, </a:t>
            </a:r>
            <a:r>
              <a:rPr lang="en-IN" sz="1400" dirty="0" err="1"/>
              <a:t>CallDuration</a:t>
            </a:r>
            <a:r>
              <a:rPr lang="en-IN" sz="1400" dirty="0"/>
              <a:t>: 25, Latitude: 23.712799, Longitude: 90.426903</a:t>
            </a:r>
          </a:p>
          <a:p>
            <a:pPr marL="0" indent="0">
              <a:buNone/>
            </a:pPr>
            <a:r>
              <a:rPr lang="en-IN" sz="1400" dirty="0"/>
              <a:t>Index: 2381, </a:t>
            </a:r>
            <a:r>
              <a:rPr lang="en-IN" sz="1400" dirty="0" err="1"/>
              <a:t>UserId</a:t>
            </a:r>
            <a:r>
              <a:rPr lang="en-IN" sz="1400" dirty="0"/>
              <a:t>: AAH03JABkAAHvEcAj9, Date: 20120701, Time: 10:23:52, </a:t>
            </a:r>
            <a:r>
              <a:rPr lang="en-IN" sz="1400" dirty="0" err="1"/>
              <a:t>CallDuration</a:t>
            </a:r>
            <a:r>
              <a:rPr lang="en-IN" sz="1400" dirty="0"/>
              <a:t>: 74, Latitude: 23.798611, Longitude: 90.380280</a:t>
            </a:r>
          </a:p>
          <a:p>
            <a:pPr marL="0" indent="0">
              <a:buNone/>
            </a:pPr>
            <a:r>
              <a:rPr lang="en-IN" sz="1400" dirty="0"/>
              <a:t>Index: 2488, </a:t>
            </a:r>
            <a:r>
              <a:rPr lang="en-IN" sz="1400" dirty="0" err="1"/>
              <a:t>UserId</a:t>
            </a:r>
            <a:r>
              <a:rPr lang="en-IN" sz="1400" dirty="0"/>
              <a:t>: AAH03JAC7AAAcPeAaE, Date: 20120701, Time: 10:23:27, </a:t>
            </a:r>
            <a:r>
              <a:rPr lang="en-IN" sz="1400" dirty="0" err="1"/>
              <a:t>CallDuration</a:t>
            </a:r>
            <a:r>
              <a:rPr lang="en-IN" sz="1400" dirty="0"/>
              <a:t>: 46, Latitude: 23.771900, Longitude: 90.397499</a:t>
            </a:r>
          </a:p>
          <a:p>
            <a:pPr marL="0" indent="0">
              <a:buNone/>
            </a:pPr>
            <a:r>
              <a:rPr lang="en-IN" sz="1400" dirty="0"/>
              <a:t>Index: 2922, </a:t>
            </a:r>
            <a:r>
              <a:rPr lang="en-IN" sz="1400" dirty="0" err="1"/>
              <a:t>UserId</a:t>
            </a:r>
            <a:r>
              <a:rPr lang="en-IN" sz="1400" dirty="0"/>
              <a:t>: AAH03JABiAAJKrMASR, Date: 20120701, Time: 10:23:33, </a:t>
            </a:r>
            <a:r>
              <a:rPr lang="en-IN" sz="1400" dirty="0" err="1"/>
              <a:t>CallDuration</a:t>
            </a:r>
            <a:r>
              <a:rPr lang="en-IN" sz="1400" dirty="0"/>
              <a:t>: 339, Latitude: 23.707199, Longitude: 90.410301</a:t>
            </a:r>
          </a:p>
          <a:p>
            <a:pPr marL="0" indent="0">
              <a:buNone/>
            </a:pPr>
            <a:r>
              <a:rPr lang="en-IN" sz="1400" dirty="0" smtClean="0"/>
              <a:t>																					and so on . . . . . .</a:t>
            </a:r>
            <a:endParaRPr lang="en-IN" sz="1400" dirty="0"/>
          </a:p>
        </p:txBody>
      </p:sp>
    </p:spTree>
    <p:extLst>
      <p:ext uri="{BB962C8B-B14F-4D97-AF65-F5344CB8AC3E}">
        <p14:creationId xmlns:p14="http://schemas.microsoft.com/office/powerpoint/2010/main" val="2234614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Data Analytics</a:t>
            </a:r>
            <a:endParaRPr lang="en-IN" sz="3600" b="1" dirty="0"/>
          </a:p>
        </p:txBody>
      </p:sp>
      <p:sp>
        <p:nvSpPr>
          <p:cNvPr id="3" name="Content Placeholder 2"/>
          <p:cNvSpPr>
            <a:spLocks noGrp="1"/>
          </p:cNvSpPr>
          <p:nvPr>
            <p:ph idx="1"/>
          </p:nvPr>
        </p:nvSpPr>
        <p:spPr/>
        <p:txBody>
          <a:bodyPr>
            <a:normAutofit fontScale="55000" lnSpcReduction="20000"/>
          </a:bodyPr>
          <a:lstStyle/>
          <a:p>
            <a:pPr>
              <a:lnSpc>
                <a:spcPct val="150000"/>
              </a:lnSpc>
              <a:buFont typeface="Wingdings" panose="05000000000000000000" pitchFamily="2" charset="2"/>
              <a:buChar char="Ø"/>
            </a:pPr>
            <a:r>
              <a:rPr lang="en-IN" sz="3100" dirty="0" smtClean="0"/>
              <a:t>Number </a:t>
            </a:r>
            <a:r>
              <a:rPr lang="en-IN" sz="3100" dirty="0"/>
              <a:t>of records 250001</a:t>
            </a:r>
          </a:p>
          <a:p>
            <a:pPr>
              <a:lnSpc>
                <a:spcPct val="150000"/>
              </a:lnSpc>
              <a:buFont typeface="Wingdings" panose="05000000000000000000" pitchFamily="2" charset="2"/>
              <a:buChar char="Ø"/>
            </a:pPr>
            <a:r>
              <a:rPr lang="en-IN" sz="3100" dirty="0" smtClean="0"/>
              <a:t>Number </a:t>
            </a:r>
            <a:r>
              <a:rPr lang="en-IN" sz="3100" dirty="0"/>
              <a:t>of users 157212</a:t>
            </a:r>
          </a:p>
          <a:p>
            <a:pPr>
              <a:lnSpc>
                <a:spcPct val="150000"/>
              </a:lnSpc>
              <a:buFont typeface="Wingdings" panose="05000000000000000000" pitchFamily="2" charset="2"/>
              <a:buChar char="Ø"/>
            </a:pPr>
            <a:r>
              <a:rPr lang="en-IN" sz="3100" dirty="0" smtClean="0"/>
              <a:t>Number </a:t>
            </a:r>
            <a:r>
              <a:rPr lang="en-IN" sz="3100" dirty="0"/>
              <a:t>of calls on 20120701 is 129498</a:t>
            </a:r>
          </a:p>
          <a:p>
            <a:pPr>
              <a:lnSpc>
                <a:spcPct val="150000"/>
              </a:lnSpc>
              <a:buFont typeface="Wingdings" panose="05000000000000000000" pitchFamily="2" charset="2"/>
              <a:buChar char="Ø"/>
            </a:pPr>
            <a:r>
              <a:rPr lang="en-IN" sz="3100" dirty="0" smtClean="0"/>
              <a:t>Number </a:t>
            </a:r>
            <a:r>
              <a:rPr lang="en-IN" sz="3100" dirty="0"/>
              <a:t>of calls on 20120703 is 14816</a:t>
            </a:r>
          </a:p>
          <a:p>
            <a:pPr>
              <a:lnSpc>
                <a:spcPct val="150000"/>
              </a:lnSpc>
              <a:buFont typeface="Wingdings" panose="05000000000000000000" pitchFamily="2" charset="2"/>
              <a:buChar char="Ø"/>
            </a:pPr>
            <a:r>
              <a:rPr lang="en-IN" sz="3100" dirty="0"/>
              <a:t>N</a:t>
            </a:r>
            <a:r>
              <a:rPr lang="en-IN" sz="3100" dirty="0" smtClean="0"/>
              <a:t>umber </a:t>
            </a:r>
            <a:r>
              <a:rPr lang="en-IN" sz="3100" dirty="0"/>
              <a:t>of calls on 20120704 is 10907</a:t>
            </a:r>
          </a:p>
          <a:p>
            <a:pPr>
              <a:lnSpc>
                <a:spcPct val="150000"/>
              </a:lnSpc>
              <a:buFont typeface="Wingdings" panose="05000000000000000000" pitchFamily="2" charset="2"/>
              <a:buChar char="Ø"/>
            </a:pPr>
            <a:r>
              <a:rPr lang="en-IN" sz="3100" dirty="0" smtClean="0"/>
              <a:t>Number </a:t>
            </a:r>
            <a:r>
              <a:rPr lang="en-IN" sz="3100" dirty="0"/>
              <a:t>of calls on 20120705 is 2588</a:t>
            </a:r>
          </a:p>
          <a:p>
            <a:pPr>
              <a:lnSpc>
                <a:spcPct val="150000"/>
              </a:lnSpc>
              <a:buFont typeface="Wingdings" panose="05000000000000000000" pitchFamily="2" charset="2"/>
              <a:buChar char="Ø"/>
            </a:pPr>
            <a:r>
              <a:rPr lang="en-IN" sz="3100" dirty="0" smtClean="0"/>
              <a:t>Number </a:t>
            </a:r>
            <a:r>
              <a:rPr lang="en-IN" sz="3100" dirty="0"/>
              <a:t>of calls on 20120706 is 36912</a:t>
            </a:r>
          </a:p>
          <a:p>
            <a:pPr>
              <a:lnSpc>
                <a:spcPct val="150000"/>
              </a:lnSpc>
              <a:buFont typeface="Wingdings" panose="05000000000000000000" pitchFamily="2" charset="2"/>
              <a:buChar char="Ø"/>
            </a:pPr>
            <a:r>
              <a:rPr lang="en-IN" sz="3100" dirty="0" smtClean="0"/>
              <a:t>Number </a:t>
            </a:r>
            <a:r>
              <a:rPr lang="en-IN" sz="3100" dirty="0"/>
              <a:t>of calls on 20120707 is </a:t>
            </a:r>
            <a:r>
              <a:rPr lang="en-IN" sz="3100" dirty="0" smtClean="0"/>
              <a:t>55279</a:t>
            </a:r>
            <a:endParaRPr lang="en-IN" sz="3100" dirty="0"/>
          </a:p>
          <a:p>
            <a:pPr>
              <a:lnSpc>
                <a:spcPct val="150000"/>
              </a:lnSpc>
              <a:buFont typeface="Wingdings" panose="05000000000000000000" pitchFamily="2" charset="2"/>
              <a:buChar char="Ø"/>
            </a:pPr>
            <a:r>
              <a:rPr lang="en-IN" sz="3100" dirty="0" smtClean="0"/>
              <a:t>Max </a:t>
            </a:r>
            <a:r>
              <a:rPr lang="en-IN" sz="3100" dirty="0"/>
              <a:t>call duration = 3601.0</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3142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Query Results of Location Based K-Means Clustering  </a:t>
            </a:r>
            <a:endParaRPr lang="en-IN" sz="3600" b="1" dirty="0"/>
          </a:p>
        </p:txBody>
      </p:sp>
      <p:sp>
        <p:nvSpPr>
          <p:cNvPr id="3" name="Content Placeholder 2"/>
          <p:cNvSpPr>
            <a:spLocks noGrp="1"/>
          </p:cNvSpPr>
          <p:nvPr>
            <p:ph idx="1"/>
          </p:nvPr>
        </p:nvSpPr>
        <p:spPr/>
        <p:txBody>
          <a:bodyPr>
            <a:noAutofit/>
          </a:bodyPr>
          <a:lstStyle/>
          <a:p>
            <a:pPr>
              <a:lnSpc>
                <a:spcPct val="150000"/>
              </a:lnSpc>
              <a:buFont typeface="Wingdings" panose="05000000000000000000" pitchFamily="2" charset="2"/>
              <a:buChar char="Ø"/>
            </a:pPr>
            <a:r>
              <a:rPr lang="en-IN" sz="2200" dirty="0"/>
              <a:t>Number of calls made in</a:t>
            </a:r>
          </a:p>
          <a:p>
            <a:pPr lvl="1">
              <a:lnSpc>
                <a:spcPct val="150000"/>
              </a:lnSpc>
            </a:pPr>
            <a:r>
              <a:rPr lang="en-IN" sz="2200" dirty="0"/>
              <a:t>Cluster1: 89105</a:t>
            </a:r>
          </a:p>
          <a:p>
            <a:pPr lvl="1">
              <a:lnSpc>
                <a:spcPct val="150000"/>
              </a:lnSpc>
            </a:pPr>
            <a:r>
              <a:rPr lang="en-IN" sz="2200" dirty="0"/>
              <a:t>Cluster2: 30752</a:t>
            </a:r>
          </a:p>
          <a:p>
            <a:pPr lvl="1">
              <a:lnSpc>
                <a:spcPct val="150000"/>
              </a:lnSpc>
            </a:pPr>
            <a:r>
              <a:rPr lang="en-IN" sz="2200" dirty="0"/>
              <a:t>Cluster3: 130143</a:t>
            </a:r>
          </a:p>
          <a:p>
            <a:pPr>
              <a:lnSpc>
                <a:spcPct val="150000"/>
              </a:lnSpc>
              <a:buFont typeface="Wingdings" panose="05000000000000000000" pitchFamily="2" charset="2"/>
              <a:buChar char="Ø"/>
            </a:pPr>
            <a:r>
              <a:rPr lang="en-IN" sz="2200" dirty="0" smtClean="0"/>
              <a:t>Number </a:t>
            </a:r>
            <a:r>
              <a:rPr lang="en-IN" sz="2200" dirty="0"/>
              <a:t>of users in each cluster</a:t>
            </a:r>
          </a:p>
          <a:p>
            <a:pPr lvl="1">
              <a:lnSpc>
                <a:spcPct val="150000"/>
              </a:lnSpc>
            </a:pPr>
            <a:r>
              <a:rPr lang="en-IN" sz="2200" dirty="0"/>
              <a:t>Cluster1: 58973</a:t>
            </a:r>
          </a:p>
          <a:p>
            <a:pPr lvl="1">
              <a:lnSpc>
                <a:spcPct val="150000"/>
              </a:lnSpc>
            </a:pPr>
            <a:r>
              <a:rPr lang="en-IN" sz="2200" dirty="0"/>
              <a:t>Cluster2: 21413</a:t>
            </a:r>
          </a:p>
          <a:p>
            <a:pPr lvl="1">
              <a:lnSpc>
                <a:spcPct val="150000"/>
              </a:lnSpc>
            </a:pPr>
            <a:r>
              <a:rPr lang="en-IN" sz="2200" dirty="0"/>
              <a:t>Cluster3: 82983</a:t>
            </a:r>
          </a:p>
          <a:p>
            <a:pPr>
              <a:lnSpc>
                <a:spcPct val="150000"/>
              </a:lnSpc>
            </a:pPr>
            <a:endParaRPr lang="en-IN" sz="2200" dirty="0"/>
          </a:p>
          <a:p>
            <a:pPr>
              <a:lnSpc>
                <a:spcPct val="150000"/>
              </a:lnSpc>
            </a:pPr>
            <a:endParaRPr lang="en-IN" sz="2200" dirty="0"/>
          </a:p>
        </p:txBody>
      </p:sp>
    </p:spTree>
    <p:extLst>
      <p:ext uri="{BB962C8B-B14F-4D97-AF65-F5344CB8AC3E}">
        <p14:creationId xmlns:p14="http://schemas.microsoft.com/office/powerpoint/2010/main" val="246676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normAutofit/>
          </a:bodyPr>
          <a:lstStyle/>
          <a:p>
            <a:r>
              <a:rPr lang="en-IN" sz="3600" b="1" dirty="0"/>
              <a:t>Query Results of Location Based K-Means Clustering </a:t>
            </a:r>
          </a:p>
        </p:txBody>
      </p:sp>
      <p:sp>
        <p:nvSpPr>
          <p:cNvPr id="3" name="Content Placeholder 2"/>
          <p:cNvSpPr>
            <a:spLocks noGrp="1"/>
          </p:cNvSpPr>
          <p:nvPr>
            <p:ph idx="1"/>
          </p:nvPr>
        </p:nvSpPr>
        <p:spPr>
          <a:xfrm>
            <a:off x="838200" y="1825624"/>
            <a:ext cx="10515600" cy="5032375"/>
          </a:xfrm>
        </p:spPr>
        <p:txBody>
          <a:bodyPr>
            <a:noAutofit/>
          </a:bodyPr>
          <a:lstStyle/>
          <a:p>
            <a:pPr lvl="1">
              <a:lnSpc>
                <a:spcPct val="100000"/>
              </a:lnSpc>
              <a:buFont typeface="Wingdings" panose="05000000000000000000" pitchFamily="2" charset="2"/>
              <a:buChar char="Ø"/>
            </a:pPr>
            <a:r>
              <a:rPr lang="en-IN" sz="1800" dirty="0"/>
              <a:t>Max Call Duration in each cluster and u</a:t>
            </a:r>
            <a:r>
              <a:rPr lang="en-IN" sz="1800" dirty="0" smtClean="0"/>
              <a:t>sers </a:t>
            </a:r>
            <a:r>
              <a:rPr lang="en-IN" sz="1800" dirty="0"/>
              <a:t>who made that call</a:t>
            </a:r>
          </a:p>
          <a:p>
            <a:pPr lvl="2">
              <a:lnSpc>
                <a:spcPct val="100000"/>
              </a:lnSpc>
            </a:pPr>
            <a:r>
              <a:rPr lang="en-IN" sz="1800" dirty="0"/>
              <a:t>Cluster1: 3601.0  </a:t>
            </a:r>
          </a:p>
          <a:p>
            <a:pPr lvl="2">
              <a:lnSpc>
                <a:spcPct val="100000"/>
              </a:lnSpc>
            </a:pPr>
            <a:r>
              <a:rPr lang="en-IN" sz="1800" dirty="0" err="1"/>
              <a:t>UserId</a:t>
            </a:r>
            <a:r>
              <a:rPr lang="en-IN" sz="1800" dirty="0" smtClean="0"/>
              <a:t>:</a:t>
            </a:r>
          </a:p>
          <a:p>
            <a:pPr lvl="2">
              <a:lnSpc>
                <a:spcPct val="100000"/>
              </a:lnSpc>
            </a:pPr>
            <a:endParaRPr lang="en-IN" sz="1400" dirty="0"/>
          </a:p>
        </p:txBody>
      </p:sp>
      <p:graphicFrame>
        <p:nvGraphicFramePr>
          <p:cNvPr id="5" name="Table 4"/>
          <p:cNvGraphicFramePr>
            <a:graphicFrameLocks noGrp="1"/>
          </p:cNvGraphicFramePr>
          <p:nvPr>
            <p:extLst>
              <p:ext uri="{D42A27DB-BD31-4B8C-83A1-F6EECF244321}">
                <p14:modId xmlns:p14="http://schemas.microsoft.com/office/powerpoint/2010/main" val="427838696"/>
              </p:ext>
            </p:extLst>
          </p:nvPr>
        </p:nvGraphicFramePr>
        <p:xfrm>
          <a:off x="2019122" y="2884868"/>
          <a:ext cx="8116552" cy="4389120"/>
        </p:xfrm>
        <a:graphic>
          <a:graphicData uri="http://schemas.openxmlformats.org/drawingml/2006/table">
            <a:tbl>
              <a:tblPr firstRow="1" bandRow="1">
                <a:tableStyleId>{2D5ABB26-0587-4C30-8999-92F81FD0307C}</a:tableStyleId>
              </a:tblPr>
              <a:tblGrid>
                <a:gridCol w="3042275"/>
                <a:gridCol w="5074277"/>
              </a:tblGrid>
              <a:tr h="3279314">
                <a:tc>
                  <a:txBody>
                    <a:bodyPr/>
                    <a:lstStyle/>
                    <a:p>
                      <a:r>
                        <a:rPr lang="en-IN" sz="1800" dirty="0" smtClean="0"/>
                        <a:t>AAH03JABTAAAP4EAAc</a:t>
                      </a:r>
                    </a:p>
                    <a:p>
                      <a:r>
                        <a:rPr lang="en-IN" sz="1800" dirty="0" smtClean="0"/>
                        <a:t>AAH03JABeAALBUmACf</a:t>
                      </a:r>
                    </a:p>
                    <a:p>
                      <a:r>
                        <a:rPr lang="en-IN" sz="1800" dirty="0" smtClean="0"/>
                        <a:t>AAH03JABeAANU01AeU</a:t>
                      </a:r>
                    </a:p>
                    <a:p>
                      <a:r>
                        <a:rPr lang="en-IN" sz="1800" dirty="0" smtClean="0"/>
                        <a:t>AAH03JABiAAJKrDAml</a:t>
                      </a:r>
                    </a:p>
                    <a:p>
                      <a:r>
                        <a:rPr lang="en-IN" sz="1800" dirty="0" smtClean="0"/>
                        <a:t>AAH03JABjAAIR71AYK</a:t>
                      </a:r>
                    </a:p>
                    <a:p>
                      <a:r>
                        <a:rPr lang="en-IN" sz="1800" dirty="0" smtClean="0"/>
                        <a:t>AAH03JABjAAIR7RAjW</a:t>
                      </a:r>
                    </a:p>
                    <a:p>
                      <a:r>
                        <a:rPr lang="en-IN" sz="1800" dirty="0" smtClean="0"/>
                        <a:t>AAH03JABjAAIR9GAXh</a:t>
                      </a:r>
                    </a:p>
                    <a:p>
                      <a:r>
                        <a:rPr lang="en-IN" sz="1800" dirty="0" smtClean="0"/>
                        <a:t>AAH03JABjAAIR9nAWR</a:t>
                      </a:r>
                    </a:p>
                    <a:p>
                      <a:r>
                        <a:rPr lang="en-IN" sz="1800" dirty="0" smtClean="0"/>
                        <a:t>AAH03JABuAAACX2AJf</a:t>
                      </a:r>
                    </a:p>
                    <a:p>
                      <a:r>
                        <a:rPr lang="en-IN" sz="1800" dirty="0" smtClean="0"/>
                        <a:t>AAH03JAC+AAAcVnAiI</a:t>
                      </a:r>
                    </a:p>
                    <a:p>
                      <a:r>
                        <a:rPr lang="en-IN" sz="1800" dirty="0" smtClean="0"/>
                        <a:t>AAH03JAC2AAAeIVApc</a:t>
                      </a:r>
                    </a:p>
                    <a:p>
                      <a:r>
                        <a:rPr lang="en-IN" sz="1800" dirty="0" smtClean="0"/>
                        <a:t>AAH03JAC4AAAcuPAmi</a:t>
                      </a:r>
                    </a:p>
                  </a:txBody>
                  <a:tcPr/>
                </a:tc>
                <a:tc>
                  <a:txBody>
                    <a:bodyPr/>
                    <a:lstStyle/>
                    <a:p>
                      <a:r>
                        <a:rPr lang="en-IN" sz="1800" dirty="0" smtClean="0"/>
                        <a:t>AAH03JAC5AAAdAZAWr</a:t>
                      </a:r>
                    </a:p>
                    <a:p>
                      <a:r>
                        <a:rPr lang="en-IN" sz="1800" dirty="0" smtClean="0"/>
                        <a:t>AAH03JAC6AAAc0JAY+</a:t>
                      </a:r>
                    </a:p>
                    <a:p>
                      <a:r>
                        <a:rPr lang="en-IN" sz="1800" dirty="0" smtClean="0"/>
                        <a:t>AAH03JAC6AAAc0mAXS</a:t>
                      </a:r>
                    </a:p>
                    <a:p>
                      <a:r>
                        <a:rPr lang="en-IN" sz="1800" dirty="0" smtClean="0"/>
                        <a:t>AAH03JAC6AAAc0xAim</a:t>
                      </a:r>
                    </a:p>
                    <a:p>
                      <a:r>
                        <a:rPr lang="en-IN" sz="1800" dirty="0" smtClean="0"/>
                        <a:t>AAH03JAC6AAAcyXAGs</a:t>
                      </a:r>
                    </a:p>
                    <a:p>
                      <a:r>
                        <a:rPr lang="en-IN" sz="1800" dirty="0" smtClean="0"/>
                        <a:t>AAH03JAC7AAANRhAW+</a:t>
                      </a:r>
                    </a:p>
                    <a:p>
                      <a:r>
                        <a:rPr lang="en-IN" sz="1800" dirty="0" smtClean="0"/>
                        <a:t>AAH03JAC7AAANRiAMs</a:t>
                      </a:r>
                    </a:p>
                    <a:p>
                      <a:r>
                        <a:rPr lang="en-IN" sz="1800" dirty="0" smtClean="0"/>
                        <a:t>AAH03JAC7AAAcQCAQW</a:t>
                      </a:r>
                    </a:p>
                    <a:p>
                      <a:r>
                        <a:rPr lang="en-IN" sz="1800" dirty="0" smtClean="0"/>
                        <a:t>AAH03JAC8AAAMY9AfE</a:t>
                      </a:r>
                    </a:p>
                    <a:p>
                      <a:r>
                        <a:rPr lang="en-IN" sz="1800" dirty="0" smtClean="0"/>
                        <a:t>AAH03JAC8AAAbX2AkL</a:t>
                      </a:r>
                    </a:p>
                    <a:p>
                      <a:r>
                        <a:rPr lang="en-IN" sz="1800" dirty="0" smtClean="0"/>
                        <a:t>AAH03JAC8AAAbZMAVk</a:t>
                      </a:r>
                    </a:p>
                    <a:p>
                      <a:endParaRPr lang="en-IN" sz="1800" dirty="0" smtClean="0"/>
                    </a:p>
                    <a:p>
                      <a:endParaRPr lang="en-IN" sz="1800" dirty="0"/>
                    </a:p>
                  </a:txBody>
                  <a:tcPr/>
                </a:tc>
              </a:tr>
              <a:tr h="305052">
                <a:tc>
                  <a:txBody>
                    <a:bodyPr/>
                    <a:lstStyle/>
                    <a:p>
                      <a:endParaRPr lang="en-IN" sz="1800" dirty="0"/>
                    </a:p>
                  </a:txBody>
                  <a:tcPr/>
                </a:tc>
                <a:tc>
                  <a:txBody>
                    <a:bodyPr/>
                    <a:lstStyle/>
                    <a:p>
                      <a:endParaRPr lang="en-IN" sz="1800" dirty="0"/>
                    </a:p>
                  </a:txBody>
                  <a:tcPr/>
                </a:tc>
              </a:tr>
              <a:tr h="305052">
                <a:tc>
                  <a:txBody>
                    <a:bodyPr/>
                    <a:lstStyle/>
                    <a:p>
                      <a:endParaRPr lang="en-IN" sz="1800" dirty="0"/>
                    </a:p>
                  </a:txBody>
                  <a:tcPr/>
                </a:tc>
                <a:tc>
                  <a:txBody>
                    <a:bodyPr/>
                    <a:lstStyle/>
                    <a:p>
                      <a:endParaRPr lang="en-IN" sz="1800" dirty="0"/>
                    </a:p>
                  </a:txBody>
                  <a:tcPr/>
                </a:tc>
              </a:tr>
            </a:tbl>
          </a:graphicData>
        </a:graphic>
      </p:graphicFrame>
    </p:spTree>
    <p:extLst>
      <p:ext uri="{BB962C8B-B14F-4D97-AF65-F5344CB8AC3E}">
        <p14:creationId xmlns:p14="http://schemas.microsoft.com/office/powerpoint/2010/main" val="71000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normAutofit/>
          </a:bodyPr>
          <a:lstStyle/>
          <a:p>
            <a:r>
              <a:rPr lang="en-IN" sz="3600" b="1" dirty="0"/>
              <a:t>Query Results of Location Based K-Means Clustering </a:t>
            </a:r>
          </a:p>
        </p:txBody>
      </p:sp>
      <p:sp>
        <p:nvSpPr>
          <p:cNvPr id="3" name="Content Placeholder 2"/>
          <p:cNvSpPr>
            <a:spLocks noGrp="1"/>
          </p:cNvSpPr>
          <p:nvPr>
            <p:ph idx="1"/>
          </p:nvPr>
        </p:nvSpPr>
        <p:spPr>
          <a:xfrm>
            <a:off x="838200" y="1825624"/>
            <a:ext cx="10515600" cy="5032375"/>
          </a:xfrm>
        </p:spPr>
        <p:txBody>
          <a:bodyPr>
            <a:noAutofit/>
          </a:bodyPr>
          <a:lstStyle/>
          <a:p>
            <a:pPr lvl="2">
              <a:lnSpc>
                <a:spcPct val="150000"/>
              </a:lnSpc>
            </a:pPr>
            <a:r>
              <a:rPr lang="en-IN" sz="1800" dirty="0"/>
              <a:t>Cluster2: 3601.0  </a:t>
            </a:r>
          </a:p>
          <a:p>
            <a:pPr lvl="2">
              <a:lnSpc>
                <a:spcPct val="150000"/>
              </a:lnSpc>
            </a:pPr>
            <a:r>
              <a:rPr lang="en-IN" sz="1800" dirty="0" err="1"/>
              <a:t>UserId</a:t>
            </a:r>
            <a:r>
              <a:rPr lang="en-IN" sz="1800" dirty="0"/>
              <a:t>:</a:t>
            </a:r>
          </a:p>
          <a:p>
            <a:pPr marL="1371600" lvl="3" indent="0">
              <a:lnSpc>
                <a:spcPct val="150000"/>
              </a:lnSpc>
              <a:buNone/>
            </a:pPr>
            <a:r>
              <a:rPr lang="en-IN" dirty="0"/>
              <a:t>AAH03JABeAANU0tAXo</a:t>
            </a:r>
          </a:p>
          <a:p>
            <a:pPr marL="1371600" lvl="3" indent="0">
              <a:lnSpc>
                <a:spcPct val="150000"/>
              </a:lnSpc>
              <a:buNone/>
            </a:pPr>
            <a:r>
              <a:rPr lang="en-IN" dirty="0"/>
              <a:t>AAH03JABjAAIR8RABl</a:t>
            </a:r>
          </a:p>
          <a:p>
            <a:pPr marL="1371600" lvl="3" indent="0">
              <a:lnSpc>
                <a:spcPct val="150000"/>
              </a:lnSpc>
              <a:buNone/>
            </a:pPr>
            <a:r>
              <a:rPr lang="en-IN" dirty="0"/>
              <a:t>AAH03JAC2AAAeJFAcG</a:t>
            </a:r>
          </a:p>
          <a:p>
            <a:pPr marL="1371600" lvl="3" indent="0">
              <a:lnSpc>
                <a:spcPct val="150000"/>
              </a:lnSpc>
              <a:buNone/>
            </a:pPr>
            <a:r>
              <a:rPr lang="en-IN" dirty="0"/>
              <a:t>AAH03JAC4AAAcxMApP</a:t>
            </a:r>
          </a:p>
          <a:p>
            <a:pPr marL="1371600" lvl="3" indent="0">
              <a:lnSpc>
                <a:spcPct val="150000"/>
              </a:lnSpc>
              <a:buNone/>
            </a:pPr>
            <a:r>
              <a:rPr lang="en-IN" dirty="0"/>
              <a:t>AAH03JAC7AAAcOTAOB</a:t>
            </a:r>
          </a:p>
          <a:p>
            <a:pPr marL="1371600" lvl="3" indent="0">
              <a:lnSpc>
                <a:spcPct val="150000"/>
              </a:lnSpc>
              <a:buNone/>
            </a:pPr>
            <a:r>
              <a:rPr lang="en-IN" dirty="0"/>
              <a:t>AAH03JAC9AAAbWPAgi</a:t>
            </a:r>
          </a:p>
        </p:txBody>
      </p:sp>
    </p:spTree>
    <p:extLst>
      <p:ext uri="{BB962C8B-B14F-4D97-AF65-F5344CB8AC3E}">
        <p14:creationId xmlns:p14="http://schemas.microsoft.com/office/powerpoint/2010/main" val="3829430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normAutofit/>
          </a:bodyPr>
          <a:lstStyle/>
          <a:p>
            <a:r>
              <a:rPr lang="en-IN" sz="3600" b="1" dirty="0"/>
              <a:t>Query Results of Location Based K-Means Clustering </a:t>
            </a:r>
          </a:p>
        </p:txBody>
      </p:sp>
      <p:sp>
        <p:nvSpPr>
          <p:cNvPr id="3" name="Content Placeholder 2"/>
          <p:cNvSpPr>
            <a:spLocks noGrp="1"/>
          </p:cNvSpPr>
          <p:nvPr>
            <p:ph idx="1"/>
          </p:nvPr>
        </p:nvSpPr>
        <p:spPr>
          <a:xfrm>
            <a:off x="838200" y="1236372"/>
            <a:ext cx="10515600" cy="5621627"/>
          </a:xfrm>
        </p:spPr>
        <p:txBody>
          <a:bodyPr>
            <a:noAutofit/>
          </a:bodyPr>
          <a:lstStyle/>
          <a:p>
            <a:pPr lvl="2">
              <a:lnSpc>
                <a:spcPct val="100000"/>
              </a:lnSpc>
            </a:pPr>
            <a:r>
              <a:rPr lang="en-IN" sz="1800" dirty="0" smtClean="0"/>
              <a:t>Cluster3: </a:t>
            </a:r>
            <a:r>
              <a:rPr lang="en-IN" sz="1800" dirty="0"/>
              <a:t>3601.0  </a:t>
            </a:r>
          </a:p>
          <a:p>
            <a:pPr lvl="2">
              <a:lnSpc>
                <a:spcPct val="100000"/>
              </a:lnSpc>
            </a:pPr>
            <a:r>
              <a:rPr lang="en-IN" sz="1800" dirty="0" err="1"/>
              <a:t>UserId</a:t>
            </a:r>
            <a:r>
              <a:rPr lang="en-IN" sz="1800" dirty="0" smtClean="0"/>
              <a:t>:</a:t>
            </a:r>
          </a:p>
          <a:p>
            <a:pPr lvl="2">
              <a:lnSpc>
                <a:spcPct val="100000"/>
              </a:lnSpc>
            </a:pPr>
            <a:endParaRPr lang="en-IN" sz="1400" dirty="0"/>
          </a:p>
        </p:txBody>
      </p:sp>
      <p:graphicFrame>
        <p:nvGraphicFramePr>
          <p:cNvPr id="5" name="Table 4"/>
          <p:cNvGraphicFramePr>
            <a:graphicFrameLocks noGrp="1"/>
          </p:cNvGraphicFramePr>
          <p:nvPr>
            <p:extLst>
              <p:ext uri="{D42A27DB-BD31-4B8C-83A1-F6EECF244321}">
                <p14:modId xmlns:p14="http://schemas.microsoft.com/office/powerpoint/2010/main" val="69317319"/>
              </p:ext>
            </p:extLst>
          </p:nvPr>
        </p:nvGraphicFramePr>
        <p:xfrm>
          <a:off x="2019122" y="2279562"/>
          <a:ext cx="8116552" cy="7737626"/>
        </p:xfrm>
        <a:graphic>
          <a:graphicData uri="http://schemas.openxmlformats.org/drawingml/2006/table">
            <a:tbl>
              <a:tblPr firstRow="1" bandRow="1">
                <a:tableStyleId>{2D5ABB26-0587-4C30-8999-92F81FD0307C}</a:tableStyleId>
              </a:tblPr>
              <a:tblGrid>
                <a:gridCol w="3042275"/>
                <a:gridCol w="5074277"/>
              </a:tblGrid>
              <a:tr h="6944024">
                <a:tc>
                  <a:txBody>
                    <a:bodyPr/>
                    <a:lstStyle/>
                    <a:p>
                      <a:r>
                        <a:rPr lang="en-IN" sz="1800" dirty="0" smtClean="0"/>
                        <a:t>AAH03JAB/</a:t>
                      </a:r>
                      <a:r>
                        <a:rPr lang="en-IN" sz="1800" dirty="0" err="1" smtClean="0"/>
                        <a:t>AAAQwpAmo</a:t>
                      </a:r>
                      <a:endParaRPr lang="en-IN" sz="1800" dirty="0" smtClean="0"/>
                    </a:p>
                    <a:p>
                      <a:r>
                        <a:rPr lang="en-IN" sz="1800" dirty="0" smtClean="0"/>
                        <a:t>AAH03JAB3AAGCIHAok</a:t>
                      </a:r>
                    </a:p>
                    <a:p>
                      <a:r>
                        <a:rPr lang="en-IN" sz="1800" dirty="0" smtClean="0"/>
                        <a:t>AAH03JABeAANU0mAe3</a:t>
                      </a:r>
                    </a:p>
                    <a:p>
                      <a:r>
                        <a:rPr lang="en-IN" sz="1800" dirty="0" smtClean="0"/>
                        <a:t>AAH03JABeAANU0zAAa</a:t>
                      </a:r>
                    </a:p>
                    <a:p>
                      <a:r>
                        <a:rPr lang="en-IN" sz="1800" dirty="0" smtClean="0"/>
                        <a:t>AAH03JABeAANU1yAfG</a:t>
                      </a:r>
                    </a:p>
                    <a:p>
                      <a:r>
                        <a:rPr lang="en-IN" sz="1800" dirty="0" smtClean="0"/>
                        <a:t>AAH03JABiAAJKrTAek</a:t>
                      </a:r>
                    </a:p>
                    <a:p>
                      <a:r>
                        <a:rPr lang="en-IN" sz="1800" dirty="0" smtClean="0"/>
                        <a:t>AAH03JABjAAIR8zATF</a:t>
                      </a:r>
                    </a:p>
                    <a:p>
                      <a:r>
                        <a:rPr lang="en-IN" sz="1800" dirty="0" smtClean="0"/>
                        <a:t>AAH03JABkAAHvEfAfI</a:t>
                      </a:r>
                    </a:p>
                    <a:p>
                      <a:r>
                        <a:rPr lang="en-IN" sz="1800" dirty="0" smtClean="0"/>
                        <a:t>AAH03JABkAAHvEmAmE</a:t>
                      </a:r>
                    </a:p>
                    <a:p>
                      <a:r>
                        <a:rPr lang="en-IN" sz="1800" dirty="0" smtClean="0"/>
                        <a:t>AAH03JAC+AAAcVIAYe</a:t>
                      </a:r>
                    </a:p>
                    <a:p>
                      <a:r>
                        <a:rPr lang="en-IN" sz="1800" dirty="0" smtClean="0"/>
                        <a:t>AAH03JAC2AAAeJdAlJ</a:t>
                      </a:r>
                    </a:p>
                    <a:p>
                      <a:r>
                        <a:rPr lang="en-IN" sz="1800" dirty="0" smtClean="0"/>
                        <a:t>AAH03JAC2AAAeKUAG5</a:t>
                      </a:r>
                    </a:p>
                    <a:p>
                      <a:r>
                        <a:rPr lang="en-IN" sz="1800" dirty="0" smtClean="0"/>
                        <a:t>AAH03JAC3AAAdBTAdU</a:t>
                      </a:r>
                    </a:p>
                    <a:p>
                      <a:r>
                        <a:rPr lang="en-IN" sz="1800" dirty="0" smtClean="0"/>
                        <a:t>AAH03JAC3AAAdBkAOr</a:t>
                      </a:r>
                    </a:p>
                    <a:p>
                      <a:r>
                        <a:rPr lang="en-IN" sz="1800" dirty="0" smtClean="0"/>
                        <a:t>AAH03JAC3AAAdDgAGQ</a:t>
                      </a:r>
                    </a:p>
                    <a:p>
                      <a:endParaRPr lang="en-IN" sz="1800" dirty="0" smtClean="0"/>
                    </a:p>
                  </a:txBody>
                  <a:tcPr/>
                </a:tc>
                <a:tc>
                  <a:txBody>
                    <a:bodyPr/>
                    <a:lstStyle/>
                    <a:p>
                      <a:r>
                        <a:rPr lang="en-IN" sz="1800" dirty="0" smtClean="0"/>
                        <a:t>AAH03JAC4AAActTAab</a:t>
                      </a:r>
                    </a:p>
                    <a:p>
                      <a:r>
                        <a:rPr lang="en-IN" sz="1800" dirty="0" smtClean="0"/>
                        <a:t>AAH03JAC5AAAdA+AU9</a:t>
                      </a:r>
                    </a:p>
                    <a:p>
                      <a:r>
                        <a:rPr lang="en-IN" sz="1800" dirty="0" smtClean="0"/>
                        <a:t>AAH03JAC6AAAcxUAVt</a:t>
                      </a:r>
                    </a:p>
                    <a:p>
                      <a:r>
                        <a:rPr lang="en-IN" sz="1800" dirty="0" smtClean="0"/>
                        <a:t>AAH03JAC6AAAcxiAEN</a:t>
                      </a:r>
                    </a:p>
                    <a:p>
                      <a:r>
                        <a:rPr lang="en-IN" sz="1800" dirty="0" smtClean="0"/>
                        <a:t>AAH03JAC6AAAcy1ANy</a:t>
                      </a:r>
                    </a:p>
                    <a:p>
                      <a:r>
                        <a:rPr lang="en-IN" sz="1800" dirty="0" smtClean="0"/>
                        <a:t>AAH03JAC6AAAcySAFw</a:t>
                      </a:r>
                    </a:p>
                    <a:p>
                      <a:r>
                        <a:rPr lang="en-IN" sz="1800" dirty="0" smtClean="0"/>
                        <a:t>AAH03JAC6AAAczWAoi</a:t>
                      </a:r>
                    </a:p>
                    <a:p>
                      <a:r>
                        <a:rPr lang="en-IN" sz="1800" dirty="0" smtClean="0"/>
                        <a:t>AAH03JAC6AAAczwAVV</a:t>
                      </a:r>
                    </a:p>
                    <a:p>
                      <a:r>
                        <a:rPr lang="en-IN" sz="1800" dirty="0" smtClean="0"/>
                        <a:t>AAH03JAC7AAAcOmAYk</a:t>
                      </a:r>
                    </a:p>
                    <a:p>
                      <a:r>
                        <a:rPr lang="en-IN" sz="1800" dirty="0" smtClean="0"/>
                        <a:t>AAH03JAC7AAAcOtAdn</a:t>
                      </a:r>
                    </a:p>
                    <a:p>
                      <a:r>
                        <a:rPr lang="en-IN" sz="1800" dirty="0" smtClean="0"/>
                        <a:t>AAH03JAC7AAAcQ/APK</a:t>
                      </a:r>
                    </a:p>
                    <a:p>
                      <a:r>
                        <a:rPr lang="en-IN" sz="1800" dirty="0" smtClean="0"/>
                        <a:t>AAH03JAC8AAAbZMAJP</a:t>
                      </a:r>
                    </a:p>
                    <a:p>
                      <a:r>
                        <a:rPr lang="en-IN" sz="1800" dirty="0" smtClean="0"/>
                        <a:t>AAH03JAC9AAAbWWANo</a:t>
                      </a:r>
                    </a:p>
                    <a:p>
                      <a:r>
                        <a:rPr lang="en-IN" sz="1800" dirty="0" smtClean="0"/>
                        <a:t>AAH03JACkAAEAzEAav</a:t>
                      </a:r>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a:p>
                  </a:txBody>
                  <a:tcPr/>
                </a:tc>
              </a:tr>
              <a:tr h="396801">
                <a:tc>
                  <a:txBody>
                    <a:bodyPr/>
                    <a:lstStyle/>
                    <a:p>
                      <a:endParaRPr lang="en-IN" sz="1800" dirty="0"/>
                    </a:p>
                  </a:txBody>
                  <a:tcPr/>
                </a:tc>
                <a:tc>
                  <a:txBody>
                    <a:bodyPr/>
                    <a:lstStyle/>
                    <a:p>
                      <a:endParaRPr lang="en-IN" sz="1800" dirty="0"/>
                    </a:p>
                  </a:txBody>
                  <a:tcPr/>
                </a:tc>
              </a:tr>
              <a:tr h="396801">
                <a:tc>
                  <a:txBody>
                    <a:bodyPr/>
                    <a:lstStyle/>
                    <a:p>
                      <a:endParaRPr lang="en-IN" sz="1800" dirty="0"/>
                    </a:p>
                  </a:txBody>
                  <a:tcPr/>
                </a:tc>
                <a:tc>
                  <a:txBody>
                    <a:bodyPr/>
                    <a:lstStyle/>
                    <a:p>
                      <a:endParaRPr lang="en-IN" sz="1800" dirty="0"/>
                    </a:p>
                  </a:txBody>
                  <a:tcPr/>
                </a:tc>
              </a:tr>
            </a:tbl>
          </a:graphicData>
        </a:graphic>
      </p:graphicFrame>
      <p:sp>
        <p:nvSpPr>
          <p:cNvPr id="4" name="Slide Number Placeholder 3"/>
          <p:cNvSpPr>
            <a:spLocks noGrp="1"/>
          </p:cNvSpPr>
          <p:nvPr>
            <p:ph type="sldNum" sz="quarter" idx="12"/>
          </p:nvPr>
        </p:nvSpPr>
        <p:spPr/>
        <p:txBody>
          <a:bodyPr/>
          <a:lstStyle/>
          <a:p>
            <a:fld id="{7A5D970E-ACA7-404B-B000-899899F2F91C}" type="slidenum">
              <a:rPr lang="en-IN" sz="1600" smtClean="0"/>
              <a:t>15</a:t>
            </a:fld>
            <a:endParaRPr lang="en-IN" sz="1600" dirty="0"/>
          </a:p>
        </p:txBody>
      </p:sp>
    </p:spTree>
    <p:extLst>
      <p:ext uri="{BB962C8B-B14F-4D97-AF65-F5344CB8AC3E}">
        <p14:creationId xmlns:p14="http://schemas.microsoft.com/office/powerpoint/2010/main" val="180061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Advantages of the algorithm</a:t>
            </a:r>
            <a:endParaRPr lang="en-IN" sz="3600" b="1"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IN" sz="2200" dirty="0"/>
              <a:t>Fast, robust and easier to understand</a:t>
            </a:r>
            <a:r>
              <a:rPr lang="en-IN" sz="2200" dirty="0" smtClean="0"/>
              <a:t>.</a:t>
            </a:r>
            <a:endParaRPr lang="en-IN" sz="2200" i="1" dirty="0" smtClean="0"/>
          </a:p>
          <a:p>
            <a:pPr>
              <a:lnSpc>
                <a:spcPct val="150000"/>
              </a:lnSpc>
              <a:buFont typeface="Wingdings" panose="05000000000000000000" pitchFamily="2" charset="2"/>
              <a:buChar char="Ø"/>
            </a:pPr>
            <a:r>
              <a:rPr lang="en-IN" sz="2200" dirty="0" smtClean="0"/>
              <a:t>Relatively efficient</a:t>
            </a:r>
          </a:p>
          <a:p>
            <a:pPr>
              <a:lnSpc>
                <a:spcPct val="150000"/>
              </a:lnSpc>
              <a:buFont typeface="Wingdings" panose="05000000000000000000" pitchFamily="2" charset="2"/>
              <a:buChar char="Ø"/>
            </a:pPr>
            <a:r>
              <a:rPr lang="en-IN" sz="2200" dirty="0" smtClean="0"/>
              <a:t>Gives </a:t>
            </a:r>
            <a:r>
              <a:rPr lang="en-IN" sz="2200" dirty="0"/>
              <a:t>best result when data set are distinct or well separated from each other.</a:t>
            </a:r>
          </a:p>
          <a:p>
            <a:pPr>
              <a:lnSpc>
                <a:spcPct val="150000"/>
              </a:lnSpc>
              <a:buFont typeface="Wingdings" panose="05000000000000000000" pitchFamily="2" charset="2"/>
              <a:buChar char="Ø"/>
            </a:pPr>
            <a:endParaRPr lang="en-IN" sz="2200" dirty="0"/>
          </a:p>
        </p:txBody>
      </p:sp>
    </p:spTree>
    <p:extLst>
      <p:ext uri="{BB962C8B-B14F-4D97-AF65-F5344CB8AC3E}">
        <p14:creationId xmlns:p14="http://schemas.microsoft.com/office/powerpoint/2010/main" val="18014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Autofit/>
          </a:bodyPr>
          <a:lstStyle/>
          <a:p>
            <a:r>
              <a:rPr lang="en-US" sz="3600" b="1" dirty="0"/>
              <a:t>CDR User Clustering Analysis</a:t>
            </a:r>
            <a:r>
              <a:rPr lang="en-IN" sz="3600" dirty="0"/>
              <a:t/>
            </a:r>
            <a:br>
              <a:rPr lang="en-IN" sz="3600" dirty="0"/>
            </a:br>
            <a:endParaRPr lang="en-IN" sz="3600" dirty="0"/>
          </a:p>
        </p:txBody>
      </p:sp>
      <p:sp>
        <p:nvSpPr>
          <p:cNvPr id="3" name="Content Placeholder 2"/>
          <p:cNvSpPr>
            <a:spLocks noGrp="1"/>
          </p:cNvSpPr>
          <p:nvPr>
            <p:ph idx="1"/>
          </p:nvPr>
        </p:nvSpPr>
        <p:spPr>
          <a:xfrm>
            <a:off x="838200" y="953037"/>
            <a:ext cx="10515600" cy="5223926"/>
          </a:xfrm>
        </p:spPr>
        <p:txBody>
          <a:bodyPr>
            <a:normAutofit lnSpcReduction="10000"/>
          </a:bodyPr>
          <a:lstStyle/>
          <a:p>
            <a:pPr>
              <a:lnSpc>
                <a:spcPct val="150000"/>
              </a:lnSpc>
              <a:buFont typeface="Wingdings" panose="05000000000000000000" pitchFamily="2" charset="2"/>
              <a:buChar char="Ø"/>
            </a:pPr>
            <a:r>
              <a:rPr lang="en-US" sz="2200" dirty="0"/>
              <a:t>Phone users can be grouped according to their </a:t>
            </a:r>
            <a:r>
              <a:rPr lang="en-US" sz="2200" dirty="0" smtClean="0"/>
              <a:t>call records. </a:t>
            </a:r>
          </a:p>
          <a:p>
            <a:pPr>
              <a:lnSpc>
                <a:spcPct val="150000"/>
              </a:lnSpc>
              <a:buFont typeface="Wingdings" panose="05000000000000000000" pitchFamily="2" charset="2"/>
              <a:buChar char="Ø"/>
            </a:pPr>
            <a:r>
              <a:rPr lang="en-US" sz="2200" dirty="0"/>
              <a:t>The company may want to </a:t>
            </a:r>
            <a:r>
              <a:rPr lang="en-US" sz="2200" dirty="0" smtClean="0"/>
              <a:t>group </a:t>
            </a:r>
            <a:r>
              <a:rPr lang="en-US" sz="2200" dirty="0"/>
              <a:t>and analysis their mobile </a:t>
            </a:r>
            <a:r>
              <a:rPr lang="en-US" sz="2200" dirty="0" smtClean="0"/>
              <a:t>users to evaluate different value level of users </a:t>
            </a:r>
            <a:r>
              <a:rPr lang="en-US" sz="2200" dirty="0"/>
              <a:t>based on their calling behavior</a:t>
            </a:r>
            <a:r>
              <a:rPr lang="en-US" sz="2200" dirty="0" smtClean="0"/>
              <a:t>.</a:t>
            </a:r>
          </a:p>
          <a:p>
            <a:pPr>
              <a:lnSpc>
                <a:spcPct val="150000"/>
              </a:lnSpc>
              <a:buFont typeface="Wingdings" panose="05000000000000000000" pitchFamily="2" charset="2"/>
              <a:buChar char="Ø"/>
            </a:pPr>
            <a:r>
              <a:rPr lang="en-US" sz="2200" dirty="0" smtClean="0"/>
              <a:t>The </a:t>
            </a:r>
            <a:r>
              <a:rPr lang="en-US" sz="2200" dirty="0"/>
              <a:t>clustering model is a </a:t>
            </a:r>
            <a:r>
              <a:rPr lang="en-US" sz="2200" dirty="0" smtClean="0"/>
              <a:t>suitable </a:t>
            </a:r>
            <a:r>
              <a:rPr lang="en-US" sz="2200" dirty="0"/>
              <a:t>data mining approach to find natural groupings within mobile customers, based on their mobile usage </a:t>
            </a:r>
            <a:r>
              <a:rPr lang="en-US" sz="2200" dirty="0" smtClean="0"/>
              <a:t>behaviors.  </a:t>
            </a:r>
          </a:p>
          <a:p>
            <a:pPr>
              <a:lnSpc>
                <a:spcPct val="150000"/>
              </a:lnSpc>
              <a:buFont typeface="Wingdings" panose="05000000000000000000" pitchFamily="2" charset="2"/>
              <a:buChar char="Ø"/>
            </a:pPr>
            <a:r>
              <a:rPr lang="en-US" sz="2200" dirty="0" smtClean="0"/>
              <a:t>Using Pig Latin to preprocess the </a:t>
            </a:r>
            <a:r>
              <a:rPr lang="en-US" sz="2200" dirty="0"/>
              <a:t>huge size of the CDR </a:t>
            </a:r>
            <a:r>
              <a:rPr lang="en-US" sz="2200" dirty="0" smtClean="0"/>
              <a:t>data.</a:t>
            </a:r>
          </a:p>
          <a:p>
            <a:pPr>
              <a:lnSpc>
                <a:spcPct val="150000"/>
              </a:lnSpc>
              <a:buFont typeface="Wingdings" panose="05000000000000000000" pitchFamily="2" charset="2"/>
              <a:buChar char="Ø"/>
            </a:pPr>
            <a:r>
              <a:rPr lang="en-US" sz="2200" dirty="0" smtClean="0"/>
              <a:t>Extracting features based on the user calling time and frequency behaviors.</a:t>
            </a:r>
          </a:p>
          <a:p>
            <a:pPr>
              <a:lnSpc>
                <a:spcPct val="150000"/>
              </a:lnSpc>
              <a:buFont typeface="Wingdings" panose="05000000000000000000" pitchFamily="2" charset="2"/>
              <a:buChar char="Ø"/>
            </a:pPr>
            <a:r>
              <a:rPr lang="en-US" sz="2200" dirty="0" smtClean="0"/>
              <a:t>Using K-means to do clustering based on extracted features.</a:t>
            </a:r>
          </a:p>
          <a:p>
            <a:pPr>
              <a:lnSpc>
                <a:spcPct val="150000"/>
              </a:lnSpc>
              <a:buFont typeface="Wingdings" panose="05000000000000000000" pitchFamily="2" charset="2"/>
              <a:buChar char="Ø"/>
            </a:pPr>
            <a:r>
              <a:rPr lang="en-US" sz="2200" dirty="0" smtClean="0"/>
              <a:t>Using Hive to query and analyze the clustering results.</a:t>
            </a:r>
          </a:p>
        </p:txBody>
      </p:sp>
    </p:spTree>
    <p:extLst>
      <p:ext uri="{BB962C8B-B14F-4D97-AF65-F5344CB8AC3E}">
        <p14:creationId xmlns:p14="http://schemas.microsoft.com/office/powerpoint/2010/main" val="1211052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t>Data Pre processing and </a:t>
            </a:r>
            <a:r>
              <a:rPr lang="en-IN" sz="3600" b="1" dirty="0"/>
              <a:t>F</a:t>
            </a:r>
            <a:r>
              <a:rPr lang="en-IN" sz="3600" b="1" dirty="0" smtClean="0"/>
              <a:t>eature Extraction </a:t>
            </a:r>
            <a:r>
              <a:rPr lang="en-US" sz="3600" b="1" dirty="0"/>
              <a:t>Using Pig Latin</a:t>
            </a:r>
            <a:r>
              <a:rPr lang="en-IN" sz="3600" b="1" dirty="0"/>
              <a:t/>
            </a:r>
            <a:br>
              <a:rPr lang="en-IN" sz="3600" b="1" dirty="0"/>
            </a:br>
            <a:endParaRPr lang="en-IN" sz="3600" b="1" dirty="0"/>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US" sz="2200" dirty="0" smtClean="0"/>
              <a:t>Total </a:t>
            </a:r>
            <a:r>
              <a:rPr lang="en-US" sz="2200" dirty="0"/>
              <a:t>157211 users in the sample CDR </a:t>
            </a:r>
            <a:r>
              <a:rPr lang="en-US" sz="2200" dirty="0" smtClean="0"/>
              <a:t>dataset.</a:t>
            </a:r>
          </a:p>
          <a:p>
            <a:pPr>
              <a:lnSpc>
                <a:spcPct val="150000"/>
              </a:lnSpc>
              <a:buFont typeface="Wingdings" panose="05000000000000000000" pitchFamily="2" charset="2"/>
              <a:buChar char="Ø"/>
            </a:pPr>
            <a:r>
              <a:rPr lang="en-US" sz="2200" dirty="0" smtClean="0"/>
              <a:t>Processing </a:t>
            </a:r>
            <a:r>
              <a:rPr lang="en-US" sz="2200" dirty="0"/>
              <a:t>on the raw data to get format data, define UDF to </a:t>
            </a:r>
            <a:r>
              <a:rPr lang="en-US" sz="2200" dirty="0" err="1"/>
              <a:t>fromat</a:t>
            </a:r>
            <a:r>
              <a:rPr lang="en-US" sz="2200" dirty="0"/>
              <a:t> data.</a:t>
            </a:r>
            <a:endParaRPr lang="en-IN" sz="2200" dirty="0"/>
          </a:p>
          <a:p>
            <a:pPr>
              <a:lnSpc>
                <a:spcPct val="150000"/>
              </a:lnSpc>
              <a:buFont typeface="Wingdings" panose="05000000000000000000" pitchFamily="2" charset="2"/>
              <a:buChar char="Ø"/>
            </a:pPr>
            <a:r>
              <a:rPr lang="en-US" sz="2200" dirty="0" smtClean="0"/>
              <a:t>Extracting four </a:t>
            </a:r>
            <a:r>
              <a:rPr lang="en-US" sz="2200" dirty="0"/>
              <a:t>features from the format </a:t>
            </a:r>
            <a:r>
              <a:rPr lang="en-US" sz="2200" dirty="0" smtClean="0"/>
              <a:t>data.</a:t>
            </a:r>
          </a:p>
          <a:p>
            <a:pPr>
              <a:lnSpc>
                <a:spcPct val="150000"/>
              </a:lnSpc>
              <a:buFont typeface="Wingdings" panose="05000000000000000000" pitchFamily="2" charset="2"/>
              <a:buChar char="Ø"/>
            </a:pPr>
            <a:r>
              <a:rPr lang="en-US" sz="2200" dirty="0" smtClean="0"/>
              <a:t>Features </a:t>
            </a:r>
            <a:r>
              <a:rPr lang="en-US" sz="2200" dirty="0"/>
              <a:t>extracted from calling date, time and duration</a:t>
            </a:r>
            <a:r>
              <a:rPr lang="en-US" sz="2200" dirty="0" smtClean="0"/>
              <a:t>.</a:t>
            </a:r>
          </a:p>
          <a:p>
            <a:pPr marL="0" indent="0">
              <a:buNone/>
            </a:pPr>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190761217"/>
              </p:ext>
            </p:extLst>
          </p:nvPr>
        </p:nvGraphicFramePr>
        <p:xfrm>
          <a:off x="1751528" y="4857407"/>
          <a:ext cx="7173530" cy="628994"/>
        </p:xfrm>
        <a:graphic>
          <a:graphicData uri="http://schemas.openxmlformats.org/drawingml/2006/table">
            <a:tbl>
              <a:tblPr firstRow="1" firstCol="1" bandRow="1">
                <a:tableStyleId>{3C2FFA5D-87B4-456A-9821-1D502468CF0F}</a:tableStyleId>
              </a:tblPr>
              <a:tblGrid>
                <a:gridCol w="997822"/>
                <a:gridCol w="1294471"/>
                <a:gridCol w="1445493"/>
                <a:gridCol w="2001038"/>
                <a:gridCol w="1434706"/>
              </a:tblGrid>
              <a:tr h="628994">
                <a:tc>
                  <a:txBody>
                    <a:bodyPr/>
                    <a:lstStyle/>
                    <a:p>
                      <a:pPr algn="ctr">
                        <a:lnSpc>
                          <a:spcPct val="115000"/>
                        </a:lnSpc>
                        <a:spcAft>
                          <a:spcPts val="0"/>
                        </a:spcAft>
                      </a:pPr>
                      <a:r>
                        <a:rPr lang="en-US" sz="2400" dirty="0">
                          <a:effectLst/>
                        </a:rPr>
                        <a:t>Id</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dirty="0" err="1">
                          <a:effectLst/>
                        </a:rPr>
                        <a:t>userId</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dirty="0">
                          <a:effectLst/>
                        </a:rPr>
                        <a:t>Date</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dirty="0">
                          <a:effectLst/>
                        </a:rPr>
                        <a:t>Calling Time</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dirty="0">
                          <a:effectLst/>
                        </a:rPr>
                        <a:t>Duration</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5957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Features</a:t>
            </a:r>
            <a:endParaRPr lang="en-IN" sz="3600" b="1"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2200" dirty="0"/>
              <a:t>Number of Calls: The total number of calls for each user.</a:t>
            </a:r>
            <a:endParaRPr lang="en-IN" sz="2200" dirty="0"/>
          </a:p>
          <a:p>
            <a:pPr>
              <a:lnSpc>
                <a:spcPct val="150000"/>
              </a:lnSpc>
              <a:buFont typeface="Wingdings" panose="05000000000000000000" pitchFamily="2" charset="2"/>
              <a:buChar char="Ø"/>
            </a:pPr>
            <a:r>
              <a:rPr lang="en-US" sz="2200" dirty="0"/>
              <a:t>Distinct Date: The total number of distinct date made for each user.</a:t>
            </a:r>
            <a:endParaRPr lang="en-IN" sz="2200" dirty="0"/>
          </a:p>
          <a:p>
            <a:pPr>
              <a:lnSpc>
                <a:spcPct val="150000"/>
              </a:lnSpc>
              <a:buFont typeface="Wingdings" panose="05000000000000000000" pitchFamily="2" charset="2"/>
              <a:buChar char="Ø"/>
            </a:pPr>
            <a:r>
              <a:rPr lang="en-US" sz="2200" dirty="0"/>
              <a:t>Most Frequent Time Segment: The time segment that each user made calls in</a:t>
            </a:r>
            <a:r>
              <a:rPr lang="en-US" sz="2200" dirty="0" smtClean="0"/>
              <a:t>.</a:t>
            </a:r>
          </a:p>
          <a:p>
            <a:pPr>
              <a:lnSpc>
                <a:spcPct val="150000"/>
              </a:lnSpc>
              <a:buFont typeface="Wingdings" panose="05000000000000000000" pitchFamily="2" charset="2"/>
              <a:buChar char="Ø"/>
            </a:pPr>
            <a:r>
              <a:rPr lang="en-US" sz="2200" dirty="0" smtClean="0"/>
              <a:t>00:00~05:59  06:00~11:59</a:t>
            </a:r>
            <a:r>
              <a:rPr lang="en-IN" sz="2200" dirty="0" smtClean="0"/>
              <a:t>  </a:t>
            </a:r>
            <a:r>
              <a:rPr lang="en-US" sz="2200" dirty="0" smtClean="0"/>
              <a:t>12:00~17:59</a:t>
            </a:r>
            <a:r>
              <a:rPr lang="en-IN" sz="2200" dirty="0" smtClean="0"/>
              <a:t>  </a:t>
            </a:r>
            <a:r>
              <a:rPr lang="en-US" sz="2200" dirty="0" smtClean="0"/>
              <a:t>18:00~23:59</a:t>
            </a:r>
            <a:endParaRPr lang="en-IN" sz="2200" dirty="0"/>
          </a:p>
          <a:p>
            <a:pPr>
              <a:lnSpc>
                <a:spcPct val="150000"/>
              </a:lnSpc>
              <a:buFont typeface="Wingdings" panose="05000000000000000000" pitchFamily="2" charset="2"/>
              <a:buChar char="Ø"/>
            </a:pPr>
            <a:r>
              <a:rPr lang="en-US" sz="2200" dirty="0"/>
              <a:t>Total Duration: The total duration of calls made by each user</a:t>
            </a:r>
            <a:r>
              <a:rPr lang="en-US" sz="2200" dirty="0" smtClean="0"/>
              <a:t>.</a:t>
            </a:r>
            <a:endParaRPr lang="en-IN" sz="2200" dirty="0"/>
          </a:p>
        </p:txBody>
      </p:sp>
      <p:graphicFrame>
        <p:nvGraphicFramePr>
          <p:cNvPr id="7" name="Table 6"/>
          <p:cNvGraphicFramePr>
            <a:graphicFrameLocks noGrp="1"/>
          </p:cNvGraphicFramePr>
          <p:nvPr>
            <p:extLst>
              <p:ext uri="{D42A27DB-BD31-4B8C-83A1-F6EECF244321}">
                <p14:modId xmlns:p14="http://schemas.microsoft.com/office/powerpoint/2010/main" val="280580607"/>
              </p:ext>
            </p:extLst>
          </p:nvPr>
        </p:nvGraphicFramePr>
        <p:xfrm>
          <a:off x="1081825" y="4992301"/>
          <a:ext cx="10148551" cy="970617"/>
        </p:xfrm>
        <a:graphic>
          <a:graphicData uri="http://schemas.openxmlformats.org/drawingml/2006/table">
            <a:tbl>
              <a:tblPr firstRow="1" firstCol="1" bandRow="1">
                <a:tableStyleId>{5C22544A-7EE6-4342-B048-85BDC9FD1C3A}</a:tableStyleId>
              </a:tblPr>
              <a:tblGrid>
                <a:gridCol w="2052517"/>
                <a:gridCol w="2166545"/>
                <a:gridCol w="3192802"/>
                <a:gridCol w="2736687"/>
              </a:tblGrid>
              <a:tr h="970617">
                <a:tc>
                  <a:txBody>
                    <a:bodyPr/>
                    <a:lstStyle/>
                    <a:p>
                      <a:pPr algn="ctr">
                        <a:lnSpc>
                          <a:spcPct val="115000"/>
                        </a:lnSpc>
                        <a:spcAft>
                          <a:spcPts val="0"/>
                        </a:spcAft>
                      </a:pPr>
                      <a:r>
                        <a:rPr lang="en-US" sz="2200" dirty="0">
                          <a:effectLst/>
                        </a:rPr>
                        <a:t>Number of Calls</a:t>
                      </a:r>
                      <a:endParaRPr lang="en-IN" sz="2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2200" dirty="0">
                          <a:effectLst/>
                        </a:rPr>
                        <a:t>Distinct Date</a:t>
                      </a:r>
                      <a:endParaRPr lang="en-IN" sz="2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2200" dirty="0">
                          <a:effectLst/>
                        </a:rPr>
                        <a:t>Most Frequent Time Segment</a:t>
                      </a:r>
                      <a:endParaRPr lang="en-IN" sz="2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0"/>
                        </a:spcAft>
                      </a:pPr>
                      <a:r>
                        <a:rPr lang="en-US" sz="2200" dirty="0">
                          <a:effectLst/>
                        </a:rPr>
                        <a:t>Total Duration</a:t>
                      </a:r>
                      <a:endParaRPr lang="en-IN" sz="2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6061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566670"/>
            <a:ext cx="10515600" cy="772733"/>
          </a:xfrm>
        </p:spPr>
        <p:txBody>
          <a:bodyPr>
            <a:noAutofit/>
          </a:bodyPr>
          <a:lstStyle/>
          <a:p>
            <a:r>
              <a:rPr lang="en-IN" sz="3600" b="1" dirty="0" smtClean="0"/>
              <a:t/>
            </a:r>
            <a:br>
              <a:rPr lang="en-IN" sz="3600" b="1" dirty="0" smtClean="0"/>
            </a:br>
            <a:r>
              <a:rPr lang="en-IN" sz="3600" b="1" dirty="0" smtClean="0"/>
              <a:t>Problem Definition</a:t>
            </a:r>
            <a:r>
              <a:rPr lang="en-IN" sz="3600" dirty="0"/>
              <a:t>	</a:t>
            </a:r>
            <a:br>
              <a:rPr lang="en-IN" sz="3600" dirty="0"/>
            </a:br>
            <a:r>
              <a:rPr lang="en-IN" sz="3600" dirty="0"/>
              <a:t>	</a:t>
            </a:r>
            <a:br>
              <a:rPr lang="en-IN" sz="3600" dirty="0"/>
            </a:br>
            <a:endParaRPr lang="en-IN" sz="3600" dirty="0"/>
          </a:p>
        </p:txBody>
      </p:sp>
      <p:sp>
        <p:nvSpPr>
          <p:cNvPr id="3" name="Content Placeholder 2"/>
          <p:cNvSpPr>
            <a:spLocks noGrp="1"/>
          </p:cNvSpPr>
          <p:nvPr>
            <p:ph idx="1"/>
          </p:nvPr>
        </p:nvSpPr>
        <p:spPr>
          <a:xfrm>
            <a:off x="799563" y="1107583"/>
            <a:ext cx="10515600" cy="5039105"/>
          </a:xfrm>
        </p:spPr>
        <p:txBody>
          <a:bodyPr>
            <a:noAutofit/>
          </a:bodyPr>
          <a:lstStyle/>
          <a:p>
            <a:pPr>
              <a:lnSpc>
                <a:spcPct val="150000"/>
              </a:lnSpc>
              <a:buFont typeface="Wingdings" panose="05000000000000000000" pitchFamily="2" charset="2"/>
              <a:buChar char="Ø"/>
            </a:pPr>
            <a:r>
              <a:rPr lang="en-IN" sz="2200" dirty="0" smtClean="0"/>
              <a:t>A large volume of call detail records(CDR) is generated everyday from millions of phone calls.</a:t>
            </a:r>
            <a:endParaRPr lang="en-IN" sz="2200" dirty="0"/>
          </a:p>
          <a:p>
            <a:pPr>
              <a:lnSpc>
                <a:spcPct val="150000"/>
              </a:lnSpc>
              <a:buFont typeface="Wingdings" panose="05000000000000000000" pitchFamily="2" charset="2"/>
              <a:buChar char="Ø"/>
            </a:pPr>
            <a:r>
              <a:rPr lang="en-IN" sz="2200" dirty="0" smtClean="0"/>
              <a:t>These CDR data can be used to reveal vital information about an individual or a community.</a:t>
            </a:r>
            <a:endParaRPr lang="en-IN" sz="2200" dirty="0"/>
          </a:p>
          <a:p>
            <a:pPr>
              <a:lnSpc>
                <a:spcPct val="150000"/>
              </a:lnSpc>
              <a:buFont typeface="Wingdings" panose="05000000000000000000" pitchFamily="2" charset="2"/>
              <a:buChar char="Ø"/>
            </a:pPr>
            <a:r>
              <a:rPr lang="en-IN" sz="2200" dirty="0" smtClean="0"/>
              <a:t>Processing this huge volume of data for extracting any specific information, in particular, detection of different communities is a challenging task.</a:t>
            </a:r>
            <a:endParaRPr lang="en-IN" sz="2200" dirty="0"/>
          </a:p>
          <a:p>
            <a:pPr marL="0" indent="0">
              <a:lnSpc>
                <a:spcPct val="150000"/>
              </a:lnSpc>
              <a:buNone/>
            </a:pPr>
            <a:r>
              <a:rPr lang="en-IN" sz="2200" b="1" dirty="0" smtClean="0"/>
              <a:t>In this project, we provide a scalable approach to process a huge volume of CDRs and identify different communities</a:t>
            </a:r>
            <a:r>
              <a:rPr lang="en-IN" sz="2200" b="1" dirty="0"/>
              <a:t>.</a:t>
            </a:r>
            <a:endParaRPr lang="en-IN" sz="2200" b="1" dirty="0"/>
          </a:p>
        </p:txBody>
      </p:sp>
    </p:spTree>
    <p:extLst>
      <p:ext uri="{BB962C8B-B14F-4D97-AF65-F5344CB8AC3E}">
        <p14:creationId xmlns:p14="http://schemas.microsoft.com/office/powerpoint/2010/main" val="3990942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0127"/>
            <a:ext cx="10515600" cy="1325563"/>
          </a:xfrm>
        </p:spPr>
        <p:txBody>
          <a:bodyPr>
            <a:noAutofit/>
          </a:bodyPr>
          <a:lstStyle/>
          <a:p>
            <a:r>
              <a:rPr lang="en-US" sz="3600" b="1" dirty="0" smtClean="0"/>
              <a:t>K-Means </a:t>
            </a:r>
            <a:r>
              <a:rPr lang="en-US" sz="3600" b="1" dirty="0"/>
              <a:t>Clustering </a:t>
            </a:r>
            <a:r>
              <a:rPr lang="en-US" sz="3600" b="1" dirty="0" smtClean="0"/>
              <a:t>Using Spark</a:t>
            </a:r>
            <a:r>
              <a:rPr lang="en-IN" sz="3600" b="1" dirty="0"/>
              <a:t/>
            </a:r>
            <a:br>
              <a:rPr lang="en-IN" sz="3600" b="1" dirty="0"/>
            </a:br>
            <a:r>
              <a:rPr lang="en-IN" sz="3600" dirty="0" smtClean="0"/>
              <a:t/>
            </a:r>
            <a:br>
              <a:rPr lang="en-IN" sz="3600" dirty="0" smtClean="0"/>
            </a:br>
            <a:r>
              <a:rPr lang="en-IN" sz="2200" dirty="0" smtClean="0"/>
              <a:t>Table 1 Cluster Characteristics</a:t>
            </a:r>
            <a:endParaRPr lang="en-IN"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7025528"/>
              </p:ext>
            </p:extLst>
          </p:nvPr>
        </p:nvGraphicFramePr>
        <p:xfrm>
          <a:off x="1970468" y="2511377"/>
          <a:ext cx="7972023" cy="3567450"/>
        </p:xfrm>
        <a:graphic>
          <a:graphicData uri="http://schemas.openxmlformats.org/drawingml/2006/table">
            <a:tbl>
              <a:tblPr firstRow="1" firstCol="1" bandRow="1">
                <a:tableStyleId>{5C22544A-7EE6-4342-B048-85BDC9FD1C3A}</a:tableStyleId>
              </a:tblPr>
              <a:tblGrid>
                <a:gridCol w="1412374"/>
                <a:gridCol w="1395501"/>
                <a:gridCol w="1643635"/>
                <a:gridCol w="1891767"/>
                <a:gridCol w="1628746"/>
              </a:tblGrid>
              <a:tr h="594575">
                <a:tc>
                  <a:txBody>
                    <a:bodyPr/>
                    <a:lstStyle/>
                    <a:p>
                      <a:pPr algn="ctr">
                        <a:lnSpc>
                          <a:spcPct val="115000"/>
                        </a:lnSpc>
                        <a:spcAft>
                          <a:spcPts val="0"/>
                        </a:spcAft>
                      </a:pPr>
                      <a:r>
                        <a:rPr lang="en-US" sz="2000" dirty="0" err="1">
                          <a:effectLst/>
                        </a:rPr>
                        <a:t>ClusterID</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TotalUsers</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AvgNumCalls</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AvgCallingDays</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AvgDuration</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594575">
                <a:tc>
                  <a:txBody>
                    <a:bodyPr/>
                    <a:lstStyle/>
                    <a:p>
                      <a:pPr algn="ctr">
                        <a:lnSpc>
                          <a:spcPct val="115000"/>
                        </a:lnSpc>
                        <a:spcAft>
                          <a:spcPts val="0"/>
                        </a:spcAft>
                      </a:pPr>
                      <a:r>
                        <a:rPr lang="en-US" sz="2000">
                          <a:effectLst/>
                        </a:rPr>
                        <a:t>0</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113378</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69</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594575">
                <a:tc>
                  <a:txBody>
                    <a:bodyPr/>
                    <a:lstStyle/>
                    <a:p>
                      <a:pPr algn="ctr">
                        <a:lnSpc>
                          <a:spcPct val="115000"/>
                        </a:lnSpc>
                        <a:spcAft>
                          <a:spcPts val="0"/>
                        </a:spcAft>
                      </a:pPr>
                      <a:r>
                        <a:rPr lang="en-US" sz="2000" dirty="0">
                          <a:effectLst/>
                        </a:rPr>
                        <a:t>1</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534</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3</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3212</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594575">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10064</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3</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766</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594575">
                <a:tc>
                  <a:txBody>
                    <a:bodyPr/>
                    <a:lstStyle/>
                    <a:p>
                      <a:pPr algn="ctr">
                        <a:lnSpc>
                          <a:spcPct val="115000"/>
                        </a:lnSpc>
                        <a:spcAft>
                          <a:spcPts val="0"/>
                        </a:spcAft>
                      </a:pPr>
                      <a:r>
                        <a:rPr lang="en-US" sz="2000">
                          <a:effectLst/>
                        </a:rPr>
                        <a:t>3</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30402</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3</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329</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594575">
                <a:tc>
                  <a:txBody>
                    <a:bodyPr/>
                    <a:lstStyle/>
                    <a:p>
                      <a:pPr algn="ctr">
                        <a:lnSpc>
                          <a:spcPct val="115000"/>
                        </a:lnSpc>
                        <a:spcAft>
                          <a:spcPts val="0"/>
                        </a:spcAft>
                      </a:pPr>
                      <a:r>
                        <a:rPr lang="en-US" sz="2000">
                          <a:effectLst/>
                        </a:rPr>
                        <a:t>4</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2842</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2</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1</a:t>
                      </a:r>
                      <a:endParaRPr lang="en-IN"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effectLst/>
                        </a:rPr>
                        <a:t>1533</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205062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Hive </a:t>
            </a:r>
            <a:r>
              <a:rPr lang="en-US" sz="3600" b="1" dirty="0"/>
              <a:t>Tables and </a:t>
            </a:r>
            <a:r>
              <a:rPr lang="en-US" sz="3600" b="1" dirty="0" smtClean="0"/>
              <a:t>Queries</a:t>
            </a:r>
            <a:r>
              <a:rPr lang="en-IN" sz="3600" b="1" dirty="0"/>
              <a:t/>
            </a:r>
            <a:br>
              <a:rPr lang="en-IN" sz="3600" b="1" dirty="0"/>
            </a:br>
            <a:endParaRPr lang="en-IN" sz="3600" b="1" dirty="0"/>
          </a:p>
        </p:txBody>
      </p:sp>
      <p:sp>
        <p:nvSpPr>
          <p:cNvPr id="3" name="Content Placeholder 2"/>
          <p:cNvSpPr>
            <a:spLocks noGrp="1"/>
          </p:cNvSpPr>
          <p:nvPr>
            <p:ph idx="1"/>
          </p:nvPr>
        </p:nvSpPr>
        <p:spPr>
          <a:xfrm>
            <a:off x="838200" y="1275008"/>
            <a:ext cx="10515600" cy="4901955"/>
          </a:xfrm>
        </p:spPr>
        <p:txBody>
          <a:bodyPr>
            <a:noAutofit/>
          </a:bodyPr>
          <a:lstStyle/>
          <a:p>
            <a:pPr>
              <a:lnSpc>
                <a:spcPct val="150000"/>
              </a:lnSpc>
              <a:buFont typeface="Wingdings" panose="05000000000000000000" pitchFamily="2" charset="2"/>
              <a:buChar char="Ø"/>
            </a:pPr>
            <a:r>
              <a:rPr lang="en-US" sz="2200" dirty="0" smtClean="0"/>
              <a:t>Load </a:t>
            </a:r>
            <a:r>
              <a:rPr lang="en-US" sz="2200" dirty="0"/>
              <a:t>all cluster file into one external table PREDICTION</a:t>
            </a:r>
            <a:endParaRPr lang="en-IN" sz="2200" dirty="0"/>
          </a:p>
          <a:p>
            <a:pPr>
              <a:lnSpc>
                <a:spcPct val="150000"/>
              </a:lnSpc>
              <a:buFont typeface="Wingdings" panose="05000000000000000000" pitchFamily="2" charset="2"/>
              <a:buChar char="Ø"/>
            </a:pPr>
            <a:r>
              <a:rPr lang="en-US" sz="2200" dirty="0" smtClean="0"/>
              <a:t> Load </a:t>
            </a:r>
            <a:r>
              <a:rPr lang="en-US" sz="2200" dirty="0"/>
              <a:t>partitioned data by </a:t>
            </a:r>
            <a:r>
              <a:rPr lang="en-US" sz="2200" dirty="0" err="1"/>
              <a:t>clusterId</a:t>
            </a:r>
            <a:r>
              <a:rPr lang="en-US" sz="2200" dirty="0"/>
              <a:t> to five cluster table</a:t>
            </a:r>
            <a:endParaRPr lang="en-IN" sz="2200" dirty="0"/>
          </a:p>
          <a:p>
            <a:pPr>
              <a:lnSpc>
                <a:spcPct val="150000"/>
              </a:lnSpc>
              <a:buFont typeface="Wingdings" panose="05000000000000000000" pitchFamily="2" charset="2"/>
              <a:buChar char="Ø"/>
            </a:pPr>
            <a:r>
              <a:rPr lang="en-US" sz="2200" dirty="0" smtClean="0"/>
              <a:t>Query </a:t>
            </a:r>
            <a:r>
              <a:rPr lang="en-US" sz="2200" dirty="0"/>
              <a:t>using hive </a:t>
            </a:r>
            <a:endParaRPr lang="en-US" sz="2200" dirty="0" smtClean="0"/>
          </a:p>
          <a:p>
            <a:pPr marL="457200" lvl="1" indent="0">
              <a:lnSpc>
                <a:spcPct val="150000"/>
              </a:lnSpc>
              <a:buNone/>
            </a:pPr>
            <a:r>
              <a:rPr lang="en-US" sz="2200" dirty="0" smtClean="0"/>
              <a:t>1</a:t>
            </a:r>
            <a:r>
              <a:rPr lang="en-US" sz="2200" dirty="0"/>
              <a:t>. number of users in each cluster</a:t>
            </a:r>
            <a:endParaRPr lang="en-IN" sz="2200" dirty="0"/>
          </a:p>
          <a:p>
            <a:pPr marL="457200" lvl="1" indent="0">
              <a:lnSpc>
                <a:spcPct val="150000"/>
              </a:lnSpc>
              <a:buNone/>
            </a:pPr>
            <a:r>
              <a:rPr lang="en-US" sz="2200" dirty="0"/>
              <a:t>2. average number of calls in each cluster</a:t>
            </a:r>
            <a:endParaRPr lang="en-IN" sz="2200" dirty="0"/>
          </a:p>
          <a:p>
            <a:pPr marL="457200" lvl="1" indent="0">
              <a:lnSpc>
                <a:spcPct val="150000"/>
              </a:lnSpc>
              <a:buNone/>
            </a:pPr>
            <a:r>
              <a:rPr lang="en-US" sz="2200" dirty="0"/>
              <a:t>3. average duration for each cluster</a:t>
            </a:r>
            <a:endParaRPr lang="en-IN" sz="2200" dirty="0"/>
          </a:p>
          <a:p>
            <a:pPr marL="457200" lvl="1" indent="0">
              <a:lnSpc>
                <a:spcPct val="150000"/>
              </a:lnSpc>
              <a:buNone/>
            </a:pPr>
            <a:r>
              <a:rPr lang="en-US" sz="2200" dirty="0"/>
              <a:t>4. average days for each cluster</a:t>
            </a:r>
            <a:endParaRPr lang="en-IN" sz="2200" dirty="0"/>
          </a:p>
          <a:p>
            <a:pPr marL="457200" lvl="1" indent="0">
              <a:lnSpc>
                <a:spcPct val="150000"/>
              </a:lnSpc>
              <a:buNone/>
            </a:pPr>
            <a:r>
              <a:rPr lang="en-US" sz="2200" dirty="0"/>
              <a:t>5. number of users of time period for each cluster</a:t>
            </a:r>
            <a:endParaRPr lang="en-IN" sz="2200" dirty="0"/>
          </a:p>
        </p:txBody>
      </p:sp>
    </p:spTree>
    <p:extLst>
      <p:ext uri="{BB962C8B-B14F-4D97-AF65-F5344CB8AC3E}">
        <p14:creationId xmlns:p14="http://schemas.microsoft.com/office/powerpoint/2010/main" val="2451411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User Cluster Analysis</a:t>
            </a:r>
            <a:endParaRPr lang="en-IN" sz="3600" b="1" dirty="0"/>
          </a:p>
        </p:txBody>
      </p:sp>
      <p:sp>
        <p:nvSpPr>
          <p:cNvPr id="3" name="Content Placeholder 2"/>
          <p:cNvSpPr>
            <a:spLocks noGrp="1"/>
          </p:cNvSpPr>
          <p:nvPr>
            <p:ph idx="1"/>
          </p:nvPr>
        </p:nvSpPr>
        <p:spPr/>
        <p:txBody>
          <a:bodyPr>
            <a:normAutofit lnSpcReduction="10000"/>
          </a:bodyPr>
          <a:lstStyle/>
          <a:p>
            <a:pPr>
              <a:lnSpc>
                <a:spcPct val="150000"/>
              </a:lnSpc>
              <a:buFont typeface="Wingdings" panose="05000000000000000000" pitchFamily="2" charset="2"/>
              <a:buChar char="Ø"/>
            </a:pPr>
            <a:r>
              <a:rPr lang="en-US" sz="2200" dirty="0"/>
              <a:t>All mobile users are clustered into 5 distinguishable groups using the </a:t>
            </a:r>
            <a:r>
              <a:rPr lang="en-US" sz="2200" dirty="0" err="1"/>
              <a:t>kmeans</a:t>
            </a:r>
            <a:r>
              <a:rPr lang="en-US" sz="2200" dirty="0"/>
              <a:t> tools. The main characteristics of each group are shown in Table 1</a:t>
            </a:r>
            <a:r>
              <a:rPr lang="en-US" sz="2200" dirty="0" smtClean="0"/>
              <a:t>.</a:t>
            </a:r>
          </a:p>
          <a:p>
            <a:pPr>
              <a:lnSpc>
                <a:spcPct val="150000"/>
              </a:lnSpc>
              <a:buFont typeface="Wingdings" panose="05000000000000000000" pitchFamily="2" charset="2"/>
              <a:buChar char="Ø"/>
            </a:pPr>
            <a:r>
              <a:rPr lang="en-US" sz="2200" dirty="0" smtClean="0"/>
              <a:t>The number </a:t>
            </a:r>
            <a:r>
              <a:rPr lang="en-US" sz="2200" dirty="0"/>
              <a:t>of users made calls with less durations is the largest, while the with the longer duration time, the number of users are the smallest. This complies with our knowledge. </a:t>
            </a:r>
            <a:endParaRPr lang="en-US" sz="2200" dirty="0" smtClean="0"/>
          </a:p>
          <a:p>
            <a:pPr>
              <a:lnSpc>
                <a:spcPct val="150000"/>
              </a:lnSpc>
              <a:buFont typeface="Wingdings" panose="05000000000000000000" pitchFamily="2" charset="2"/>
              <a:buChar char="Ø"/>
            </a:pPr>
            <a:r>
              <a:rPr lang="en-US" sz="2200" dirty="0" smtClean="0"/>
              <a:t>The </a:t>
            </a:r>
            <a:r>
              <a:rPr lang="en-US" sz="2200" dirty="0"/>
              <a:t>number of calls made in cluster 0 is the smallest. </a:t>
            </a:r>
            <a:endParaRPr lang="en-US" sz="2200" dirty="0" smtClean="0"/>
          </a:p>
          <a:p>
            <a:pPr>
              <a:lnSpc>
                <a:spcPct val="150000"/>
              </a:lnSpc>
              <a:buFont typeface="Wingdings" panose="05000000000000000000" pitchFamily="2" charset="2"/>
              <a:buChar char="Ø"/>
            </a:pPr>
            <a:r>
              <a:rPr lang="en-US" sz="2200" dirty="0" smtClean="0"/>
              <a:t>Because </a:t>
            </a:r>
            <a:r>
              <a:rPr lang="en-US" sz="2200" dirty="0"/>
              <a:t>the dataset contains only the records on two days "20120701" and "20120707", so all the average number of calling days is 1.</a:t>
            </a:r>
            <a:endParaRPr lang="en-IN" sz="2200" dirty="0"/>
          </a:p>
          <a:p>
            <a:pPr>
              <a:lnSpc>
                <a:spcPct val="150000"/>
              </a:lnSpc>
              <a:buFont typeface="Wingdings" panose="05000000000000000000" pitchFamily="2" charset="2"/>
              <a:buChar char="Ø"/>
            </a:pPr>
            <a:endParaRPr lang="en-IN" sz="2200" dirty="0"/>
          </a:p>
        </p:txBody>
      </p:sp>
    </p:spTree>
    <p:extLst>
      <p:ext uri="{BB962C8B-B14F-4D97-AF65-F5344CB8AC3E}">
        <p14:creationId xmlns:p14="http://schemas.microsoft.com/office/powerpoint/2010/main" val="798203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183"/>
            <a:ext cx="10515600" cy="695459"/>
          </a:xfrm>
        </p:spPr>
        <p:txBody>
          <a:bodyPr>
            <a:noAutofit/>
          </a:bodyPr>
          <a:lstStyle/>
          <a:p>
            <a:r>
              <a:rPr lang="en-US" sz="3600" b="1" dirty="0"/>
              <a:t>Table 2 Number of users for different time segment in each cluster</a:t>
            </a:r>
            <a:endParaRPr lang="en-IN"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5729917"/>
              </p:ext>
            </p:extLst>
          </p:nvPr>
        </p:nvGraphicFramePr>
        <p:xfrm>
          <a:off x="6787167" y="734097"/>
          <a:ext cx="5022760" cy="5927769"/>
        </p:xfrm>
        <a:graphic>
          <a:graphicData uri="http://schemas.openxmlformats.org/drawingml/2006/table">
            <a:tbl>
              <a:tblPr firstRow="1" firstCol="1" bandRow="1">
                <a:tableStyleId>{5C22544A-7EE6-4342-B048-85BDC9FD1C3A}</a:tableStyleId>
              </a:tblPr>
              <a:tblGrid>
                <a:gridCol w="1509430"/>
                <a:gridCol w="1821727"/>
                <a:gridCol w="1691603"/>
              </a:tblGrid>
              <a:tr h="319449">
                <a:tc>
                  <a:txBody>
                    <a:bodyPr/>
                    <a:lstStyle/>
                    <a:p>
                      <a:pPr algn="ctr">
                        <a:lnSpc>
                          <a:spcPct val="115000"/>
                        </a:lnSpc>
                        <a:spcAft>
                          <a:spcPts val="0"/>
                        </a:spcAft>
                      </a:pPr>
                      <a:r>
                        <a:rPr lang="en-US" sz="1600" dirty="0" err="1">
                          <a:effectLst/>
                        </a:rPr>
                        <a:t>ClusterId</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TimeSegment</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TotalUsers</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3</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1370</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3</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dirty="0">
                          <a:effectLst/>
                        </a:rPr>
                        <a:t>2</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dirty="0">
                          <a:effectLst/>
                        </a:rPr>
                        <a:t>8354</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3</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3</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14718</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3</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4</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5960</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788</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2678</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3</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4650</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4</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1948</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0</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2896</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0</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30074</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0</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3</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57770</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0</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4</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22638</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4</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358</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4</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658</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4</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3</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1266</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4</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4</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560</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158</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2</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70</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3</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202</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263499">
                <a:tc>
                  <a:txBody>
                    <a:bodyPr/>
                    <a:lstStyle/>
                    <a:p>
                      <a:pPr algn="ctr">
                        <a:lnSpc>
                          <a:spcPct val="115000"/>
                        </a:lnSpc>
                        <a:spcAft>
                          <a:spcPts val="0"/>
                        </a:spcAft>
                      </a:pPr>
                      <a:r>
                        <a:rPr lang="en-US" sz="1600">
                          <a:effectLst/>
                        </a:rPr>
                        <a:t>1</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4</a:t>
                      </a:r>
                      <a:endParaRPr lang="en-IN"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dirty="0">
                          <a:effectLst/>
                        </a:rPr>
                        <a:t>104</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bl>
          </a:graphicData>
        </a:graphic>
      </p:graphicFrame>
      <p:sp>
        <p:nvSpPr>
          <p:cNvPr id="5" name="Content Placeholder 2"/>
          <p:cNvSpPr txBox="1">
            <a:spLocks/>
          </p:cNvSpPr>
          <p:nvPr/>
        </p:nvSpPr>
        <p:spPr>
          <a:xfrm>
            <a:off x="838200" y="1825625"/>
            <a:ext cx="57557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smtClean="0"/>
          </a:p>
          <a:p>
            <a:endParaRPr lang="en-IN" dirty="0"/>
          </a:p>
        </p:txBody>
      </p:sp>
      <p:sp>
        <p:nvSpPr>
          <p:cNvPr id="6" name="Content Placeholder 2"/>
          <p:cNvSpPr txBox="1">
            <a:spLocks/>
          </p:cNvSpPr>
          <p:nvPr/>
        </p:nvSpPr>
        <p:spPr>
          <a:xfrm>
            <a:off x="838200" y="1287887"/>
            <a:ext cx="5485327" cy="4889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US" sz="2200" dirty="0" smtClean="0"/>
              <a:t>The number of users made calls with less durations is the largest, while the with the longer duration time, the number of users are the smallest. This complies with our knowledge. </a:t>
            </a:r>
          </a:p>
          <a:p>
            <a:pPr>
              <a:lnSpc>
                <a:spcPct val="100000"/>
              </a:lnSpc>
              <a:buFont typeface="Wingdings" panose="05000000000000000000" pitchFamily="2" charset="2"/>
              <a:buChar char="Ø"/>
            </a:pPr>
            <a:r>
              <a:rPr lang="en-US" sz="2200" dirty="0" smtClean="0"/>
              <a:t>The number of calls made in cluster 0 is the smallest. </a:t>
            </a:r>
          </a:p>
          <a:p>
            <a:pPr>
              <a:lnSpc>
                <a:spcPct val="100000"/>
              </a:lnSpc>
              <a:buFont typeface="Wingdings" panose="05000000000000000000" pitchFamily="2" charset="2"/>
              <a:buChar char="Ø"/>
            </a:pPr>
            <a:r>
              <a:rPr lang="en-US" sz="2200" dirty="0" smtClean="0"/>
              <a:t>Because the dataset contains only the records on two days "20120701" and "20120707", so all the average number of calling days is 1.</a:t>
            </a:r>
            <a:endParaRPr lang="en-IN" sz="2200" dirty="0" smtClean="0"/>
          </a:p>
          <a:p>
            <a:pPr>
              <a:lnSpc>
                <a:spcPct val="100000"/>
              </a:lnSpc>
              <a:buFont typeface="Wingdings" panose="05000000000000000000" pitchFamily="2" charset="2"/>
              <a:buChar char="Ø"/>
            </a:pPr>
            <a:endParaRPr lang="en-IN" sz="2200" dirty="0"/>
          </a:p>
        </p:txBody>
      </p:sp>
    </p:spTree>
    <p:extLst>
      <p:ext uri="{BB962C8B-B14F-4D97-AF65-F5344CB8AC3E}">
        <p14:creationId xmlns:p14="http://schemas.microsoft.com/office/powerpoint/2010/main" val="4190392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User Clustering</a:t>
            </a:r>
            <a:endParaRPr lang="en-IN" sz="3600" b="1"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IN" sz="2200" dirty="0" smtClean="0"/>
              <a:t>5 Clusters represent different group of users based on their calling time and frequency behaviour</a:t>
            </a:r>
          </a:p>
          <a:p>
            <a:pPr>
              <a:lnSpc>
                <a:spcPct val="150000"/>
              </a:lnSpc>
              <a:buFont typeface="Wingdings" panose="05000000000000000000" pitchFamily="2" charset="2"/>
              <a:buChar char="Ø"/>
            </a:pPr>
            <a:r>
              <a:rPr lang="en-IN" sz="2200" dirty="0" smtClean="0"/>
              <a:t>Pre processing</a:t>
            </a:r>
            <a:endParaRPr lang="en-IN" sz="2200" dirty="0"/>
          </a:p>
          <a:p>
            <a:pPr>
              <a:lnSpc>
                <a:spcPct val="150000"/>
              </a:lnSpc>
              <a:buFont typeface="Wingdings" panose="05000000000000000000" pitchFamily="2" charset="2"/>
              <a:buChar char="Ø"/>
            </a:pPr>
            <a:r>
              <a:rPr lang="en-IN" sz="2200" dirty="0" smtClean="0"/>
              <a:t>Feature extracting</a:t>
            </a:r>
          </a:p>
          <a:p>
            <a:pPr>
              <a:lnSpc>
                <a:spcPct val="150000"/>
              </a:lnSpc>
              <a:buFont typeface="Wingdings" panose="05000000000000000000" pitchFamily="2" charset="2"/>
              <a:buChar char="Ø"/>
            </a:pPr>
            <a:r>
              <a:rPr lang="en-IN" sz="2200" dirty="0" smtClean="0"/>
              <a:t>Clustering</a:t>
            </a:r>
          </a:p>
          <a:p>
            <a:pPr>
              <a:lnSpc>
                <a:spcPct val="150000"/>
              </a:lnSpc>
              <a:buFont typeface="Wingdings" panose="05000000000000000000" pitchFamily="2" charset="2"/>
              <a:buChar char="Ø"/>
            </a:pPr>
            <a:r>
              <a:rPr lang="en-IN" sz="2200" dirty="0" smtClean="0"/>
              <a:t>Query &amp;</a:t>
            </a:r>
            <a:r>
              <a:rPr lang="en-IN" sz="2200" dirty="0"/>
              <a:t> </a:t>
            </a:r>
            <a:r>
              <a:rPr lang="en-IN" sz="2200" dirty="0" smtClean="0"/>
              <a:t>Analysis </a:t>
            </a:r>
          </a:p>
          <a:p>
            <a:pPr>
              <a:lnSpc>
                <a:spcPct val="150000"/>
              </a:lnSpc>
              <a:buFont typeface="Wingdings" panose="05000000000000000000" pitchFamily="2" charset="2"/>
              <a:buChar char="Ø"/>
            </a:pPr>
            <a:endParaRPr lang="en-IN" sz="2200" dirty="0"/>
          </a:p>
        </p:txBody>
      </p:sp>
    </p:spTree>
    <p:extLst>
      <p:ext uri="{BB962C8B-B14F-4D97-AF65-F5344CB8AC3E}">
        <p14:creationId xmlns:p14="http://schemas.microsoft.com/office/powerpoint/2010/main" val="415370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Time Series Analysis</a:t>
            </a:r>
            <a:r>
              <a:rPr lang="en-IN" sz="3600" b="1" dirty="0"/>
              <a:t/>
            </a:r>
            <a:br>
              <a:rPr lang="en-IN" sz="3600" b="1" dirty="0"/>
            </a:br>
            <a:endParaRPr lang="en-IN" sz="3600" b="1" dirty="0"/>
          </a:p>
        </p:txBody>
      </p:sp>
      <p:sp>
        <p:nvSpPr>
          <p:cNvPr id="3" name="Content Placeholder 2"/>
          <p:cNvSpPr>
            <a:spLocks noGrp="1"/>
          </p:cNvSpPr>
          <p:nvPr>
            <p:ph idx="1"/>
          </p:nvPr>
        </p:nvSpPr>
        <p:spPr>
          <a:xfrm>
            <a:off x="838200" y="1416676"/>
            <a:ext cx="10515600" cy="4760287"/>
          </a:xfrm>
        </p:spPr>
        <p:txBody>
          <a:bodyPr>
            <a:normAutofit/>
          </a:bodyPr>
          <a:lstStyle/>
          <a:p>
            <a:pPr>
              <a:lnSpc>
                <a:spcPct val="150000"/>
              </a:lnSpc>
              <a:buFont typeface="Wingdings" panose="05000000000000000000" pitchFamily="2" charset="2"/>
              <a:buChar char="Ø"/>
            </a:pPr>
            <a:r>
              <a:rPr lang="en-US" sz="2200" dirty="0"/>
              <a:t>It is a forecast on the performance of the company’s ventures on an hourly basis. </a:t>
            </a:r>
            <a:endParaRPr lang="en-US" sz="2200" dirty="0" smtClean="0"/>
          </a:p>
          <a:p>
            <a:pPr>
              <a:lnSpc>
                <a:spcPct val="150000"/>
              </a:lnSpc>
              <a:buFont typeface="Wingdings" panose="05000000000000000000" pitchFamily="2" charset="2"/>
              <a:buChar char="Ø"/>
            </a:pPr>
            <a:r>
              <a:rPr lang="en-US" sz="2200" dirty="0" smtClean="0"/>
              <a:t>The </a:t>
            </a:r>
            <a:r>
              <a:rPr lang="en-US" sz="2200" dirty="0"/>
              <a:t>plot is created for an actual training set where the number of calls in one hour time slots are available. </a:t>
            </a:r>
            <a:endParaRPr lang="en-US" sz="2200" dirty="0" smtClean="0"/>
          </a:p>
          <a:p>
            <a:pPr>
              <a:lnSpc>
                <a:spcPct val="150000"/>
              </a:lnSpc>
              <a:buFont typeface="Wingdings" panose="05000000000000000000" pitchFamily="2" charset="2"/>
              <a:buChar char="Ø"/>
            </a:pPr>
            <a:r>
              <a:rPr lang="en-US" sz="2200" dirty="0" smtClean="0"/>
              <a:t>The </a:t>
            </a:r>
            <a:r>
              <a:rPr lang="en-US" sz="2200" dirty="0"/>
              <a:t>learning used from the packages of </a:t>
            </a:r>
            <a:r>
              <a:rPr lang="en-US" sz="2200" dirty="0" err="1"/>
              <a:t>weka</a:t>
            </a:r>
            <a:r>
              <a:rPr lang="en-US" sz="2200" dirty="0"/>
              <a:t> tool includes </a:t>
            </a:r>
            <a:r>
              <a:rPr lang="en-US" sz="2200" dirty="0" smtClean="0"/>
              <a:t> </a:t>
            </a:r>
            <a:r>
              <a:rPr lang="en-US" sz="2200" dirty="0"/>
              <a:t>Linear Regression. </a:t>
            </a:r>
            <a:endParaRPr lang="en-US" sz="2200" dirty="0" smtClean="0"/>
          </a:p>
          <a:p>
            <a:pPr>
              <a:lnSpc>
                <a:spcPct val="150000"/>
              </a:lnSpc>
              <a:buFont typeface="Wingdings" panose="05000000000000000000" pitchFamily="2" charset="2"/>
              <a:buChar char="Ø"/>
            </a:pPr>
            <a:r>
              <a:rPr lang="en-US" sz="2200" dirty="0" smtClean="0"/>
              <a:t>They </a:t>
            </a:r>
            <a:r>
              <a:rPr lang="en-US" sz="2200" dirty="0"/>
              <a:t>both predict the number of calls forecasted a few days into the future with periodicity as hourly. </a:t>
            </a:r>
            <a:endParaRPr lang="en-US" sz="2200" dirty="0" smtClean="0"/>
          </a:p>
          <a:p>
            <a:pPr>
              <a:lnSpc>
                <a:spcPct val="150000"/>
              </a:lnSpc>
              <a:buFont typeface="Wingdings" panose="05000000000000000000" pitchFamily="2" charset="2"/>
              <a:buChar char="Ø"/>
            </a:pPr>
            <a:r>
              <a:rPr lang="en-US" sz="2200" dirty="0"/>
              <a:t>T</a:t>
            </a:r>
            <a:r>
              <a:rPr lang="en-US" sz="2200" dirty="0" smtClean="0"/>
              <a:t>he </a:t>
            </a:r>
            <a:r>
              <a:rPr lang="en-US" sz="2200" dirty="0"/>
              <a:t>rise and fall in the number of calls helps in determining the infrastructure necessities </a:t>
            </a:r>
            <a:r>
              <a:rPr lang="en-US" sz="2200" dirty="0" smtClean="0"/>
              <a:t>of the </a:t>
            </a:r>
            <a:r>
              <a:rPr lang="en-US" sz="2200" dirty="0"/>
              <a:t>company. </a:t>
            </a:r>
            <a:endParaRPr lang="en-IN" sz="2200" dirty="0"/>
          </a:p>
          <a:p>
            <a:pPr>
              <a:lnSpc>
                <a:spcPct val="150000"/>
              </a:lnSpc>
              <a:buFont typeface="Wingdings" panose="05000000000000000000" pitchFamily="2" charset="2"/>
              <a:buChar char="Ø"/>
            </a:pPr>
            <a:endParaRPr lang="en-IN" sz="2200" dirty="0"/>
          </a:p>
        </p:txBody>
      </p:sp>
    </p:spTree>
    <p:extLst>
      <p:ext uri="{BB962C8B-B14F-4D97-AF65-F5344CB8AC3E}">
        <p14:creationId xmlns:p14="http://schemas.microsoft.com/office/powerpoint/2010/main" val="265037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Time Series Analysis</a:t>
            </a:r>
            <a:endParaRPr lang="en-IN" sz="3600" b="1" dirty="0"/>
          </a:p>
        </p:txBody>
      </p:sp>
      <p:sp>
        <p:nvSpPr>
          <p:cNvPr id="3" name="Content Placeholder 2"/>
          <p:cNvSpPr>
            <a:spLocks noGrp="1"/>
          </p:cNvSpPr>
          <p:nvPr>
            <p:ph idx="1"/>
          </p:nvPr>
        </p:nvSpPr>
        <p:spPr>
          <a:xfrm>
            <a:off x="838200" y="1571222"/>
            <a:ext cx="10515600" cy="4901955"/>
          </a:xfrm>
        </p:spPr>
        <p:txBody>
          <a:bodyPr>
            <a:noAutofit/>
          </a:bodyPr>
          <a:lstStyle/>
          <a:p>
            <a:pPr>
              <a:lnSpc>
                <a:spcPct val="150000"/>
              </a:lnSpc>
              <a:buFont typeface="Wingdings" panose="05000000000000000000" pitchFamily="2" charset="2"/>
              <a:buChar char="Ø"/>
            </a:pPr>
            <a:r>
              <a:rPr lang="en-US" sz="2200" dirty="0"/>
              <a:t>When the result of an action is of consequence, but cannot be known in advance with precision, forecasting may reduce decision risk by supplying additional information about the possible outcome. </a:t>
            </a:r>
            <a:endParaRPr lang="en-US" sz="2200" dirty="0" smtClean="0"/>
          </a:p>
          <a:p>
            <a:pPr>
              <a:lnSpc>
                <a:spcPct val="150000"/>
              </a:lnSpc>
              <a:buFont typeface="Wingdings" panose="05000000000000000000" pitchFamily="2" charset="2"/>
              <a:buChar char="Ø"/>
            </a:pPr>
            <a:r>
              <a:rPr lang="en-US" sz="2200" dirty="0" smtClean="0"/>
              <a:t>Once </a:t>
            </a:r>
            <a:r>
              <a:rPr lang="en-US" sz="2200" dirty="0"/>
              <a:t>data have been captured for the time series to be forecasted, the analyst’s next step is to select a model for forecasting. </a:t>
            </a:r>
            <a:endParaRPr lang="en-US" sz="2200" dirty="0" smtClean="0"/>
          </a:p>
          <a:p>
            <a:pPr>
              <a:lnSpc>
                <a:spcPct val="150000"/>
              </a:lnSpc>
              <a:buFont typeface="Wingdings" panose="05000000000000000000" pitchFamily="2" charset="2"/>
              <a:buChar char="Ø"/>
            </a:pPr>
            <a:r>
              <a:rPr lang="en-US" sz="2200" dirty="0" smtClean="0"/>
              <a:t>Various </a:t>
            </a:r>
            <a:r>
              <a:rPr lang="en-US" sz="2200" dirty="0"/>
              <a:t>statistical and graphic techniques may be useful to the analyst in the selection process</a:t>
            </a:r>
            <a:r>
              <a:rPr lang="en-US" sz="2200" dirty="0" smtClean="0"/>
              <a:t>.</a:t>
            </a:r>
          </a:p>
          <a:p>
            <a:pPr>
              <a:lnSpc>
                <a:spcPct val="150000"/>
              </a:lnSpc>
              <a:buFont typeface="Wingdings" panose="05000000000000000000" pitchFamily="2" charset="2"/>
              <a:buChar char="Ø"/>
            </a:pPr>
            <a:endParaRPr lang="en-IN" sz="2200" dirty="0"/>
          </a:p>
        </p:txBody>
      </p:sp>
    </p:spTree>
    <p:extLst>
      <p:ext uri="{BB962C8B-B14F-4D97-AF65-F5344CB8AC3E}">
        <p14:creationId xmlns:p14="http://schemas.microsoft.com/office/powerpoint/2010/main" val="4043604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Time Series Analysis</a:t>
            </a:r>
            <a:endParaRPr lang="en-IN" sz="3600"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2200" dirty="0" smtClean="0"/>
              <a:t> </a:t>
            </a:r>
            <a:r>
              <a:rPr lang="en-US" sz="2200" dirty="0"/>
              <a:t>The best place to start with any time series forecasting analysis is to graph sequence plots of the time series to be forecasted. </a:t>
            </a:r>
          </a:p>
          <a:p>
            <a:pPr>
              <a:lnSpc>
                <a:spcPct val="150000"/>
              </a:lnSpc>
              <a:buFont typeface="Wingdings" panose="05000000000000000000" pitchFamily="2" charset="2"/>
              <a:buChar char="Ø"/>
            </a:pPr>
            <a:r>
              <a:rPr lang="en-US" sz="2200" dirty="0"/>
              <a:t>A sequence plot is a graph of the data series values, usually on the vertical axis, against time usually on the horizontal axis.</a:t>
            </a:r>
          </a:p>
          <a:p>
            <a:pPr>
              <a:lnSpc>
                <a:spcPct val="150000"/>
              </a:lnSpc>
              <a:buFont typeface="Wingdings" panose="05000000000000000000" pitchFamily="2" charset="2"/>
              <a:buChar char="Ø"/>
            </a:pPr>
            <a:r>
              <a:rPr lang="en-US" sz="2200" dirty="0"/>
              <a:t> The purpose of the sequence plot is to give the analyst a visual impression of the nature of the time series.</a:t>
            </a:r>
            <a:endParaRPr lang="en-IN" sz="2200" dirty="0"/>
          </a:p>
          <a:p>
            <a:endParaRPr lang="en-IN" sz="2200" dirty="0"/>
          </a:p>
        </p:txBody>
      </p:sp>
    </p:spTree>
    <p:extLst>
      <p:ext uri="{BB962C8B-B14F-4D97-AF65-F5344CB8AC3E}">
        <p14:creationId xmlns:p14="http://schemas.microsoft.com/office/powerpoint/2010/main" val="817033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r>
              <a:rPr lang="en-IN" sz="3600" b="1" dirty="0" smtClean="0"/>
              <a:t>Time Series Analysis</a:t>
            </a:r>
            <a:endParaRPr lang="en-IN" sz="3600" b="1" dirty="0"/>
          </a:p>
        </p:txBody>
      </p:sp>
      <p:sp>
        <p:nvSpPr>
          <p:cNvPr id="4" name="Content Placeholder 3"/>
          <p:cNvSpPr>
            <a:spLocks noGrp="1"/>
          </p:cNvSpPr>
          <p:nvPr>
            <p:ph idx="1"/>
          </p:nvPr>
        </p:nvSpPr>
        <p:spPr>
          <a:xfrm>
            <a:off x="4586078" y="1291359"/>
            <a:ext cx="1604493" cy="3509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indent="0" algn="ctr">
              <a:lnSpc>
                <a:spcPct val="107000"/>
              </a:lnSpc>
              <a:spcAft>
                <a:spcPts val="800"/>
              </a:spcAft>
              <a:buNone/>
            </a:pPr>
            <a:r>
              <a:rPr lang="en-US" sz="2000" dirty="0">
                <a:effectLst/>
                <a:ea typeface="Calibri" panose="020F0502020204030204" pitchFamily="34" charset="0"/>
                <a:cs typeface="Times New Roman" panose="02020603050405020304" pitchFamily="18" charset="0"/>
              </a:rPr>
              <a:t>Dataset</a:t>
            </a:r>
            <a:endParaRPr lang="en-IN" sz="2000" dirty="0">
              <a:effectLst/>
              <a:ea typeface="Calibri" panose="020F0502020204030204" pitchFamily="34" charset="0"/>
              <a:cs typeface="Times New Roman" panose="02020603050405020304" pitchFamily="18" charset="0"/>
            </a:endParaRPr>
          </a:p>
        </p:txBody>
      </p:sp>
      <p:sp>
        <p:nvSpPr>
          <p:cNvPr id="5" name="Flowchart: Alternate Process 4"/>
          <p:cNvSpPr/>
          <p:nvPr/>
        </p:nvSpPr>
        <p:spPr>
          <a:xfrm>
            <a:off x="4215341" y="2149361"/>
            <a:ext cx="2345969" cy="39367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dirty="0" smtClean="0">
                <a:effectLst/>
                <a:ea typeface="Calibri" panose="020F0502020204030204" pitchFamily="34" charset="0"/>
                <a:cs typeface="Times New Roman" panose="02020603050405020304" pitchFamily="18" charset="0"/>
              </a:rPr>
              <a:t>Divide into timeslots</a:t>
            </a:r>
            <a:endParaRPr lang="en-IN" sz="2000" dirty="0">
              <a:effectLst/>
              <a:ea typeface="Calibri" panose="020F0502020204030204" pitchFamily="34" charset="0"/>
              <a:cs typeface="Times New Roman" panose="02020603050405020304" pitchFamily="18" charset="0"/>
            </a:endParaRPr>
          </a:p>
        </p:txBody>
      </p:sp>
      <p:sp>
        <p:nvSpPr>
          <p:cNvPr id="6" name="Rounded Rectangle 5"/>
          <p:cNvSpPr/>
          <p:nvPr/>
        </p:nvSpPr>
        <p:spPr>
          <a:xfrm>
            <a:off x="4520277" y="3058231"/>
            <a:ext cx="1736099" cy="412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dirty="0" smtClean="0">
                <a:effectLst/>
                <a:ea typeface="Calibri" panose="020F0502020204030204" pitchFamily="34" charset="0"/>
                <a:cs typeface="Times New Roman" panose="02020603050405020304" pitchFamily="18" charset="0"/>
              </a:rPr>
              <a:t>Group By Date</a:t>
            </a:r>
            <a:endParaRPr lang="en-IN" sz="2000" dirty="0">
              <a:effectLst/>
              <a:ea typeface="Calibri" panose="020F0502020204030204" pitchFamily="34" charset="0"/>
              <a:cs typeface="Times New Roman" panose="02020603050405020304" pitchFamily="18" charset="0"/>
            </a:endParaRPr>
          </a:p>
        </p:txBody>
      </p:sp>
      <p:sp>
        <p:nvSpPr>
          <p:cNvPr id="9" name="Flowchart: Alternate Process 8"/>
          <p:cNvSpPr/>
          <p:nvPr/>
        </p:nvSpPr>
        <p:spPr>
          <a:xfrm>
            <a:off x="3740842" y="5415083"/>
            <a:ext cx="3621917" cy="63944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dirty="0">
                <a:effectLst/>
                <a:ea typeface="Calibri" panose="020F0502020204030204" pitchFamily="34" charset="0"/>
                <a:cs typeface="Times New Roman" panose="02020603050405020304" pitchFamily="18" charset="0"/>
              </a:rPr>
              <a:t>Predict the growth in calls on a daily basis</a:t>
            </a:r>
            <a:endParaRPr lang="en-IN" sz="2000" dirty="0">
              <a:effectLst/>
              <a:ea typeface="Calibri" panose="020F0502020204030204" pitchFamily="34" charset="0"/>
              <a:cs typeface="Times New Roman" panose="02020603050405020304" pitchFamily="18" charset="0"/>
            </a:endParaRPr>
          </a:p>
        </p:txBody>
      </p:sp>
      <p:sp>
        <p:nvSpPr>
          <p:cNvPr id="11" name="Rounded Rectangle 10"/>
          <p:cNvSpPr/>
          <p:nvPr/>
        </p:nvSpPr>
        <p:spPr>
          <a:xfrm>
            <a:off x="3947671" y="3996515"/>
            <a:ext cx="2881313" cy="819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dirty="0">
                <a:ea typeface="Calibri" panose="020F0502020204030204" pitchFamily="34" charset="0"/>
                <a:cs typeface="Times New Roman" panose="02020603050405020304" pitchFamily="18" charset="0"/>
              </a:rPr>
              <a:t>Count the number of records per group</a:t>
            </a:r>
            <a:endParaRPr lang="en-IN" sz="2000" dirty="0">
              <a:ea typeface="Calibri" panose="020F0502020204030204" pitchFamily="34" charset="0"/>
              <a:cs typeface="Times New Roman" panose="02020603050405020304" pitchFamily="18" charset="0"/>
            </a:endParaRPr>
          </a:p>
        </p:txBody>
      </p:sp>
      <p:cxnSp>
        <p:nvCxnSpPr>
          <p:cNvPr id="15" name="Straight Arrow Connector 14"/>
          <p:cNvCxnSpPr/>
          <p:nvPr/>
        </p:nvCxnSpPr>
        <p:spPr>
          <a:xfrm>
            <a:off x="5388324" y="2478637"/>
            <a:ext cx="952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07374" y="3401274"/>
            <a:ext cx="952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97849" y="1571514"/>
            <a:ext cx="952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p:cNvCxnSpPr>
          <p:nvPr/>
        </p:nvCxnSpPr>
        <p:spPr>
          <a:xfrm flipH="1">
            <a:off x="5388324" y="4815598"/>
            <a:ext cx="4" cy="599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136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11368"/>
          </a:xfrm>
        </p:spPr>
        <p:txBody>
          <a:bodyPr>
            <a:normAutofit/>
          </a:bodyPr>
          <a:lstStyle/>
          <a:p>
            <a:r>
              <a:rPr lang="en-IN" sz="3600" b="1" dirty="0" smtClean="0"/>
              <a:t>Time Series Snapshots</a:t>
            </a:r>
            <a:endParaRPr lang="en-IN" sz="3600" b="1" dirty="0"/>
          </a:p>
        </p:txBody>
      </p:sp>
      <p:sp>
        <p:nvSpPr>
          <p:cNvPr id="5" name="Content Placeholder 4"/>
          <p:cNvSpPr>
            <a:spLocks noGrp="1"/>
          </p:cNvSpPr>
          <p:nvPr>
            <p:ph idx="1"/>
          </p:nvPr>
        </p:nvSpPr>
        <p:spPr>
          <a:xfrm>
            <a:off x="838200" y="811369"/>
            <a:ext cx="10515600" cy="5718220"/>
          </a:xfrm>
        </p:spPr>
        <p:txBody>
          <a:bodyPr>
            <a:normAutofit fontScale="92500" lnSpcReduction="10000"/>
          </a:bodyPr>
          <a:lstStyle/>
          <a:p>
            <a:pPr marL="0" indent="0">
              <a:buNone/>
            </a:pPr>
            <a:endParaRPr lang="en-IN"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2200" dirty="0" smtClean="0"/>
          </a:p>
          <a:p>
            <a:pPr marL="0" indent="0">
              <a:buNone/>
            </a:pPr>
            <a:endParaRPr lang="en-US" sz="2200" dirty="0"/>
          </a:p>
          <a:p>
            <a:pPr marL="0" indent="0">
              <a:buNone/>
            </a:pPr>
            <a:r>
              <a:rPr lang="en-US" sz="2200" dirty="0" smtClean="0"/>
              <a:t>Count </a:t>
            </a:r>
            <a:r>
              <a:rPr lang="en-US" sz="2200" dirty="0"/>
              <a:t>is the parameter in linear regression</a:t>
            </a:r>
            <a:endParaRPr lang="en-IN" sz="2200" dirty="0"/>
          </a:p>
          <a:p>
            <a:endParaRPr lang="en-IN" dirty="0"/>
          </a:p>
        </p:txBody>
      </p:sp>
      <p:pic>
        <p:nvPicPr>
          <p:cNvPr id="6" name="Picture 5"/>
          <p:cNvPicPr/>
          <p:nvPr/>
        </p:nvPicPr>
        <p:blipFill rotWithShape="1">
          <a:blip r:embed="rId2"/>
          <a:srcRect b="4789"/>
          <a:stretch/>
        </p:blipFill>
        <p:spPr bwMode="auto">
          <a:xfrm>
            <a:off x="1043189" y="811368"/>
            <a:ext cx="10019763" cy="50227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370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Outline</a:t>
            </a:r>
            <a:endParaRPr lang="en-IN" sz="3600" b="1"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IN" sz="2200" dirty="0" smtClean="0"/>
              <a:t>Clustering of Data Using K-Means Clustering </a:t>
            </a:r>
            <a:r>
              <a:rPr lang="en-IN" sz="2200" dirty="0" smtClean="0"/>
              <a:t>Algorithm</a:t>
            </a:r>
            <a:endParaRPr lang="en-IN" sz="2200" dirty="0" smtClean="0"/>
          </a:p>
          <a:p>
            <a:pPr>
              <a:lnSpc>
                <a:spcPct val="150000"/>
              </a:lnSpc>
              <a:buFont typeface="Wingdings" panose="05000000000000000000" pitchFamily="2" charset="2"/>
              <a:buChar char="Ø"/>
            </a:pPr>
            <a:r>
              <a:rPr lang="en-IN" sz="2200" dirty="0" smtClean="0"/>
              <a:t>Analysis of </a:t>
            </a:r>
            <a:r>
              <a:rPr lang="en-IN" sz="2200" dirty="0" smtClean="0"/>
              <a:t>Data</a:t>
            </a:r>
          </a:p>
          <a:p>
            <a:pPr>
              <a:lnSpc>
                <a:spcPct val="150000"/>
              </a:lnSpc>
              <a:buFont typeface="Wingdings" panose="05000000000000000000" pitchFamily="2" charset="2"/>
              <a:buChar char="Ø"/>
            </a:pPr>
            <a:r>
              <a:rPr lang="en-IN" sz="2200" dirty="0" smtClean="0"/>
              <a:t>Clustering and Analysis of Users</a:t>
            </a:r>
            <a:endParaRPr lang="en-IN" sz="2200" dirty="0" smtClean="0"/>
          </a:p>
          <a:p>
            <a:pPr>
              <a:lnSpc>
                <a:spcPct val="150000"/>
              </a:lnSpc>
              <a:buFont typeface="Wingdings" panose="05000000000000000000" pitchFamily="2" charset="2"/>
              <a:buChar char="Ø"/>
            </a:pPr>
            <a:r>
              <a:rPr lang="en-IN" sz="2200" dirty="0" smtClean="0"/>
              <a:t>Prediction based on the Analysis</a:t>
            </a:r>
            <a:endParaRPr lang="en-IN" sz="2200" dirty="0"/>
          </a:p>
        </p:txBody>
      </p:sp>
    </p:spTree>
    <p:extLst>
      <p:ext uri="{BB962C8B-B14F-4D97-AF65-F5344CB8AC3E}">
        <p14:creationId xmlns:p14="http://schemas.microsoft.com/office/powerpoint/2010/main" val="2761141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1"/>
            <a:ext cx="10515600" cy="682581"/>
          </a:xfrm>
        </p:spPr>
        <p:txBody>
          <a:bodyPr>
            <a:normAutofit/>
          </a:bodyPr>
          <a:lstStyle/>
          <a:p>
            <a:r>
              <a:rPr lang="en-IN" sz="3600" b="1" dirty="0"/>
              <a:t>Time Series Snapshots</a:t>
            </a:r>
            <a:endParaRPr lang="en-IN" sz="3600" dirty="0"/>
          </a:p>
        </p:txBody>
      </p:sp>
      <p:sp>
        <p:nvSpPr>
          <p:cNvPr id="3" name="Content Placeholder 2"/>
          <p:cNvSpPr>
            <a:spLocks noGrp="1"/>
          </p:cNvSpPr>
          <p:nvPr>
            <p:ph idx="1"/>
          </p:nvPr>
        </p:nvSpPr>
        <p:spPr>
          <a:xfrm>
            <a:off x="838200" y="785612"/>
            <a:ext cx="10515600" cy="5847007"/>
          </a:xfrm>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2200" dirty="0" smtClean="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r>
              <a:rPr lang="en-US" sz="2200" dirty="0" smtClean="0"/>
              <a:t>Count </a:t>
            </a:r>
            <a:r>
              <a:rPr lang="en-US" sz="2200" dirty="0"/>
              <a:t>and Date becomes the combined predictor variables</a:t>
            </a:r>
            <a:endParaRPr lang="en-IN" sz="2200" dirty="0"/>
          </a:p>
          <a:p>
            <a:pPr marL="0" indent="0">
              <a:buNone/>
            </a:pPr>
            <a:endParaRPr lang="en-IN" dirty="0"/>
          </a:p>
        </p:txBody>
      </p:sp>
      <p:pic>
        <p:nvPicPr>
          <p:cNvPr id="4" name="Picture 3"/>
          <p:cNvPicPr/>
          <p:nvPr/>
        </p:nvPicPr>
        <p:blipFill rotWithShape="1">
          <a:blip r:embed="rId2"/>
          <a:srcRect b="5074"/>
          <a:stretch/>
        </p:blipFill>
        <p:spPr bwMode="auto">
          <a:xfrm>
            <a:off x="838200" y="682580"/>
            <a:ext cx="10515600" cy="53060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99699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t>Summary</a:t>
            </a:r>
            <a:endParaRPr lang="en-IN" sz="3600" b="1"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IN" sz="2200" dirty="0"/>
              <a:t>Clustering for Community Detection</a:t>
            </a:r>
            <a:endParaRPr lang="en-IN" sz="2200" dirty="0" smtClean="0"/>
          </a:p>
          <a:p>
            <a:pPr>
              <a:lnSpc>
                <a:spcPct val="150000"/>
              </a:lnSpc>
              <a:buFont typeface="Wingdings" panose="05000000000000000000" pitchFamily="2" charset="2"/>
              <a:buChar char="Ø"/>
            </a:pPr>
            <a:r>
              <a:rPr lang="en-IN" sz="2200" dirty="0" smtClean="0"/>
              <a:t>Analyse Users </a:t>
            </a:r>
          </a:p>
          <a:p>
            <a:pPr>
              <a:lnSpc>
                <a:spcPct val="150000"/>
              </a:lnSpc>
              <a:buFont typeface="Wingdings" panose="05000000000000000000" pitchFamily="2" charset="2"/>
              <a:buChar char="Ø"/>
            </a:pPr>
            <a:r>
              <a:rPr lang="en-IN" sz="2200" dirty="0" smtClean="0"/>
              <a:t>Time series analysis of number of calls</a:t>
            </a:r>
          </a:p>
          <a:p>
            <a:pPr>
              <a:lnSpc>
                <a:spcPct val="150000"/>
              </a:lnSpc>
              <a:buFont typeface="Wingdings" panose="05000000000000000000" pitchFamily="2" charset="2"/>
              <a:buChar char="Ø"/>
            </a:pPr>
            <a:endParaRPr lang="en-IN" sz="2200" dirty="0"/>
          </a:p>
        </p:txBody>
      </p:sp>
    </p:spTree>
    <p:extLst>
      <p:ext uri="{BB962C8B-B14F-4D97-AF65-F5344CB8AC3E}">
        <p14:creationId xmlns:p14="http://schemas.microsoft.com/office/powerpoint/2010/main" val="318767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Template of </a:t>
            </a:r>
            <a:r>
              <a:rPr lang="en-IN" sz="3600" b="1" dirty="0" smtClean="0"/>
              <a:t>data</a:t>
            </a:r>
            <a:r>
              <a:rPr lang="en-IN" sz="3600" b="1" dirty="0"/>
              <a:t/>
            </a:r>
            <a:br>
              <a:rPr lang="en-IN" sz="3600" b="1" dirty="0"/>
            </a:br>
            <a:endParaRPr lang="en-IN" sz="3600" b="1" dirty="0"/>
          </a:p>
        </p:txBody>
      </p:sp>
      <p:sp>
        <p:nvSpPr>
          <p:cNvPr id="3" name="Content Placeholder 2"/>
          <p:cNvSpPr>
            <a:spLocks noGrp="1"/>
          </p:cNvSpPr>
          <p:nvPr>
            <p:ph idx="1"/>
          </p:nvPr>
        </p:nvSpPr>
        <p:spPr/>
        <p:txBody>
          <a:bodyPr>
            <a:normAutofit/>
          </a:bodyPr>
          <a:lstStyle/>
          <a:p>
            <a:pPr marL="0" indent="0">
              <a:lnSpc>
                <a:spcPct val="150000"/>
              </a:lnSpc>
              <a:buNone/>
            </a:pPr>
            <a:r>
              <a:rPr lang="en-IN" sz="2200" dirty="0" smtClean="0"/>
              <a:t>&lt;</a:t>
            </a:r>
            <a:r>
              <a:rPr lang="en-IN" sz="2200" dirty="0"/>
              <a:t>user-id&gt; &lt;date&gt; &lt;time&gt; &lt;call-duration&gt; &lt;latitude-longitude&gt;</a:t>
            </a:r>
          </a:p>
          <a:p>
            <a:pPr marL="0" indent="0">
              <a:lnSpc>
                <a:spcPct val="100000"/>
              </a:lnSpc>
              <a:buNone/>
            </a:pPr>
            <a:endParaRPr lang="fi-FI" sz="2200" dirty="0" smtClean="0"/>
          </a:p>
          <a:p>
            <a:pPr marL="0" indent="0">
              <a:lnSpc>
                <a:spcPct val="100000"/>
              </a:lnSpc>
              <a:buNone/>
            </a:pPr>
            <a:r>
              <a:rPr lang="fi-FI" sz="2200" dirty="0" smtClean="0"/>
              <a:t>"</a:t>
            </a:r>
            <a:r>
              <a:rPr lang="fi-FI" sz="2200" dirty="0"/>
              <a:t>AAH03JAAQAAAO9VAA/","20120701","12:25:01","38","23.724199","90.405602"</a:t>
            </a:r>
          </a:p>
          <a:p>
            <a:pPr marL="0" indent="0">
              <a:lnSpc>
                <a:spcPct val="150000"/>
              </a:lnSpc>
              <a:buNone/>
            </a:pPr>
            <a:r>
              <a:rPr lang="fi-FI" sz="2200" dirty="0"/>
              <a:t>"AAH03JAAQAAAO9VAA/","20120701","23:11:04","11","23.701700","90.429199"</a:t>
            </a:r>
            <a:endParaRPr lang="en-IN" sz="2200" dirty="0"/>
          </a:p>
        </p:txBody>
      </p:sp>
    </p:spTree>
    <p:extLst>
      <p:ext uri="{BB962C8B-B14F-4D97-AF65-F5344CB8AC3E}">
        <p14:creationId xmlns:p14="http://schemas.microsoft.com/office/powerpoint/2010/main" val="1993312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K-Means Clustering Algorithm</a:t>
            </a:r>
            <a:endParaRPr lang="en-IN" sz="3600" b="1" dirty="0"/>
          </a:p>
        </p:txBody>
      </p:sp>
      <p:sp>
        <p:nvSpPr>
          <p:cNvPr id="3" name="Content Placeholder 2"/>
          <p:cNvSpPr>
            <a:spLocks noGrp="1"/>
          </p:cNvSpPr>
          <p:nvPr>
            <p:ph idx="1"/>
          </p:nvPr>
        </p:nvSpPr>
        <p:spPr>
          <a:xfrm>
            <a:off x="721261" y="1442436"/>
            <a:ext cx="10515600" cy="5267458"/>
          </a:xfrm>
        </p:spPr>
        <p:txBody>
          <a:bodyPr>
            <a:noAutofit/>
          </a:bodyPr>
          <a:lstStyle/>
          <a:p>
            <a:pPr>
              <a:lnSpc>
                <a:spcPct val="150000"/>
              </a:lnSpc>
              <a:buFont typeface="Wingdings" panose="05000000000000000000" pitchFamily="2" charset="2"/>
              <a:buChar char="Ø"/>
            </a:pPr>
            <a:endParaRPr lang="en-IN" sz="2200" dirty="0" smtClean="0"/>
          </a:p>
          <a:p>
            <a:pPr>
              <a:lnSpc>
                <a:spcPct val="150000"/>
              </a:lnSpc>
              <a:buFont typeface="Wingdings" panose="05000000000000000000" pitchFamily="2" charset="2"/>
              <a:buChar char="Ø"/>
            </a:pPr>
            <a:r>
              <a:rPr lang="en-IN" sz="2200" dirty="0" smtClean="0"/>
              <a:t>An </a:t>
            </a:r>
            <a:r>
              <a:rPr lang="en-IN" sz="2200" dirty="0" smtClean="0"/>
              <a:t>unsupervised learning algorithm.</a:t>
            </a:r>
          </a:p>
          <a:p>
            <a:pPr>
              <a:lnSpc>
                <a:spcPct val="150000"/>
              </a:lnSpc>
              <a:buFont typeface="Wingdings" panose="05000000000000000000" pitchFamily="2" charset="2"/>
              <a:buChar char="Ø"/>
            </a:pPr>
            <a:r>
              <a:rPr lang="en-IN" sz="2200" dirty="0" smtClean="0"/>
              <a:t>Main idea is to define k </a:t>
            </a:r>
            <a:r>
              <a:rPr lang="en-IN" sz="2200" dirty="0" err="1" smtClean="0"/>
              <a:t>centers</a:t>
            </a:r>
            <a:r>
              <a:rPr lang="en-IN" sz="2200" dirty="0" smtClean="0"/>
              <a:t>, one for each cluster.</a:t>
            </a:r>
          </a:p>
          <a:p>
            <a:pPr>
              <a:lnSpc>
                <a:spcPct val="150000"/>
              </a:lnSpc>
              <a:buFont typeface="Wingdings" panose="05000000000000000000" pitchFamily="2" charset="2"/>
              <a:buChar char="Ø"/>
            </a:pPr>
            <a:r>
              <a:rPr lang="en-IN" sz="2200" dirty="0" smtClean="0"/>
              <a:t>The </a:t>
            </a:r>
            <a:r>
              <a:rPr lang="en-IN" sz="2200" dirty="0" err="1" smtClean="0"/>
              <a:t>centers</a:t>
            </a:r>
            <a:r>
              <a:rPr lang="en-IN" sz="2200" dirty="0" smtClean="0"/>
              <a:t> should be placed as far as possible from each other.</a:t>
            </a:r>
          </a:p>
          <a:p>
            <a:pPr>
              <a:lnSpc>
                <a:spcPct val="150000"/>
              </a:lnSpc>
              <a:buFont typeface="Wingdings" panose="05000000000000000000" pitchFamily="2" charset="2"/>
              <a:buChar char="Ø"/>
            </a:pPr>
            <a:r>
              <a:rPr lang="en-IN" sz="2200" dirty="0" smtClean="0"/>
              <a:t>Then each point belonging to a given data set is taken and associated with the nearest </a:t>
            </a:r>
            <a:r>
              <a:rPr lang="en-IN" sz="2200" dirty="0" err="1" smtClean="0"/>
              <a:t>center</a:t>
            </a:r>
            <a:r>
              <a:rPr lang="en-IN" sz="2200" dirty="0" smtClean="0"/>
              <a:t>.</a:t>
            </a:r>
          </a:p>
          <a:p>
            <a:pPr>
              <a:lnSpc>
                <a:spcPct val="150000"/>
              </a:lnSpc>
              <a:buFont typeface="Wingdings" panose="05000000000000000000" pitchFamily="2" charset="2"/>
              <a:buChar char="Ø"/>
            </a:pPr>
            <a:r>
              <a:rPr lang="en-IN" sz="2200" dirty="0" smtClean="0"/>
              <a:t>When there is no pending point, k new centroids of the clusters need to be recalculated. </a:t>
            </a:r>
          </a:p>
          <a:p>
            <a:pPr marL="0" indent="0">
              <a:lnSpc>
                <a:spcPct val="150000"/>
              </a:lnSpc>
              <a:buNone/>
            </a:pPr>
            <a:endParaRPr lang="en-IN" sz="2200" dirty="0"/>
          </a:p>
          <a:p>
            <a:pPr>
              <a:lnSpc>
                <a:spcPct val="150000"/>
              </a:lnSpc>
              <a:buFont typeface="Wingdings" panose="05000000000000000000" pitchFamily="2" charset="2"/>
              <a:buChar char="Ø"/>
            </a:pPr>
            <a:endParaRPr lang="en-IN" sz="2200" dirty="0" smtClean="0"/>
          </a:p>
          <a:p>
            <a:pPr marL="0" indent="0">
              <a:lnSpc>
                <a:spcPct val="150000"/>
              </a:lnSpc>
              <a:buNone/>
            </a:pPr>
            <a:endParaRPr lang="en-IN" sz="2200" dirty="0" smtClean="0"/>
          </a:p>
        </p:txBody>
      </p:sp>
    </p:spTree>
    <p:extLst>
      <p:ext uri="{BB962C8B-B14F-4D97-AF65-F5344CB8AC3E}">
        <p14:creationId xmlns:p14="http://schemas.microsoft.com/office/powerpoint/2010/main" val="939377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Algorithmic Steps</a:t>
            </a:r>
            <a:endParaRPr lang="en-IN" sz="3600" b="1" dirty="0"/>
          </a:p>
        </p:txBody>
      </p:sp>
      <p:sp>
        <p:nvSpPr>
          <p:cNvPr id="4" name="TextBox 3"/>
          <p:cNvSpPr txBox="1"/>
          <p:nvPr/>
        </p:nvSpPr>
        <p:spPr>
          <a:xfrm>
            <a:off x="838200" y="1365094"/>
            <a:ext cx="10147479" cy="669414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IN" sz="2200" dirty="0" smtClean="0"/>
          </a:p>
          <a:p>
            <a:pPr marL="285750" indent="-285750">
              <a:lnSpc>
                <a:spcPct val="150000"/>
              </a:lnSpc>
              <a:buFont typeface="Wingdings" panose="05000000000000000000" pitchFamily="2" charset="2"/>
              <a:buChar char="Ø"/>
            </a:pPr>
            <a:r>
              <a:rPr lang="en-IN" sz="2200" dirty="0" smtClean="0"/>
              <a:t>Let</a:t>
            </a:r>
            <a:r>
              <a:rPr lang="en-IN" sz="2200" dirty="0"/>
              <a:t>  X = {x</a:t>
            </a:r>
            <a:r>
              <a:rPr lang="en-IN" sz="2200" baseline="-25000" dirty="0"/>
              <a:t>1</a:t>
            </a:r>
            <a:r>
              <a:rPr lang="en-IN" sz="2200" dirty="0"/>
              <a:t>,x</a:t>
            </a:r>
            <a:r>
              <a:rPr lang="en-IN" sz="2200" baseline="-25000" dirty="0"/>
              <a:t>2</a:t>
            </a:r>
            <a:r>
              <a:rPr lang="en-IN" sz="2200" dirty="0"/>
              <a:t>,x</a:t>
            </a:r>
            <a:r>
              <a:rPr lang="en-IN" sz="2200" baseline="-25000" dirty="0"/>
              <a:t>3</a:t>
            </a:r>
            <a:r>
              <a:rPr lang="en-IN" sz="2200" dirty="0"/>
              <a:t>,……..,</a:t>
            </a:r>
            <a:r>
              <a:rPr lang="en-IN" sz="2200" dirty="0" err="1"/>
              <a:t>x</a:t>
            </a:r>
            <a:r>
              <a:rPr lang="en-IN" sz="2200" baseline="-25000" dirty="0" err="1"/>
              <a:t>n</a:t>
            </a:r>
            <a:r>
              <a:rPr lang="en-IN" sz="2200" dirty="0"/>
              <a:t>} be the set of data points and V = {v</a:t>
            </a:r>
            <a:r>
              <a:rPr lang="en-IN" sz="2200" baseline="-25000" dirty="0"/>
              <a:t>1</a:t>
            </a:r>
            <a:r>
              <a:rPr lang="en-IN" sz="2200" dirty="0"/>
              <a:t>,v</a:t>
            </a:r>
            <a:r>
              <a:rPr lang="en-IN" sz="2200" baseline="-25000" dirty="0"/>
              <a:t>2</a:t>
            </a:r>
            <a:r>
              <a:rPr lang="en-IN" sz="2200" dirty="0"/>
              <a:t>,…….,</a:t>
            </a:r>
            <a:r>
              <a:rPr lang="en-IN" sz="2200" dirty="0" err="1"/>
              <a:t>v</a:t>
            </a:r>
            <a:r>
              <a:rPr lang="en-IN" sz="2200" baseline="-25000" dirty="0" err="1"/>
              <a:t>c</a:t>
            </a:r>
            <a:r>
              <a:rPr lang="en-IN" sz="2200" dirty="0"/>
              <a:t>} be the set of </a:t>
            </a:r>
            <a:r>
              <a:rPr lang="en-IN" sz="2200" dirty="0" err="1"/>
              <a:t>centers</a:t>
            </a:r>
            <a:r>
              <a:rPr lang="en-IN" sz="2200" dirty="0"/>
              <a:t>.</a:t>
            </a:r>
          </a:p>
          <a:p>
            <a:pPr marL="285750" indent="-285750">
              <a:lnSpc>
                <a:spcPct val="150000"/>
              </a:lnSpc>
              <a:buFont typeface="Wingdings" panose="05000000000000000000" pitchFamily="2" charset="2"/>
              <a:buChar char="Ø"/>
            </a:pPr>
            <a:r>
              <a:rPr lang="en-IN" sz="2200" dirty="0" smtClean="0"/>
              <a:t>Randomly </a:t>
            </a:r>
            <a:r>
              <a:rPr lang="en-IN" sz="2200" dirty="0"/>
              <a:t>select </a:t>
            </a:r>
            <a:r>
              <a:rPr lang="en-IN" sz="2200" i="1" dirty="0"/>
              <a:t>‘c’</a:t>
            </a:r>
            <a:r>
              <a:rPr lang="en-IN" sz="2200" dirty="0"/>
              <a:t> cluster </a:t>
            </a:r>
            <a:r>
              <a:rPr lang="en-IN" sz="2200" dirty="0" err="1"/>
              <a:t>centers</a:t>
            </a:r>
            <a:r>
              <a:rPr lang="en-IN" sz="2200" dirty="0"/>
              <a:t>.</a:t>
            </a:r>
          </a:p>
          <a:p>
            <a:pPr marL="285750" indent="-285750">
              <a:lnSpc>
                <a:spcPct val="150000"/>
              </a:lnSpc>
              <a:buFont typeface="Wingdings" panose="05000000000000000000" pitchFamily="2" charset="2"/>
              <a:buChar char="Ø"/>
            </a:pPr>
            <a:r>
              <a:rPr lang="en-IN" sz="2200" dirty="0" smtClean="0"/>
              <a:t>Calculate </a:t>
            </a:r>
            <a:r>
              <a:rPr lang="en-IN" sz="2200" dirty="0"/>
              <a:t>the distance between each data point and cluster </a:t>
            </a:r>
            <a:r>
              <a:rPr lang="en-IN" sz="2200" dirty="0" err="1"/>
              <a:t>centers</a:t>
            </a:r>
            <a:r>
              <a:rPr lang="en-IN" sz="2200" dirty="0"/>
              <a:t>.</a:t>
            </a:r>
          </a:p>
          <a:p>
            <a:pPr marL="285750" indent="-285750">
              <a:lnSpc>
                <a:spcPct val="150000"/>
              </a:lnSpc>
              <a:buFont typeface="Wingdings" panose="05000000000000000000" pitchFamily="2" charset="2"/>
              <a:buChar char="Ø"/>
            </a:pPr>
            <a:r>
              <a:rPr lang="en-IN" sz="2200" dirty="0" smtClean="0"/>
              <a:t>Assign </a:t>
            </a:r>
            <a:r>
              <a:rPr lang="en-IN" sz="2200" dirty="0"/>
              <a:t>the data point to the cluster </a:t>
            </a:r>
            <a:r>
              <a:rPr lang="en-IN" sz="2200" dirty="0" err="1"/>
              <a:t>center</a:t>
            </a:r>
            <a:r>
              <a:rPr lang="en-IN" sz="2200" dirty="0"/>
              <a:t> whose distance from the cluster </a:t>
            </a:r>
            <a:r>
              <a:rPr lang="en-IN" sz="2200" dirty="0" err="1"/>
              <a:t>center</a:t>
            </a:r>
            <a:r>
              <a:rPr lang="en-IN" sz="2200" dirty="0"/>
              <a:t> is minimum of all the cluster </a:t>
            </a:r>
            <a:r>
              <a:rPr lang="en-IN" sz="2200" dirty="0" err="1"/>
              <a:t>centers</a:t>
            </a:r>
            <a:r>
              <a:rPr lang="en-IN" sz="2200" dirty="0"/>
              <a:t>..</a:t>
            </a:r>
          </a:p>
          <a:p>
            <a:pPr>
              <a:lnSpc>
                <a:spcPct val="150000"/>
              </a:lnSpc>
            </a:pPr>
            <a:endParaRPr lang="en-IN" sz="2200" dirty="0"/>
          </a:p>
          <a:p>
            <a:pPr marL="285750" indent="-285750">
              <a:lnSpc>
                <a:spcPct val="150000"/>
              </a:lnSpc>
              <a:buFont typeface="Wingdings" panose="05000000000000000000" pitchFamily="2" charset="2"/>
              <a:buChar char="Ø"/>
            </a:pPr>
            <a:endParaRPr lang="en-IN" sz="2200" dirty="0" smtClean="0"/>
          </a:p>
          <a:p>
            <a:pPr marL="285750" indent="-285750">
              <a:lnSpc>
                <a:spcPct val="150000"/>
              </a:lnSpc>
              <a:buFont typeface="Wingdings" panose="05000000000000000000" pitchFamily="2" charset="2"/>
              <a:buChar char="Ø"/>
            </a:pPr>
            <a:endParaRPr lang="en-IN" sz="2200" dirty="0"/>
          </a:p>
          <a:p>
            <a:pPr marL="285750" indent="-285750">
              <a:lnSpc>
                <a:spcPct val="150000"/>
              </a:lnSpc>
              <a:buFont typeface="Wingdings" panose="05000000000000000000" pitchFamily="2" charset="2"/>
              <a:buChar char="Ø"/>
            </a:pPr>
            <a:endParaRPr lang="en-IN" sz="2200" dirty="0" smtClean="0"/>
          </a:p>
          <a:p>
            <a:pPr marL="285750" indent="-285750">
              <a:lnSpc>
                <a:spcPct val="150000"/>
              </a:lnSpc>
              <a:buFont typeface="Wingdings" panose="05000000000000000000" pitchFamily="2" charset="2"/>
              <a:buChar char="Ø"/>
            </a:pPr>
            <a:endParaRPr lang="en-IN" sz="2200" dirty="0"/>
          </a:p>
          <a:p>
            <a:pPr marL="285750" indent="-285750">
              <a:lnSpc>
                <a:spcPct val="150000"/>
              </a:lnSpc>
              <a:buFont typeface="Wingdings" panose="05000000000000000000" pitchFamily="2" charset="2"/>
              <a:buChar char="Ø"/>
            </a:pPr>
            <a:endParaRPr lang="en-IN" sz="2200" dirty="0" smtClean="0"/>
          </a:p>
        </p:txBody>
      </p:sp>
    </p:spTree>
    <p:extLst>
      <p:ext uri="{BB962C8B-B14F-4D97-AF65-F5344CB8AC3E}">
        <p14:creationId xmlns:p14="http://schemas.microsoft.com/office/powerpoint/2010/main" val="3448452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Algorithmic Steps</a:t>
            </a:r>
            <a:endParaRPr lang="en-IN" sz="3600" b="1" dirty="0"/>
          </a:p>
        </p:txBody>
      </p:sp>
      <p:sp>
        <p:nvSpPr>
          <p:cNvPr id="3" name="Content Placeholder 2"/>
          <p:cNvSpPr>
            <a:spLocks noGrp="1"/>
          </p:cNvSpPr>
          <p:nvPr>
            <p:ph idx="1"/>
          </p:nvPr>
        </p:nvSpPr>
        <p:spPr/>
        <p:txBody>
          <a:bodyPr>
            <a:normAutofit/>
          </a:bodyPr>
          <a:lstStyle/>
          <a:p>
            <a:pPr marL="285750" indent="-285750">
              <a:lnSpc>
                <a:spcPct val="150000"/>
              </a:lnSpc>
              <a:buFont typeface="Wingdings" panose="05000000000000000000" pitchFamily="2" charset="2"/>
              <a:buChar char="Ø"/>
            </a:pPr>
            <a:r>
              <a:rPr lang="en-IN" sz="2200" dirty="0"/>
              <a:t>Recalculate the new cluster </a:t>
            </a:r>
            <a:r>
              <a:rPr lang="en-IN" sz="2200" dirty="0" err="1"/>
              <a:t>center</a:t>
            </a:r>
            <a:r>
              <a:rPr lang="en-IN" sz="2200" dirty="0"/>
              <a:t> using:  </a:t>
            </a:r>
          </a:p>
          <a:p>
            <a:pPr marL="0" indent="0">
              <a:lnSpc>
                <a:spcPct val="150000"/>
              </a:lnSpc>
              <a:buNone/>
            </a:pPr>
            <a:r>
              <a:rPr lang="en-IN" sz="2200" dirty="0" smtClean="0"/>
              <a:t>			</a:t>
            </a:r>
            <a:r>
              <a:rPr lang="en-IN" sz="2200" dirty="0"/>
              <a:t/>
            </a:r>
            <a:br>
              <a:rPr lang="en-IN" sz="2200" dirty="0"/>
            </a:br>
            <a:r>
              <a:rPr lang="en-IN" sz="2200" dirty="0"/>
              <a:t>	</a:t>
            </a:r>
            <a:endParaRPr lang="en-IN" sz="2200" dirty="0" smtClean="0"/>
          </a:p>
          <a:p>
            <a:pPr marL="0" indent="0">
              <a:lnSpc>
                <a:spcPct val="150000"/>
              </a:lnSpc>
              <a:buNone/>
            </a:pPr>
            <a:r>
              <a:rPr lang="en-IN" sz="2200" dirty="0"/>
              <a:t>	</a:t>
            </a:r>
            <a:r>
              <a:rPr lang="en-IN" sz="2200" dirty="0" smtClean="0"/>
              <a:t>where</a:t>
            </a:r>
            <a:r>
              <a:rPr lang="en-IN" sz="2200" dirty="0"/>
              <a:t>,</a:t>
            </a:r>
            <a:r>
              <a:rPr lang="en-IN" sz="2200" i="1" dirty="0"/>
              <a:t> ‘c</a:t>
            </a:r>
            <a:r>
              <a:rPr lang="en-IN" sz="2200" i="1" baseline="-25000" dirty="0"/>
              <a:t>i</a:t>
            </a:r>
            <a:r>
              <a:rPr lang="en-IN" sz="2200" i="1" dirty="0"/>
              <a:t>’</a:t>
            </a:r>
            <a:r>
              <a:rPr lang="en-IN" sz="2200" dirty="0"/>
              <a:t> represents the number of data points in </a:t>
            </a:r>
            <a:r>
              <a:rPr lang="en-IN" sz="2200" i="1" dirty="0" err="1"/>
              <a:t>i</a:t>
            </a:r>
            <a:r>
              <a:rPr lang="en-IN" sz="2200" i="1" baseline="30000" dirty="0" err="1"/>
              <a:t>th</a:t>
            </a:r>
            <a:r>
              <a:rPr lang="en-IN" sz="2200" dirty="0"/>
              <a:t> cluster.</a:t>
            </a:r>
          </a:p>
          <a:p>
            <a:pPr marL="285750" indent="-285750">
              <a:lnSpc>
                <a:spcPct val="150000"/>
              </a:lnSpc>
              <a:buFont typeface="Wingdings" panose="05000000000000000000" pitchFamily="2" charset="2"/>
              <a:buChar char="Ø"/>
            </a:pPr>
            <a:r>
              <a:rPr lang="en-IN" sz="2200" dirty="0"/>
              <a:t>Recalculate the distance between each data point and new obtained cluster </a:t>
            </a:r>
            <a:r>
              <a:rPr lang="en-IN" sz="2200" dirty="0" err="1"/>
              <a:t>centers</a:t>
            </a:r>
            <a:r>
              <a:rPr lang="en-IN" sz="2200" dirty="0"/>
              <a:t>.</a:t>
            </a:r>
          </a:p>
          <a:p>
            <a:pPr marL="285750" indent="-285750">
              <a:lnSpc>
                <a:spcPct val="150000"/>
              </a:lnSpc>
              <a:buFont typeface="Wingdings" panose="05000000000000000000" pitchFamily="2" charset="2"/>
              <a:buChar char="Ø"/>
            </a:pPr>
            <a:r>
              <a:rPr lang="en-IN" sz="2200" dirty="0"/>
              <a:t>If no data point was reassigned then stop, otherwise repeat from step 3).</a:t>
            </a:r>
          </a:p>
          <a:p>
            <a:endParaRPr lang="en-IN" sz="2200" dirty="0"/>
          </a:p>
        </p:txBody>
      </p:sp>
      <p:pic>
        <p:nvPicPr>
          <p:cNvPr id="4" name="Picture 2" descr="https://sites.google.com/site/dataclusteringalgorithms/_/rsrc/1273048565389/k-means-clustering-algorithm/kmeans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568" y="2536959"/>
            <a:ext cx="2190750" cy="70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353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Our Approach towards Location Based Clustering</a:t>
            </a:r>
            <a:endParaRPr lang="en-IN" sz="3600" b="1" dirty="0"/>
          </a:p>
        </p:txBody>
      </p:sp>
      <p:sp>
        <p:nvSpPr>
          <p:cNvPr id="3" name="Content Placeholder 2"/>
          <p:cNvSpPr>
            <a:spLocks noGrp="1"/>
          </p:cNvSpPr>
          <p:nvPr>
            <p:ph idx="1"/>
          </p:nvPr>
        </p:nvSpPr>
        <p:spPr>
          <a:xfrm>
            <a:off x="838200" y="1374865"/>
            <a:ext cx="10515600" cy="4351338"/>
          </a:xfrm>
        </p:spPr>
        <p:txBody>
          <a:bodyPr>
            <a:noAutofit/>
          </a:bodyPr>
          <a:lstStyle/>
          <a:p>
            <a:pPr>
              <a:lnSpc>
                <a:spcPct val="150000"/>
              </a:lnSpc>
              <a:buFont typeface="Wingdings" panose="05000000000000000000" pitchFamily="2" charset="2"/>
              <a:buChar char="Ø"/>
            </a:pPr>
            <a:r>
              <a:rPr lang="en-IN" sz="2200" dirty="0" smtClean="0"/>
              <a:t>3 clusters are made based on the latitude and longitude using K-means.</a:t>
            </a:r>
          </a:p>
          <a:p>
            <a:pPr>
              <a:lnSpc>
                <a:spcPct val="150000"/>
              </a:lnSpc>
              <a:buFont typeface="Wingdings" panose="05000000000000000000" pitchFamily="2" charset="2"/>
              <a:buChar char="Ø"/>
            </a:pPr>
            <a:r>
              <a:rPr lang="en-IN" sz="2200" dirty="0" smtClean="0"/>
              <a:t>The following are </a:t>
            </a:r>
            <a:r>
              <a:rPr lang="en-IN" sz="2200" dirty="0" smtClean="0"/>
              <a:t>determined by running queries against the data of each cluster: </a:t>
            </a:r>
            <a:endParaRPr lang="en-IN" sz="2200" dirty="0" smtClean="0"/>
          </a:p>
          <a:p>
            <a:pPr lvl="1">
              <a:lnSpc>
                <a:spcPct val="150000"/>
              </a:lnSpc>
            </a:pPr>
            <a:r>
              <a:rPr lang="en-IN" sz="2200" dirty="0" smtClean="0"/>
              <a:t>The cluster that has count &amp; maximum calls made.</a:t>
            </a:r>
          </a:p>
          <a:p>
            <a:pPr lvl="1">
              <a:lnSpc>
                <a:spcPct val="150000"/>
              </a:lnSpc>
            </a:pPr>
            <a:r>
              <a:rPr lang="en-IN" sz="2200" dirty="0" smtClean="0"/>
              <a:t>The cluster that has </a:t>
            </a:r>
            <a:r>
              <a:rPr lang="en-IN" sz="2200" dirty="0" smtClean="0"/>
              <a:t>maximum </a:t>
            </a:r>
            <a:r>
              <a:rPr lang="en-IN" sz="2200" dirty="0" smtClean="0"/>
              <a:t>duration of call.</a:t>
            </a:r>
          </a:p>
          <a:p>
            <a:pPr lvl="1">
              <a:lnSpc>
                <a:spcPct val="150000"/>
              </a:lnSpc>
            </a:pPr>
            <a:r>
              <a:rPr lang="en-IN" sz="2200" dirty="0" smtClean="0"/>
              <a:t>The number of users in each </a:t>
            </a:r>
            <a:r>
              <a:rPr lang="en-IN" sz="2200" dirty="0" smtClean="0"/>
              <a:t>cluster whose call duration is maximum.</a:t>
            </a:r>
          </a:p>
          <a:p>
            <a:pPr lvl="1">
              <a:lnSpc>
                <a:spcPct val="150000"/>
              </a:lnSpc>
            </a:pPr>
            <a:r>
              <a:rPr lang="en-IN" sz="2200" dirty="0" smtClean="0"/>
              <a:t>The </a:t>
            </a:r>
            <a:r>
              <a:rPr lang="en-IN" sz="2200" dirty="0" smtClean="0"/>
              <a:t>number of calls made and their duration at a specified time of the day</a:t>
            </a:r>
            <a:r>
              <a:rPr lang="en-IN" sz="2200" dirty="0" smtClean="0"/>
              <a:t>.</a:t>
            </a:r>
          </a:p>
          <a:p>
            <a:pPr lvl="1">
              <a:lnSpc>
                <a:spcPct val="150000"/>
              </a:lnSpc>
            </a:pPr>
            <a:r>
              <a:rPr lang="en-IN" sz="2200" dirty="0" smtClean="0"/>
              <a:t>Grouping of the </a:t>
            </a:r>
            <a:r>
              <a:rPr lang="en-IN" sz="2200" dirty="0"/>
              <a:t>data by date and sum </a:t>
            </a:r>
            <a:r>
              <a:rPr lang="en-IN" sz="2200" dirty="0" smtClean="0"/>
              <a:t>durations.</a:t>
            </a:r>
            <a:endParaRPr lang="en-IN" sz="2200" dirty="0" smtClean="0"/>
          </a:p>
          <a:p>
            <a:pPr>
              <a:lnSpc>
                <a:spcPct val="150000"/>
              </a:lnSpc>
              <a:buFont typeface="Wingdings" panose="05000000000000000000" pitchFamily="2" charset="2"/>
              <a:buChar char="Ø"/>
            </a:pPr>
            <a:endParaRPr lang="en-IN" sz="2200" dirty="0"/>
          </a:p>
        </p:txBody>
      </p:sp>
    </p:spTree>
    <p:extLst>
      <p:ext uri="{BB962C8B-B14F-4D97-AF65-F5344CB8AC3E}">
        <p14:creationId xmlns:p14="http://schemas.microsoft.com/office/powerpoint/2010/main" val="2121319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5"/>
            <a:ext cx="10515600" cy="922762"/>
          </a:xfrm>
        </p:spPr>
        <p:txBody>
          <a:bodyPr>
            <a:normAutofit/>
          </a:bodyPr>
          <a:lstStyle/>
          <a:p>
            <a:r>
              <a:rPr lang="en-IN" sz="3600" b="1" dirty="0" smtClean="0"/>
              <a:t>Spark Query Results</a:t>
            </a:r>
            <a:endParaRPr lang="en-IN" sz="3600" b="1" dirty="0"/>
          </a:p>
        </p:txBody>
      </p:sp>
      <p:sp>
        <p:nvSpPr>
          <p:cNvPr id="3" name="Content Placeholder 2"/>
          <p:cNvSpPr>
            <a:spLocks noGrp="1"/>
          </p:cNvSpPr>
          <p:nvPr>
            <p:ph idx="1"/>
          </p:nvPr>
        </p:nvSpPr>
        <p:spPr>
          <a:xfrm>
            <a:off x="838200" y="1184857"/>
            <a:ext cx="10515600" cy="4979227"/>
          </a:xfrm>
        </p:spPr>
        <p:txBody>
          <a:bodyPr>
            <a:noAutofit/>
          </a:bodyPr>
          <a:lstStyle/>
          <a:p>
            <a:pPr>
              <a:lnSpc>
                <a:spcPct val="150000"/>
              </a:lnSpc>
              <a:buFont typeface="Wingdings" panose="05000000000000000000" pitchFamily="2" charset="2"/>
              <a:buChar char="Ø"/>
            </a:pPr>
            <a:r>
              <a:rPr lang="en-IN" sz="2200" dirty="0" smtClean="0"/>
              <a:t>A </a:t>
            </a:r>
            <a:r>
              <a:rPr lang="en-IN" sz="2200" dirty="0"/>
              <a:t>mobile company usually charges users telephone calls using </a:t>
            </a:r>
            <a:r>
              <a:rPr lang="en-IN" sz="2200" dirty="0" smtClean="0"/>
              <a:t>duration.</a:t>
            </a:r>
          </a:p>
          <a:p>
            <a:pPr>
              <a:lnSpc>
                <a:spcPct val="150000"/>
              </a:lnSpc>
              <a:buFont typeface="Wingdings" panose="05000000000000000000" pitchFamily="2" charset="2"/>
              <a:buChar char="Ø"/>
            </a:pPr>
            <a:r>
              <a:rPr lang="en-IN" sz="2200" dirty="0" smtClean="0"/>
              <a:t>This query results will group the data by date and sum durations.</a:t>
            </a:r>
          </a:p>
          <a:p>
            <a:pPr>
              <a:lnSpc>
                <a:spcPct val="150000"/>
              </a:lnSpc>
              <a:buFont typeface="Wingdings" panose="05000000000000000000" pitchFamily="2" charset="2"/>
              <a:buChar char="Ø"/>
            </a:pPr>
            <a:r>
              <a:rPr lang="en-IN" sz="2200" dirty="0" smtClean="0"/>
              <a:t>We </a:t>
            </a:r>
            <a:r>
              <a:rPr lang="en-IN" sz="2200" dirty="0"/>
              <a:t>assume that the unit of duration is minute and charge per minute is 19.2c.</a:t>
            </a:r>
          </a:p>
          <a:p>
            <a:pPr>
              <a:lnSpc>
                <a:spcPct val="150000"/>
              </a:lnSpc>
              <a:buFont typeface="Wingdings" panose="05000000000000000000" pitchFamily="2" charset="2"/>
              <a:buChar char="Ø"/>
            </a:pPr>
            <a:r>
              <a:rPr lang="en-IN" sz="2200" dirty="0" smtClean="0"/>
              <a:t>Net </a:t>
            </a:r>
            <a:r>
              <a:rPr lang="en-IN" sz="2200" dirty="0"/>
              <a:t>profit to company on each day is as </a:t>
            </a:r>
            <a:r>
              <a:rPr lang="en-IN" sz="2200" dirty="0" smtClean="0"/>
              <a:t>follows:</a:t>
            </a:r>
            <a:endParaRPr lang="en-IN" sz="2200" dirty="0"/>
          </a:p>
          <a:p>
            <a:pPr lvl="1">
              <a:lnSpc>
                <a:spcPct val="150000"/>
              </a:lnSpc>
            </a:pPr>
            <a:r>
              <a:rPr lang="en-IN" sz="1800" dirty="0" smtClean="0"/>
              <a:t>Date</a:t>
            </a:r>
            <a:r>
              <a:rPr lang="en-IN" sz="1800" dirty="0"/>
              <a:t>: 20120701, Duration Sum: 1.6681724E7, Daily Net Profit: $3202891.01</a:t>
            </a:r>
          </a:p>
          <a:p>
            <a:pPr lvl="1">
              <a:lnSpc>
                <a:spcPct val="150000"/>
              </a:lnSpc>
            </a:pPr>
            <a:r>
              <a:rPr lang="en-IN" sz="1800" dirty="0"/>
              <a:t>Date: 20120703, Duration Sum: 1761476.0, Daily Net Profit: $338203.39</a:t>
            </a:r>
          </a:p>
          <a:p>
            <a:pPr lvl="1">
              <a:lnSpc>
                <a:spcPct val="150000"/>
              </a:lnSpc>
            </a:pPr>
            <a:r>
              <a:rPr lang="en-IN" sz="1800" dirty="0"/>
              <a:t>Date: 20120704, Duration Sum: 1154730.0, Daily Net Profit: $221708.16</a:t>
            </a:r>
          </a:p>
          <a:p>
            <a:pPr lvl="1">
              <a:lnSpc>
                <a:spcPct val="150000"/>
              </a:lnSpc>
            </a:pPr>
            <a:r>
              <a:rPr lang="en-IN" sz="1800" dirty="0"/>
              <a:t>Date: 20120705, Duration Sum: 316639.0, Daily Net Profit: $60794.69</a:t>
            </a:r>
          </a:p>
          <a:p>
            <a:pPr lvl="1">
              <a:lnSpc>
                <a:spcPct val="150000"/>
              </a:lnSpc>
            </a:pPr>
            <a:r>
              <a:rPr lang="en-IN" sz="1800" dirty="0"/>
              <a:t>Date: 20120706, Duration Sum: 4903445.0, Daily Net Profit: $941461.44</a:t>
            </a:r>
          </a:p>
          <a:p>
            <a:pPr lvl="1">
              <a:lnSpc>
                <a:spcPct val="150000"/>
              </a:lnSpc>
            </a:pPr>
            <a:r>
              <a:rPr lang="en-IN" sz="1800" dirty="0"/>
              <a:t>Date: 20120707, Duration Sum: 7018680.0, Daily Net Profit: $1347586.56</a:t>
            </a:r>
          </a:p>
        </p:txBody>
      </p:sp>
    </p:spTree>
    <p:extLst>
      <p:ext uri="{BB962C8B-B14F-4D97-AF65-F5344CB8AC3E}">
        <p14:creationId xmlns:p14="http://schemas.microsoft.com/office/powerpoint/2010/main" val="3153830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2096</Words>
  <Application>Microsoft Office PowerPoint</Application>
  <PresentationFormat>Widescreen</PresentationFormat>
  <Paragraphs>383</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SimSun</vt:lpstr>
      <vt:lpstr>Arial</vt:lpstr>
      <vt:lpstr>Calibri</vt:lpstr>
      <vt:lpstr>Calibri Light</vt:lpstr>
      <vt:lpstr>Times New Roman</vt:lpstr>
      <vt:lpstr>Wingdings</vt:lpstr>
      <vt:lpstr>Office Theme</vt:lpstr>
      <vt:lpstr>Scalable Processing and Analysis of Call Detail Records</vt:lpstr>
      <vt:lpstr> Problem Definition    </vt:lpstr>
      <vt:lpstr>Outline</vt:lpstr>
      <vt:lpstr>Template of data </vt:lpstr>
      <vt:lpstr>K-Means Clustering Algorithm</vt:lpstr>
      <vt:lpstr>Algorithmic Steps</vt:lpstr>
      <vt:lpstr>Algorithmic Steps</vt:lpstr>
      <vt:lpstr>Our Approach towards Location Based Clustering</vt:lpstr>
      <vt:lpstr>Spark Query Results</vt:lpstr>
      <vt:lpstr>Spark Query Results</vt:lpstr>
      <vt:lpstr>Data Analytics</vt:lpstr>
      <vt:lpstr>Query Results of Location Based K-Means Clustering  </vt:lpstr>
      <vt:lpstr>Query Results of Location Based K-Means Clustering </vt:lpstr>
      <vt:lpstr>Query Results of Location Based K-Means Clustering </vt:lpstr>
      <vt:lpstr>Query Results of Location Based K-Means Clustering </vt:lpstr>
      <vt:lpstr>Advantages of the algorithm</vt:lpstr>
      <vt:lpstr>CDR User Clustering Analysis </vt:lpstr>
      <vt:lpstr>Data Pre processing and Feature Extraction Using Pig Latin </vt:lpstr>
      <vt:lpstr>Features</vt:lpstr>
      <vt:lpstr>K-Means Clustering Using Spark  Table 1 Cluster Characteristics</vt:lpstr>
      <vt:lpstr>Hive Tables and Queries </vt:lpstr>
      <vt:lpstr>User Cluster Analysis</vt:lpstr>
      <vt:lpstr>Table 2 Number of users for different time segment in each cluster</vt:lpstr>
      <vt:lpstr>User Clustering</vt:lpstr>
      <vt:lpstr>Time Series Analysis </vt:lpstr>
      <vt:lpstr>Time Series Analysis</vt:lpstr>
      <vt:lpstr>Time Series Analysis</vt:lpstr>
      <vt:lpstr>Time Series Analysis</vt:lpstr>
      <vt:lpstr>Time Series Snapshots</vt:lpstr>
      <vt:lpstr>Time Series Snapshots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 K E</dc:creator>
  <cp:lastModifiedBy>REDDY K E</cp:lastModifiedBy>
  <cp:revision>61</cp:revision>
  <dcterms:created xsi:type="dcterms:W3CDTF">2015-08-07T22:27:05Z</dcterms:created>
  <dcterms:modified xsi:type="dcterms:W3CDTF">2015-08-08T18:37:39Z</dcterms:modified>
</cp:coreProperties>
</file>