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6"/>
  </p:notesMasterIdLst>
  <p:sldIdLst>
    <p:sldId id="256" r:id="rId2"/>
    <p:sldId id="257" r:id="rId3"/>
    <p:sldId id="258" r:id="rId4"/>
    <p:sldId id="259" r:id="rId5"/>
    <p:sldId id="260" r:id="rId6"/>
    <p:sldId id="261" r:id="rId7"/>
    <p:sldId id="262" r:id="rId8"/>
    <p:sldId id="263" r:id="rId9"/>
    <p:sldId id="268" r:id="rId10"/>
    <p:sldId id="269" r:id="rId11"/>
    <p:sldId id="264" r:id="rId12"/>
    <p:sldId id="265" r:id="rId13"/>
    <p:sldId id="266" r:id="rId14"/>
    <p:sldId id="267"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724" y="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Arial"/>
                <a:ea typeface="Arial"/>
                <a:cs typeface="Arial"/>
                <a:sym typeface="Arial"/>
              </a:defRPr>
            </a:lvl1pPr>
            <a:lvl2pPr marL="457200" marR="0" lvl="1" indent="0" algn="l" rtl="0">
              <a:spcBef>
                <a:spcPts val="0"/>
              </a:spcBef>
              <a:buChar char="○"/>
              <a:defRPr sz="1200" b="0" i="0" u="none" strike="noStrike" cap="none">
                <a:solidFill>
                  <a:schemeClr val="dk1"/>
                </a:solidFill>
                <a:latin typeface="Arial"/>
                <a:ea typeface="Arial"/>
                <a:cs typeface="Arial"/>
                <a:sym typeface="Arial"/>
              </a:defRPr>
            </a:lvl2pPr>
            <a:lvl3pPr marL="914400" marR="0" lvl="2" indent="0" algn="l" rtl="0">
              <a:spcBef>
                <a:spcPts val="0"/>
              </a:spcBef>
              <a:buChar char="■"/>
              <a:defRPr sz="1200" b="0" i="0" u="none" strike="noStrike" cap="none">
                <a:solidFill>
                  <a:schemeClr val="dk1"/>
                </a:solidFill>
                <a:latin typeface="Arial"/>
                <a:ea typeface="Arial"/>
                <a:cs typeface="Arial"/>
                <a:sym typeface="Arial"/>
              </a:defRPr>
            </a:lvl3pPr>
            <a:lvl4pPr marL="1371600" marR="0" lvl="3" indent="0" algn="l" rtl="0">
              <a:spcBef>
                <a:spcPts val="0"/>
              </a:spcBef>
              <a:buChar char="●"/>
              <a:defRPr sz="1200" b="0" i="0" u="none" strike="noStrike" cap="none">
                <a:solidFill>
                  <a:schemeClr val="dk1"/>
                </a:solidFill>
                <a:latin typeface="Arial"/>
                <a:ea typeface="Arial"/>
                <a:cs typeface="Arial"/>
                <a:sym typeface="Arial"/>
              </a:defRPr>
            </a:lvl4pPr>
            <a:lvl5pPr marL="1828800" marR="0" lvl="4" indent="0" algn="l" rtl="0">
              <a:spcBef>
                <a:spcPts val="0"/>
              </a:spcBef>
              <a:buChar char="○"/>
              <a:defRPr sz="1200" b="0" i="0" u="none" strike="noStrike" cap="none">
                <a:solidFill>
                  <a:schemeClr val="dk1"/>
                </a:solidFill>
                <a:latin typeface="Arial"/>
                <a:ea typeface="Arial"/>
                <a:cs typeface="Arial"/>
                <a:sym typeface="Arial"/>
              </a:defRPr>
            </a:lvl5pPr>
            <a:lvl6pPr marL="2286000" marR="0" lvl="5" indent="0" algn="l" rtl="0">
              <a:spcBef>
                <a:spcPts val="0"/>
              </a:spcBef>
              <a:buChar char="■"/>
              <a:defRPr sz="1200" b="0" i="0" u="none" strike="noStrike" cap="none">
                <a:solidFill>
                  <a:schemeClr val="dk1"/>
                </a:solidFill>
                <a:latin typeface="Arial"/>
                <a:ea typeface="Arial"/>
                <a:cs typeface="Arial"/>
                <a:sym typeface="Arial"/>
              </a:defRPr>
            </a:lvl6pPr>
            <a:lvl7pPr marL="2743200" marR="0" lvl="6" indent="0" algn="l" rtl="0">
              <a:spcBef>
                <a:spcPts val="0"/>
              </a:spcBef>
              <a:buChar char="●"/>
              <a:defRPr sz="1200" b="0" i="0" u="none" strike="noStrike" cap="none">
                <a:solidFill>
                  <a:schemeClr val="dk1"/>
                </a:solidFill>
                <a:latin typeface="Arial"/>
                <a:ea typeface="Arial"/>
                <a:cs typeface="Arial"/>
                <a:sym typeface="Arial"/>
              </a:defRPr>
            </a:lvl7pPr>
            <a:lvl8pPr marL="3200400" marR="0" lvl="7" indent="0" algn="l" rtl="0">
              <a:spcBef>
                <a:spcPts val="0"/>
              </a:spcBef>
              <a:buChar char="○"/>
              <a:defRPr sz="1200" b="0" i="0" u="none" strike="noStrike" cap="none">
                <a:solidFill>
                  <a:schemeClr val="dk1"/>
                </a:solidFill>
                <a:latin typeface="Arial"/>
                <a:ea typeface="Arial"/>
                <a:cs typeface="Arial"/>
                <a:sym typeface="Arial"/>
              </a:defRPr>
            </a:lvl8pPr>
            <a:lvl9pPr marL="3657600" marR="0" lvl="8" indent="0" algn="l" rtl="0">
              <a:spcBef>
                <a:spcPts val="0"/>
              </a:spcBef>
              <a:buChar char="■"/>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a:p>
        </p:txBody>
      </p:sp>
      <p:sp>
        <p:nvSpPr>
          <p:cNvPr id="145" name="Shape 1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193" name="Shape 19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extLst>
      <p:ext uri="{BB962C8B-B14F-4D97-AF65-F5344CB8AC3E}">
        <p14:creationId xmlns:p14="http://schemas.microsoft.com/office/powerpoint/2010/main" val="2320272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200" name="Shape 20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207" name="Shape 20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214" name="Shape 214"/>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221" name="Shape 22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a:p>
        </p:txBody>
      </p:sp>
      <p:sp>
        <p:nvSpPr>
          <p:cNvPr id="151" name="Shape 1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a:p>
        </p:txBody>
      </p:sp>
      <p:sp>
        <p:nvSpPr>
          <p:cNvPr id="157" name="Shape 15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a:p>
        </p:txBody>
      </p:sp>
      <p:sp>
        <p:nvSpPr>
          <p:cNvPr id="164" name="Shape 1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171" name="Shape 171"/>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178" name="Shape 17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185" name="Shape 18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193" name="Shape 19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a:spcBef>
                <a:spcPts val="0"/>
              </a:spcBef>
              <a:buNone/>
            </a:pPr>
            <a:endParaRPr/>
          </a:p>
        </p:txBody>
      </p:sp>
      <p:sp>
        <p:nvSpPr>
          <p:cNvPr id="193" name="Shape 19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spTree>
    <p:extLst>
      <p:ext uri="{BB962C8B-B14F-4D97-AF65-F5344CB8AC3E}">
        <p14:creationId xmlns:p14="http://schemas.microsoft.com/office/powerpoint/2010/main" val="582597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Shape 26"/>
        <p:cNvGrpSpPr/>
        <p:nvPr/>
      </p:nvGrpSpPr>
      <p:grpSpPr>
        <a:xfrm>
          <a:off x="0" y="0"/>
          <a:ext cx="0" cy="0"/>
          <a:chOff x="0" y="0"/>
          <a:chExt cx="0" cy="0"/>
        </a:xfrm>
      </p:grpSpPr>
      <p:grpSp>
        <p:nvGrpSpPr>
          <p:cNvPr id="27" name="Shape 27"/>
          <p:cNvGrpSpPr/>
          <p:nvPr/>
        </p:nvGrpSpPr>
        <p:grpSpPr>
          <a:xfrm>
            <a:off x="0" y="-8467"/>
            <a:ext cx="12192000" cy="6866467"/>
            <a:chOff x="0" y="-8467"/>
            <a:chExt cx="12192000" cy="6866467"/>
          </a:xfrm>
        </p:grpSpPr>
        <p:cxnSp>
          <p:nvCxnSpPr>
            <p:cNvPr id="28" name="Shape 28"/>
            <p:cNvCxnSpPr/>
            <p:nvPr/>
          </p:nvCxnSpPr>
          <p:spPr>
            <a:xfrm>
              <a:off x="9371012" y="0"/>
              <a:ext cx="1219200" cy="6858000"/>
            </a:xfrm>
            <a:prstGeom prst="straightConnector1">
              <a:avLst/>
            </a:prstGeom>
            <a:noFill/>
            <a:ln w="9525" cap="flat" cmpd="sng">
              <a:solidFill>
                <a:srgbClr val="BFBFBF"/>
              </a:solidFill>
              <a:prstDash val="solid"/>
              <a:round/>
              <a:headEnd type="none" w="med" len="med"/>
              <a:tailEnd type="none" w="med" len="med"/>
            </a:ln>
          </p:spPr>
        </p:cxnSp>
        <p:cxnSp>
          <p:nvCxnSpPr>
            <p:cNvPr id="29" name="Shape 29"/>
            <p:cNvCxnSpPr/>
            <p:nvPr/>
          </p:nvCxnSpPr>
          <p:spPr>
            <a:xfrm flipH="1">
              <a:off x="7425267" y="3681413"/>
              <a:ext cx="4763558" cy="3176587"/>
            </a:xfrm>
            <a:prstGeom prst="straightConnector1">
              <a:avLst/>
            </a:prstGeom>
            <a:noFill/>
            <a:ln w="9525" cap="flat" cmpd="sng">
              <a:solidFill>
                <a:srgbClr val="D8D8D8"/>
              </a:solidFill>
              <a:prstDash val="solid"/>
              <a:round/>
              <a:headEnd type="none" w="med" len="med"/>
              <a:tailEnd type="none" w="med" len="med"/>
            </a:ln>
          </p:spPr>
        </p:cxnSp>
        <p:sp>
          <p:nvSpPr>
            <p:cNvPr id="30" name="Shape 30"/>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31" name="Shape 31"/>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32" name="Shape 32"/>
            <p:cNvSpPr/>
            <p:nvPr/>
          </p:nvSpPr>
          <p:spPr>
            <a:xfrm>
              <a:off x="8932333" y="3048000"/>
              <a:ext cx="3259667" cy="3810000"/>
            </a:xfrm>
            <a:prstGeom prst="triangle">
              <a:avLst>
                <a:gd name="adj" fmla="val 100000"/>
              </a:avLst>
            </a:prstGeom>
            <a:solidFill>
              <a:schemeClr val="accent2">
                <a:alpha val="71764"/>
              </a:schemeClr>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4" name="Shape 34"/>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5" name="Shape 35"/>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6" name="Shape 36"/>
            <p:cNvSpPr/>
            <p:nvPr/>
          </p:nvSpPr>
          <p:spPr>
            <a:xfrm>
              <a:off x="10371666" y="3589867"/>
              <a:ext cx="1817159" cy="3268133"/>
            </a:xfrm>
            <a:prstGeom prst="triangle">
              <a:avLst>
                <a:gd name="adj" fmla="val 100000"/>
              </a:avLst>
            </a:prstGeom>
            <a:solidFill>
              <a:schemeClr val="accent1">
                <a:alpha val="80000"/>
              </a:schemeClr>
            </a:solidFill>
            <a:ln>
              <a:noFill/>
            </a:ln>
          </p:spPr>
          <p:txBody>
            <a:bodyPr wrap="square" lIns="91425" tIns="91425" rIns="91425" bIns="91425" anchor="ctr" anchorCtr="0">
              <a:noAutofit/>
            </a:bodyPr>
            <a:lstStyle/>
            <a:p>
              <a:pPr lvl="0">
                <a:spcBef>
                  <a:spcPts val="0"/>
                </a:spcBef>
                <a:buNone/>
              </a:pPr>
              <a:endParaRPr/>
            </a:p>
          </p:txBody>
        </p:sp>
        <p:sp>
          <p:nvSpPr>
            <p:cNvPr id="37" name="Shape 37"/>
            <p:cNvSpPr/>
            <p:nvPr/>
          </p:nvSpPr>
          <p:spPr>
            <a:xfrm rot="10800000">
              <a:off x="0" y="0"/>
              <a:ext cx="842596" cy="5666154"/>
            </a:xfrm>
            <a:prstGeom prst="triangle">
              <a:avLst>
                <a:gd name="adj" fmla="val 100000"/>
              </a:avLst>
            </a:prstGeom>
            <a:solidFill>
              <a:schemeClr val="accent1">
                <a:alpha val="84705"/>
              </a:schemeClr>
            </a:solidFill>
            <a:ln>
              <a:noFill/>
            </a:ln>
          </p:spPr>
          <p:txBody>
            <a:bodyPr wrap="square" lIns="91425" tIns="91425" rIns="91425" bIns="91425" anchor="ctr" anchorCtr="0">
              <a:noAutofit/>
            </a:bodyPr>
            <a:lstStyle/>
            <a:p>
              <a:pPr lvl="0">
                <a:spcBef>
                  <a:spcPts val="0"/>
                </a:spcBef>
                <a:buNone/>
              </a:pPr>
              <a:endParaRPr/>
            </a:p>
          </p:txBody>
        </p:sp>
      </p:grpSp>
      <p:sp>
        <p:nvSpPr>
          <p:cNvPr id="38" name="Shape 38"/>
          <p:cNvSpPr txBox="1">
            <a:spLocks noGrp="1"/>
          </p:cNvSpPr>
          <p:nvPr>
            <p:ph type="ctrTitle"/>
          </p:nvPr>
        </p:nvSpPr>
        <p:spPr>
          <a:xfrm>
            <a:off x="1507067" y="2404534"/>
            <a:ext cx="7766936" cy="1646302"/>
          </a:xfrm>
          <a:prstGeom prst="rect">
            <a:avLst/>
          </a:prstGeom>
          <a:noFill/>
          <a:ln>
            <a:noFill/>
          </a:ln>
        </p:spPr>
        <p:txBody>
          <a:bodyPr wrap="square" lIns="91425" tIns="91425" rIns="91425" bIns="91425" anchor="b" anchorCtr="0"/>
          <a:lstStyle>
            <a:lvl1pPr marL="0" marR="0" lvl="0" indent="0" algn="r" rtl="0">
              <a:spcBef>
                <a:spcPts val="0"/>
              </a:spcBef>
              <a:buClr>
                <a:schemeClr val="accent1"/>
              </a:buClr>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9" name="Shape 39"/>
          <p:cNvSpPr txBox="1">
            <a:spLocks noGrp="1"/>
          </p:cNvSpPr>
          <p:nvPr>
            <p:ph type="subTitle" idx="1"/>
          </p:nvPr>
        </p:nvSpPr>
        <p:spPr>
          <a:xfrm>
            <a:off x="1507067" y="4050833"/>
            <a:ext cx="7766936" cy="1096899"/>
          </a:xfrm>
          <a:prstGeom prst="rect">
            <a:avLst/>
          </a:prstGeom>
          <a:noFill/>
          <a:ln>
            <a:noFill/>
          </a:ln>
        </p:spPr>
        <p:txBody>
          <a:bodyPr wrap="square" lIns="91425" tIns="91425" rIns="91425" bIns="91425" anchor="t" anchorCtr="0"/>
          <a:lstStyle>
            <a:lvl1pPr marL="0" marR="0" lvl="0" indent="0" algn="r"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40" name="Shape 40"/>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1" name="Shape 41"/>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2" name="Shape 42"/>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题注">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677335" y="609600"/>
            <a:ext cx="8596668" cy="3403600"/>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6" name="Shape 96"/>
          <p:cNvSpPr txBox="1">
            <a:spLocks noGrp="1"/>
          </p:cNvSpPr>
          <p:nvPr>
            <p:ph type="body" idx="1"/>
          </p:nvPr>
        </p:nvSpPr>
        <p:spPr>
          <a:xfrm>
            <a:off x="677335" y="4470400"/>
            <a:ext cx="8596668" cy="1570962"/>
          </a:xfrm>
          <a:prstGeom prst="rect">
            <a:avLst/>
          </a:prstGeom>
          <a:noFill/>
          <a:ln>
            <a:noFill/>
          </a:ln>
        </p:spPr>
        <p:txBody>
          <a:bodyPr wrap="square"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7" name="Shape 97"/>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8" name="Shape 98"/>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9" name="Shape 99"/>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带标题的引述">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931334" y="609600"/>
            <a:ext cx="8094134" cy="3022600"/>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2" name="Shape 102"/>
          <p:cNvSpPr txBox="1">
            <a:spLocks noGrp="1"/>
          </p:cNvSpPr>
          <p:nvPr>
            <p:ph type="body" idx="1"/>
          </p:nvPr>
        </p:nvSpPr>
        <p:spPr>
          <a:xfrm>
            <a:off x="1366139" y="3632200"/>
            <a:ext cx="7224524" cy="381000"/>
          </a:xfrm>
          <a:prstGeom prst="rect">
            <a:avLst/>
          </a:prstGeom>
          <a:noFill/>
          <a:ln>
            <a:noFill/>
          </a:ln>
        </p:spPr>
        <p:txBody>
          <a:bodyPr wrap="square"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03" name="Shape 103"/>
          <p:cNvSpPr txBox="1">
            <a:spLocks noGrp="1"/>
          </p:cNvSpPr>
          <p:nvPr>
            <p:ph type="body" idx="2"/>
          </p:nvPr>
        </p:nvSpPr>
        <p:spPr>
          <a:xfrm>
            <a:off x="677335" y="4470400"/>
            <a:ext cx="8596668" cy="1570962"/>
          </a:xfrm>
          <a:prstGeom prst="rect">
            <a:avLst/>
          </a:prstGeom>
          <a:noFill/>
          <a:ln>
            <a:noFill/>
          </a:ln>
        </p:spPr>
        <p:txBody>
          <a:bodyPr wrap="square"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4" name="Shape 104"/>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5" name="Shape 105"/>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6" name="Shape 106"/>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
        <p:nvSpPr>
          <p:cNvPr id="107" name="Shape 107"/>
          <p:cNvSpPr txBox="1"/>
          <p:nvPr/>
        </p:nvSpPr>
        <p:spPr>
          <a:xfrm>
            <a:off x="541870" y="790378"/>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08" name="Shape 108"/>
          <p:cNvSpPr txBox="1"/>
          <p:nvPr/>
        </p:nvSpPr>
        <p:spPr>
          <a:xfrm>
            <a:off x="8893011" y="2886556"/>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名片">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77335" y="1931988"/>
            <a:ext cx="8596668" cy="2595460"/>
          </a:xfrm>
          <a:prstGeom prst="rect">
            <a:avLst/>
          </a:prstGeom>
          <a:noFill/>
          <a:ln>
            <a:noFill/>
          </a:ln>
        </p:spPr>
        <p:txBody>
          <a:bodyPr wrap="square" lIns="91425" tIns="91425" rIns="91425" bIns="91425" anchor="b"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1" name="Shape 111"/>
          <p:cNvSpPr txBox="1">
            <a:spLocks noGrp="1"/>
          </p:cNvSpPr>
          <p:nvPr>
            <p:ph type="body" idx="1"/>
          </p:nvPr>
        </p:nvSpPr>
        <p:spPr>
          <a:xfrm>
            <a:off x="677335" y="4527448"/>
            <a:ext cx="8596668" cy="1513914"/>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2" name="Shape 112"/>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3" name="Shape 113"/>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4" name="Shape 114"/>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名片引述">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931334" y="609600"/>
            <a:ext cx="8094134" cy="3022600"/>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7" name="Shape 117"/>
          <p:cNvSpPr txBox="1">
            <a:spLocks noGrp="1"/>
          </p:cNvSpPr>
          <p:nvPr>
            <p:ph type="body" idx="1"/>
          </p:nvPr>
        </p:nvSpPr>
        <p:spPr>
          <a:xfrm>
            <a:off x="677332" y="4013200"/>
            <a:ext cx="8596669" cy="514248"/>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8" name="Shape 118"/>
          <p:cNvSpPr txBox="1">
            <a:spLocks noGrp="1"/>
          </p:cNvSpPr>
          <p:nvPr>
            <p:ph type="body" idx="2"/>
          </p:nvPr>
        </p:nvSpPr>
        <p:spPr>
          <a:xfrm>
            <a:off x="677335" y="4527448"/>
            <a:ext cx="8596668" cy="1513914"/>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9" name="Shape 119"/>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0" name="Shape 120"/>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1" name="Shape 121"/>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
        <p:nvSpPr>
          <p:cNvPr id="122" name="Shape 122"/>
          <p:cNvSpPr txBox="1"/>
          <p:nvPr/>
        </p:nvSpPr>
        <p:spPr>
          <a:xfrm>
            <a:off x="541870" y="790378"/>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
        <p:nvSpPr>
          <p:cNvPr id="123" name="Shape 123"/>
          <p:cNvSpPr txBox="1"/>
          <p:nvPr/>
        </p:nvSpPr>
        <p:spPr>
          <a:xfrm>
            <a:off x="8893011" y="2886556"/>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8000" b="0" i="0" u="none" strike="noStrike" cap="none">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真或假">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685799" y="609600"/>
            <a:ext cx="8588203" cy="3022600"/>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6" name="Shape 126"/>
          <p:cNvSpPr txBox="1">
            <a:spLocks noGrp="1"/>
          </p:cNvSpPr>
          <p:nvPr>
            <p:ph type="body" idx="1"/>
          </p:nvPr>
        </p:nvSpPr>
        <p:spPr>
          <a:xfrm>
            <a:off x="677332" y="4013200"/>
            <a:ext cx="8596669" cy="514248"/>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7" name="Shape 127"/>
          <p:cNvSpPr txBox="1">
            <a:spLocks noGrp="1"/>
          </p:cNvSpPr>
          <p:nvPr>
            <p:ph type="body" idx="2"/>
          </p:nvPr>
        </p:nvSpPr>
        <p:spPr>
          <a:xfrm>
            <a:off x="677335" y="4527448"/>
            <a:ext cx="8596668" cy="1513914"/>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8" name="Shape 128"/>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9" name="Shape 129"/>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0" name="Shape 130"/>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标题和竖排文本">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3" name="Shape 133"/>
          <p:cNvSpPr txBox="1">
            <a:spLocks noGrp="1"/>
          </p:cNvSpPr>
          <p:nvPr>
            <p:ph type="body" idx="1"/>
          </p:nvPr>
        </p:nvSpPr>
        <p:spPr>
          <a:xfrm rot="5400000">
            <a:off x="3035282" y="-197358"/>
            <a:ext cx="3880773" cy="8596668"/>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4" name="Shape 134"/>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5" name="Shape 135"/>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6" name="Shape 136"/>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竖排标题和文本">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rot="5400000">
            <a:off x="5994319" y="2582953"/>
            <a:ext cx="5251451" cy="1304743"/>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9" name="Shape 139"/>
          <p:cNvSpPr txBox="1">
            <a:spLocks noGrp="1"/>
          </p:cNvSpPr>
          <p:nvPr>
            <p:ph type="body" idx="1"/>
          </p:nvPr>
        </p:nvSpPr>
        <p:spPr>
          <a:xfrm rot="5400000">
            <a:off x="1581685" y="-294750"/>
            <a:ext cx="5251450" cy="7060150"/>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40" name="Shape 140"/>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1" name="Shape 141"/>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2" name="Shape 142"/>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5" name="Shape 45"/>
          <p:cNvSpPr txBox="1">
            <a:spLocks noGrp="1"/>
          </p:cNvSpPr>
          <p:nvPr>
            <p:ph type="body" idx="1"/>
          </p:nvPr>
        </p:nvSpPr>
        <p:spPr>
          <a:xfrm>
            <a:off x="677334" y="2160589"/>
            <a:ext cx="8596668" cy="3880773"/>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6" name="Shape 46"/>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7" name="Shape 47"/>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8" name="Shape 48"/>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677335" y="2700867"/>
            <a:ext cx="8596668" cy="1826581"/>
          </a:xfrm>
          <a:prstGeom prst="rect">
            <a:avLst/>
          </a:prstGeom>
          <a:noFill/>
          <a:ln>
            <a:noFill/>
          </a:ln>
        </p:spPr>
        <p:txBody>
          <a:bodyPr wrap="square" lIns="91425" tIns="91425" rIns="91425" bIns="91425" anchor="b" anchorCtr="0"/>
          <a:lstStyle>
            <a:lvl1pPr marL="0" marR="0" lvl="0" indent="0" algn="l" rtl="0">
              <a:spcBef>
                <a:spcPts val="0"/>
              </a:spcBef>
              <a:buClr>
                <a:schemeClr val="accent1"/>
              </a:buClr>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1" name="Shape 51"/>
          <p:cNvSpPr txBox="1">
            <a:spLocks noGrp="1"/>
          </p:cNvSpPr>
          <p:nvPr>
            <p:ph type="body" idx="1"/>
          </p:nvPr>
        </p:nvSpPr>
        <p:spPr>
          <a:xfrm>
            <a:off x="677335" y="4527448"/>
            <a:ext cx="8596668" cy="860400"/>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7F7F7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52" name="Shape 52"/>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3" name="Shape 53"/>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4" name="Shape 54"/>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项内容">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7" name="Shape 57"/>
          <p:cNvSpPr txBox="1">
            <a:spLocks noGrp="1"/>
          </p:cNvSpPr>
          <p:nvPr>
            <p:ph type="body" idx="1"/>
          </p:nvPr>
        </p:nvSpPr>
        <p:spPr>
          <a:xfrm>
            <a:off x="677334" y="2160589"/>
            <a:ext cx="4184035" cy="3880772"/>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8" name="Shape 58"/>
          <p:cNvSpPr txBox="1">
            <a:spLocks noGrp="1"/>
          </p:cNvSpPr>
          <p:nvPr>
            <p:ph type="body" idx="2"/>
          </p:nvPr>
        </p:nvSpPr>
        <p:spPr>
          <a:xfrm>
            <a:off x="5089970" y="2160589"/>
            <a:ext cx="4184034" cy="3880773"/>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9" name="Shape 59"/>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0" name="Shape 60"/>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1" name="Shape 61"/>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4" name="Shape 64"/>
          <p:cNvSpPr txBox="1">
            <a:spLocks noGrp="1"/>
          </p:cNvSpPr>
          <p:nvPr>
            <p:ph type="body" idx="1"/>
          </p:nvPr>
        </p:nvSpPr>
        <p:spPr>
          <a:xfrm>
            <a:off x="675745" y="2160983"/>
            <a:ext cx="4185623" cy="576262"/>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5" name="Shape 65"/>
          <p:cNvSpPr txBox="1">
            <a:spLocks noGrp="1"/>
          </p:cNvSpPr>
          <p:nvPr>
            <p:ph type="body" idx="2"/>
          </p:nvPr>
        </p:nvSpPr>
        <p:spPr>
          <a:xfrm>
            <a:off x="675745" y="2737245"/>
            <a:ext cx="4185623" cy="3304117"/>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6" name="Shape 66"/>
          <p:cNvSpPr txBox="1">
            <a:spLocks noGrp="1"/>
          </p:cNvSpPr>
          <p:nvPr>
            <p:ph type="body" idx="3"/>
          </p:nvPr>
        </p:nvSpPr>
        <p:spPr>
          <a:xfrm>
            <a:off x="5088383" y="2160983"/>
            <a:ext cx="4185618" cy="576262"/>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7" name="Shape 67"/>
          <p:cNvSpPr txBox="1">
            <a:spLocks noGrp="1"/>
          </p:cNvSpPr>
          <p:nvPr>
            <p:ph type="body" idx="4"/>
          </p:nvPr>
        </p:nvSpPr>
        <p:spPr>
          <a:xfrm>
            <a:off x="5088384" y="2737245"/>
            <a:ext cx="4185617" cy="3304117"/>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8" name="Shape 68"/>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9" name="Shape 69"/>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3" name="Shape 73"/>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Shape 76"/>
        <p:cNvGrpSpPr/>
        <p:nvPr/>
      </p:nvGrpSpPr>
      <p:grpSpPr>
        <a:xfrm>
          <a:off x="0" y="0"/>
          <a:ext cx="0" cy="0"/>
          <a:chOff x="0" y="0"/>
          <a:chExt cx="0" cy="0"/>
        </a:xfrm>
      </p:grpSpPr>
      <p:sp>
        <p:nvSpPr>
          <p:cNvPr id="77" name="Shape 77"/>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8" name="Shape 78"/>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9" name="Shape 79"/>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677334" y="1498604"/>
            <a:ext cx="3854528" cy="1278466"/>
          </a:xfrm>
          <a:prstGeom prst="rect">
            <a:avLst/>
          </a:prstGeom>
          <a:noFill/>
          <a:ln>
            <a:noFill/>
          </a:ln>
        </p:spPr>
        <p:txBody>
          <a:bodyPr wrap="square" lIns="91425" tIns="91425" rIns="91425" bIns="91425" anchor="b" anchorCtr="0"/>
          <a:lstStyle>
            <a:lvl1pPr marL="0" marR="0" lvl="0" indent="0" algn="l" rtl="0">
              <a:spcBef>
                <a:spcPts val="0"/>
              </a:spcBef>
              <a:buClr>
                <a:schemeClr val="accent1"/>
              </a:buClr>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2" name="Shape 82"/>
          <p:cNvSpPr txBox="1">
            <a:spLocks noGrp="1"/>
          </p:cNvSpPr>
          <p:nvPr>
            <p:ph type="body" idx="1"/>
          </p:nvPr>
        </p:nvSpPr>
        <p:spPr>
          <a:xfrm>
            <a:off x="4760461" y="514924"/>
            <a:ext cx="4513541" cy="5526437"/>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83" name="Shape 83"/>
          <p:cNvSpPr txBox="1">
            <a:spLocks noGrp="1"/>
          </p:cNvSpPr>
          <p:nvPr>
            <p:ph type="body" idx="2"/>
          </p:nvPr>
        </p:nvSpPr>
        <p:spPr>
          <a:xfrm>
            <a:off x="677334" y="2777069"/>
            <a:ext cx="3854528" cy="2584449"/>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1pPr>
            <a:lvl2pPr marL="457063" marR="0" lvl="1" indent="-12562" algn="l" rtl="0">
              <a:spcBef>
                <a:spcPts val="1000"/>
              </a:spcBef>
              <a:spcAft>
                <a:spcPts val="0"/>
              </a:spcAft>
              <a:buClr>
                <a:schemeClr val="accent1"/>
              </a:buClr>
              <a:buFont typeface="Noto Sans Symbols"/>
              <a:buNone/>
              <a:defRPr sz="1400" b="0" i="0" u="none" strike="noStrike" cap="none">
                <a:solidFill>
                  <a:srgbClr val="3F3F3F"/>
                </a:solidFill>
                <a:latin typeface="Trebuchet MS"/>
                <a:ea typeface="Trebuchet MS"/>
                <a:cs typeface="Trebuchet MS"/>
                <a:sym typeface="Trebuchet MS"/>
              </a:defRPr>
            </a:lvl2pPr>
            <a:lvl3pPr marL="914126" marR="0" lvl="2" indent="-12425"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3pPr>
            <a:lvl4pPr marL="1371189" marR="0" lvl="3" indent="-12288"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4pPr>
            <a:lvl5pPr marL="1828251" marR="0" lvl="4" indent="-12151"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5pPr>
            <a:lvl6pPr marL="2285314" marR="0" lvl="5" indent="-1201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6pPr>
            <a:lvl7pPr marL="2742377" marR="0" lvl="6" indent="-11876"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7pPr>
            <a:lvl8pPr marL="3199440" marR="0" lvl="7" indent="-11739"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8pPr>
            <a:lvl9pPr marL="3656503" marR="0" lvl="8" indent="-11603"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4" name="Shape 84"/>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5" name="Shape 85"/>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6" name="Shape 86"/>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677334" y="4800600"/>
            <a:ext cx="8596667" cy="566738"/>
          </a:xfrm>
          <a:prstGeom prst="rect">
            <a:avLst/>
          </a:prstGeom>
          <a:noFill/>
          <a:ln>
            <a:noFill/>
          </a:ln>
        </p:spPr>
        <p:txBody>
          <a:bodyPr wrap="square" lIns="91425" tIns="91425" rIns="91425" bIns="91425" anchor="b" anchorCtr="0"/>
          <a:lstStyle>
            <a:lvl1pPr marL="0" marR="0" lvl="0" indent="0" algn="l" rtl="0">
              <a:spcBef>
                <a:spcPts val="0"/>
              </a:spcBef>
              <a:buClr>
                <a:schemeClr val="accent1"/>
              </a:buClr>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9" name="Shape 89"/>
          <p:cNvSpPr>
            <a:spLocks noGrp="1"/>
          </p:cNvSpPr>
          <p:nvPr>
            <p:ph type="pic" idx="2"/>
          </p:nvPr>
        </p:nvSpPr>
        <p:spPr>
          <a:xfrm>
            <a:off x="677334" y="609600"/>
            <a:ext cx="8596668" cy="3845718"/>
          </a:xfrm>
          <a:prstGeom prst="rect">
            <a:avLst/>
          </a:prstGeom>
          <a:noFill/>
          <a:ln>
            <a:noFill/>
          </a:ln>
        </p:spPr>
        <p:txBody>
          <a:bodyPr wrap="square"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90" name="Shape 90"/>
          <p:cNvSpPr txBox="1">
            <a:spLocks noGrp="1"/>
          </p:cNvSpPr>
          <p:nvPr>
            <p:ph type="body" idx="1"/>
          </p:nvPr>
        </p:nvSpPr>
        <p:spPr>
          <a:xfrm>
            <a:off x="677334" y="5367338"/>
            <a:ext cx="8596667" cy="674024"/>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91" name="Shape 91"/>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2" name="Shape 92"/>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3" name="Shape 93"/>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0" y="-8467"/>
            <a:ext cx="12192000" cy="6866467"/>
            <a:chOff x="0" y="-8467"/>
            <a:chExt cx="12192000" cy="6866467"/>
          </a:xfrm>
        </p:grpSpPr>
        <p:cxnSp>
          <p:nvCxnSpPr>
            <p:cNvPr id="11" name="Shape 11"/>
            <p:cNvCxnSpPr/>
            <p:nvPr/>
          </p:nvCxnSpPr>
          <p:spPr>
            <a:xfrm>
              <a:off x="9371012" y="0"/>
              <a:ext cx="1219200" cy="6858000"/>
            </a:xfrm>
            <a:prstGeom prst="straightConnector1">
              <a:avLst/>
            </a:prstGeom>
            <a:noFill/>
            <a:ln w="9525" cap="flat" cmpd="sng">
              <a:solidFill>
                <a:srgbClr val="BFBFBF"/>
              </a:solidFill>
              <a:prstDash val="solid"/>
              <a:round/>
              <a:headEnd type="none" w="med" len="med"/>
              <a:tailEnd type="none" w="med" len="med"/>
            </a:ln>
          </p:spPr>
        </p:cxnSp>
        <p:cxnSp>
          <p:nvCxnSpPr>
            <p:cNvPr id="12" name="Shape 12"/>
            <p:cNvCxnSpPr/>
            <p:nvPr/>
          </p:nvCxnSpPr>
          <p:spPr>
            <a:xfrm flipH="1">
              <a:off x="7425267" y="3681413"/>
              <a:ext cx="4763558" cy="3176587"/>
            </a:xfrm>
            <a:prstGeom prst="straightConnector1">
              <a:avLst/>
            </a:prstGeom>
            <a:noFill/>
            <a:ln w="9525" cap="flat" cmpd="sng">
              <a:solidFill>
                <a:srgbClr val="D8D8D8"/>
              </a:solidFill>
              <a:prstDash val="solid"/>
              <a:round/>
              <a:headEnd type="none" w="med" len="med"/>
              <a:tailEnd type="none" w="med" len="med"/>
            </a:ln>
          </p:spPr>
        </p:cxnSp>
        <p:sp>
          <p:nvSpPr>
            <p:cNvPr id="13" name="Shape 13"/>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4" name="Shape 14"/>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5" name="Shape 15"/>
            <p:cNvSpPr/>
            <p:nvPr/>
          </p:nvSpPr>
          <p:spPr>
            <a:xfrm>
              <a:off x="8932333" y="3048000"/>
              <a:ext cx="3259667" cy="3810000"/>
            </a:xfrm>
            <a:prstGeom prst="triangle">
              <a:avLst>
                <a:gd name="adj" fmla="val 100000"/>
              </a:avLst>
            </a:prstGeom>
            <a:solidFill>
              <a:schemeClr val="accent2">
                <a:alpha val="71764"/>
              </a:schemeClr>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7" name="Shape 17"/>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8" name="Shape 18"/>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9" name="Shape 19"/>
            <p:cNvSpPr/>
            <p:nvPr/>
          </p:nvSpPr>
          <p:spPr>
            <a:xfrm>
              <a:off x="10371666" y="3589867"/>
              <a:ext cx="1817159" cy="3268133"/>
            </a:xfrm>
            <a:prstGeom prst="triangle">
              <a:avLst>
                <a:gd name="adj" fmla="val 100000"/>
              </a:avLst>
            </a:prstGeom>
            <a:solidFill>
              <a:schemeClr val="accent1">
                <a:alpha val="80000"/>
              </a:schemeClr>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0" y="4013200"/>
              <a:ext cx="448733" cy="2844800"/>
            </a:xfrm>
            <a:prstGeom prst="triangle">
              <a:avLst>
                <a:gd name="adj" fmla="val 0"/>
              </a:avLst>
            </a:prstGeom>
            <a:solidFill>
              <a:schemeClr val="accent1">
                <a:alpha val="84705"/>
              </a:schemeClr>
            </a:solidFill>
            <a:ln>
              <a:noFill/>
            </a:ln>
          </p:spPr>
          <p:txBody>
            <a:bodyPr wrap="square" lIns="91425" tIns="91425" rIns="91425" bIns="91425" anchor="ctr" anchorCtr="0">
              <a:noAutofit/>
            </a:bodyPr>
            <a:lstStyle/>
            <a:p>
              <a:pPr lvl="0">
                <a:spcBef>
                  <a:spcPts val="0"/>
                </a:spcBef>
                <a:buNone/>
              </a:pPr>
              <a:endParaRPr/>
            </a:p>
          </p:txBody>
        </p:sp>
      </p:grpSp>
      <p:sp>
        <p:nvSpPr>
          <p:cNvPr id="21" name="Shape 21"/>
          <p:cNvSpPr txBox="1">
            <a:spLocks noGrp="1"/>
          </p:cNvSpPr>
          <p:nvPr>
            <p:ph type="title"/>
          </p:nvPr>
        </p:nvSpPr>
        <p:spPr>
          <a:xfrm>
            <a:off x="677334" y="609600"/>
            <a:ext cx="8596668" cy="1320800"/>
          </a:xfrm>
          <a:prstGeom prst="rect">
            <a:avLst/>
          </a:prstGeom>
          <a:noFill/>
          <a:ln>
            <a:noFill/>
          </a:ln>
        </p:spPr>
        <p:txBody>
          <a:bodyPr wrap="square" lIns="91425" tIns="91425" rIns="91425" bIns="91425" anchor="t" anchorCtr="0"/>
          <a:lstStyle>
            <a:lvl1pPr marL="0" marR="0" lvl="0" indent="0" algn="l" rtl="0">
              <a:spcBef>
                <a:spcPts val="0"/>
              </a:spcBef>
              <a:buClr>
                <a:schemeClr val="accent1"/>
              </a:buClr>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2" name="Shape 22"/>
          <p:cNvSpPr txBox="1">
            <a:spLocks noGrp="1"/>
          </p:cNvSpPr>
          <p:nvPr>
            <p:ph type="body" idx="1"/>
          </p:nvPr>
        </p:nvSpPr>
        <p:spPr>
          <a:xfrm>
            <a:off x="677334" y="2160589"/>
            <a:ext cx="8596668" cy="3880773"/>
          </a:xfrm>
          <a:prstGeom prst="rect">
            <a:avLst/>
          </a:prstGeom>
          <a:noFill/>
          <a:ln>
            <a:noFill/>
          </a:ln>
        </p:spPr>
        <p:txBody>
          <a:bodyPr wrap="square" lIns="91425" tIns="91425" rIns="91425" bIns="91425" anchor="t" anchorCtr="0"/>
          <a:lstStyle>
            <a:lvl1pPr marL="342900" marR="0" lvl="0" indent="-251459" algn="l" rtl="0">
              <a:spcBef>
                <a:spcPts val="1000"/>
              </a:spcBef>
              <a:spcAft>
                <a:spcPts val="0"/>
              </a:spcAft>
              <a:buClr>
                <a:schemeClr val="accent1"/>
              </a:buClr>
              <a:buSzPct val="79999"/>
              <a:buFont typeface="Noto Sans Symbols"/>
              <a:buChar char="▶"/>
              <a:defRPr sz="1800" b="0" i="0" u="none" strike="noStrike" cap="none">
                <a:solidFill>
                  <a:srgbClr val="3F3F3F"/>
                </a:solidFill>
                <a:latin typeface="Trebuchet MS"/>
                <a:ea typeface="Trebuchet MS"/>
                <a:cs typeface="Trebuchet MS"/>
                <a:sym typeface="Trebuchet MS"/>
              </a:defRPr>
            </a:lvl1pPr>
            <a:lvl2pPr marL="742950" marR="0" lvl="1" indent="-204469" algn="l" rtl="0">
              <a:spcBef>
                <a:spcPts val="1000"/>
              </a:spcBef>
              <a:spcAft>
                <a:spcPts val="0"/>
              </a:spcAft>
              <a:buClr>
                <a:schemeClr val="accent1"/>
              </a:buClr>
              <a:buSzPct val="80000"/>
              <a:buFont typeface="Noto Sans Symbols"/>
              <a:buChar char="▶"/>
              <a:defRPr sz="1600" b="0" i="0" u="none" strike="noStrike" cap="none">
                <a:solidFill>
                  <a:srgbClr val="3F3F3F"/>
                </a:solidFill>
                <a:latin typeface="Trebuchet MS"/>
                <a:ea typeface="Trebuchet MS"/>
                <a:cs typeface="Trebuchet MS"/>
                <a:sym typeface="Trebuchet MS"/>
              </a:defRPr>
            </a:lvl2pPr>
            <a:lvl3pPr marL="1143000" marR="0" lvl="2" indent="-157480" algn="l" rtl="0">
              <a:spcBef>
                <a:spcPts val="1000"/>
              </a:spcBef>
              <a:spcAft>
                <a:spcPts val="0"/>
              </a:spcAft>
              <a:buClr>
                <a:schemeClr val="accent1"/>
              </a:buClr>
              <a:buSzPct val="80000"/>
              <a:buFont typeface="Noto Sans Symbols"/>
              <a:buChar char="▶"/>
              <a:defRPr sz="1400" b="0" i="0" u="none" strike="noStrike" cap="none">
                <a:solidFill>
                  <a:srgbClr val="3F3F3F"/>
                </a:solidFill>
                <a:latin typeface="Trebuchet MS"/>
                <a:ea typeface="Trebuchet MS"/>
                <a:cs typeface="Trebuchet MS"/>
                <a:sym typeface="Trebuchet MS"/>
              </a:defRPr>
            </a:lvl3pPr>
            <a:lvl4pPr marL="1600200" marR="0" lvl="3"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4pPr>
            <a:lvl5pPr marL="2057400" marR="0" lvl="4"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5pPr>
            <a:lvl6pPr marL="2514600" marR="0" lvl="5"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6pPr>
            <a:lvl7pPr marL="2971800" marR="0" lvl="6" indent="-167639"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7pPr>
            <a:lvl8pPr marL="3429000" marR="0" lvl="7"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8pPr>
            <a:lvl9pPr marL="3886200" marR="0" lvl="8" indent="-167640" algn="l" rtl="0">
              <a:spcBef>
                <a:spcPts val="1000"/>
              </a:spcBef>
              <a:spcAft>
                <a:spcPts val="0"/>
              </a:spcAft>
              <a:buClr>
                <a:schemeClr val="accent1"/>
              </a:buClr>
              <a:buSzPct val="8000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Shape 23"/>
          <p:cNvSpPr txBox="1">
            <a:spLocks noGrp="1"/>
          </p:cNvSpPr>
          <p:nvPr>
            <p:ph type="dt" idx="10"/>
          </p:nvPr>
        </p:nvSpPr>
        <p:spPr>
          <a:xfrm>
            <a:off x="7205133" y="6041362"/>
            <a:ext cx="911939" cy="365125"/>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Shape 24"/>
          <p:cNvSpPr txBox="1">
            <a:spLocks noGrp="1"/>
          </p:cNvSpPr>
          <p:nvPr>
            <p:ph type="ftr" idx="11"/>
          </p:nvPr>
        </p:nvSpPr>
        <p:spPr>
          <a:xfrm>
            <a:off x="677334" y="6041362"/>
            <a:ext cx="6297612"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Shape 25"/>
          <p:cNvSpPr txBox="1">
            <a:spLocks noGrp="1"/>
          </p:cNvSpPr>
          <p:nvPr>
            <p:ph type="sldNum" idx="12"/>
          </p:nvPr>
        </p:nvSpPr>
        <p:spPr>
          <a:xfrm>
            <a:off x="8590663" y="6041362"/>
            <a:ext cx="68333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p:nvPr>
        </p:nvSpPr>
        <p:spPr>
          <a:xfrm>
            <a:off x="1507067" y="704523"/>
            <a:ext cx="7766936" cy="2090192"/>
          </a:xfrm>
          <a:prstGeom prst="rect">
            <a:avLst/>
          </a:prstGeom>
          <a:noFill/>
          <a:ln>
            <a:noFill/>
          </a:ln>
        </p:spPr>
        <p:txBody>
          <a:bodyPr wrap="square" lIns="91425" tIns="45700" rIns="91425" bIns="45700" anchor="b" anchorCtr="0">
            <a:noAutofit/>
          </a:bodyPr>
          <a:lstStyle/>
          <a:p>
            <a:pPr marL="0" marR="0" lvl="0" indent="0" algn="l" rtl="0">
              <a:spcBef>
                <a:spcPts val="0"/>
              </a:spcBef>
              <a:buClr>
                <a:schemeClr val="accent1"/>
              </a:buClr>
              <a:buSzPct val="25000"/>
              <a:buFont typeface="Trebuchet MS"/>
              <a:buNone/>
            </a:pPr>
            <a:r>
              <a:rPr lang="en-US" sz="4400" b="0" i="0" u="none" strike="noStrike" cap="none" dirty="0">
                <a:solidFill>
                  <a:schemeClr val="accent1"/>
                </a:solidFill>
                <a:latin typeface="Trebuchet MS"/>
                <a:ea typeface="Trebuchet MS"/>
                <a:cs typeface="Trebuchet MS"/>
                <a:sym typeface="Trebuchet MS"/>
              </a:rPr>
              <a:t>The Relationship between Future </a:t>
            </a:r>
            <a:r>
              <a:rPr lang="en-US" sz="4400" dirty="0"/>
              <a:t>I</a:t>
            </a:r>
            <a:r>
              <a:rPr lang="en-US" sz="4400" b="0" i="0" u="none" strike="noStrike" cap="none" dirty="0">
                <a:solidFill>
                  <a:schemeClr val="accent1"/>
                </a:solidFill>
                <a:latin typeface="Trebuchet MS"/>
                <a:ea typeface="Trebuchet MS"/>
                <a:cs typeface="Trebuchet MS"/>
                <a:sym typeface="Trebuchet MS"/>
              </a:rPr>
              <a:t>ncome and the University A</a:t>
            </a:r>
            <a:r>
              <a:rPr lang="en-US" sz="4400" dirty="0"/>
              <a:t>ttendance</a:t>
            </a:r>
          </a:p>
        </p:txBody>
      </p:sp>
      <p:sp>
        <p:nvSpPr>
          <p:cNvPr id="148" name="Shape 148"/>
          <p:cNvSpPr txBox="1">
            <a:spLocks noGrp="1"/>
          </p:cNvSpPr>
          <p:nvPr>
            <p:ph type="subTitle" idx="1"/>
          </p:nvPr>
        </p:nvSpPr>
        <p:spPr>
          <a:xfrm>
            <a:off x="1507067" y="3696237"/>
            <a:ext cx="7766936" cy="1867436"/>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Noto Sans Symbols"/>
              <a:buNone/>
            </a:pPr>
            <a:r>
              <a:rPr lang="en-US" sz="1665" b="0" i="0" u="none" strike="noStrike" cap="none" dirty="0">
                <a:solidFill>
                  <a:srgbClr val="7F7F7F"/>
                </a:solidFill>
                <a:latin typeface="Trebuchet MS"/>
                <a:ea typeface="Trebuchet MS"/>
                <a:cs typeface="Trebuchet MS"/>
                <a:sym typeface="Trebuchet MS"/>
              </a:rPr>
              <a:t>Team Members:</a:t>
            </a:r>
          </a:p>
          <a:p>
            <a:pPr marL="285750" marR="0" lvl="0" indent="-285750" algn="l" rtl="0">
              <a:lnSpc>
                <a:spcPct val="90000"/>
              </a:lnSpc>
              <a:spcBef>
                <a:spcPts val="1000"/>
              </a:spcBef>
              <a:spcAft>
                <a:spcPts val="0"/>
              </a:spcAft>
              <a:buClr>
                <a:schemeClr val="accent1"/>
              </a:buClr>
              <a:buSzPct val="78352"/>
              <a:buFont typeface="Noto Sans Symbols"/>
              <a:buChar char="●"/>
            </a:pPr>
            <a:r>
              <a:rPr lang="en-US" sz="1665" b="0" i="0" u="none" strike="noStrike" cap="none" dirty="0">
                <a:solidFill>
                  <a:srgbClr val="7F7F7F"/>
                </a:solidFill>
                <a:latin typeface="Trebuchet MS"/>
                <a:ea typeface="Trebuchet MS"/>
                <a:cs typeface="Trebuchet MS"/>
                <a:sym typeface="Trebuchet MS"/>
              </a:rPr>
              <a:t>Yu Zheng</a:t>
            </a:r>
          </a:p>
          <a:p>
            <a:pPr marL="285750" marR="0" lvl="0" indent="-285750" algn="l" rtl="0">
              <a:lnSpc>
                <a:spcPct val="90000"/>
              </a:lnSpc>
              <a:spcBef>
                <a:spcPts val="1000"/>
              </a:spcBef>
              <a:spcAft>
                <a:spcPts val="0"/>
              </a:spcAft>
              <a:buClr>
                <a:schemeClr val="accent1"/>
              </a:buClr>
              <a:buSzPct val="78352"/>
              <a:buFont typeface="Noto Sans Symbols"/>
              <a:buChar char="●"/>
            </a:pPr>
            <a:r>
              <a:rPr lang="en-US" sz="1665" b="0" i="0" u="none" strike="noStrike" cap="none" dirty="0" err="1">
                <a:solidFill>
                  <a:srgbClr val="7F7F7F"/>
                </a:solidFill>
                <a:latin typeface="Trebuchet MS"/>
                <a:ea typeface="Trebuchet MS"/>
                <a:cs typeface="Trebuchet MS"/>
                <a:sym typeface="Trebuchet MS"/>
              </a:rPr>
              <a:t>Tiecheng</a:t>
            </a:r>
            <a:r>
              <a:rPr lang="en-US" sz="1665" b="0" i="0" u="none" strike="noStrike" cap="none" dirty="0">
                <a:solidFill>
                  <a:srgbClr val="7F7F7F"/>
                </a:solidFill>
                <a:latin typeface="Trebuchet MS"/>
                <a:ea typeface="Trebuchet MS"/>
                <a:cs typeface="Trebuchet MS"/>
                <a:sym typeface="Trebuchet MS"/>
              </a:rPr>
              <a:t> Zhao</a:t>
            </a:r>
          </a:p>
          <a:p>
            <a:pPr marL="285750" marR="0" lvl="0" indent="-285750" algn="l" rtl="0">
              <a:lnSpc>
                <a:spcPct val="90000"/>
              </a:lnSpc>
              <a:spcBef>
                <a:spcPts val="1000"/>
              </a:spcBef>
              <a:spcAft>
                <a:spcPts val="0"/>
              </a:spcAft>
              <a:buClr>
                <a:schemeClr val="accent1"/>
              </a:buClr>
              <a:buSzPct val="78352"/>
              <a:buFont typeface="Noto Sans Symbols"/>
              <a:buChar char="●"/>
            </a:pPr>
            <a:r>
              <a:rPr lang="en-US" sz="1665" b="0" i="0" u="none" strike="noStrike" cap="none" dirty="0">
                <a:solidFill>
                  <a:srgbClr val="7F7F7F"/>
                </a:solidFill>
                <a:latin typeface="Trebuchet MS"/>
                <a:ea typeface="Trebuchet MS"/>
                <a:cs typeface="Trebuchet MS"/>
                <a:sym typeface="Trebuchet MS"/>
              </a:rPr>
              <a:t>Chang Su</a:t>
            </a:r>
          </a:p>
          <a:p>
            <a:pPr marL="285750" marR="0" lvl="0" indent="-285750" algn="l" rtl="0">
              <a:lnSpc>
                <a:spcPct val="90000"/>
              </a:lnSpc>
              <a:spcBef>
                <a:spcPts val="1000"/>
              </a:spcBef>
              <a:spcAft>
                <a:spcPts val="0"/>
              </a:spcAft>
              <a:buClr>
                <a:schemeClr val="accent1"/>
              </a:buClr>
              <a:buSzPct val="78352"/>
              <a:buFont typeface="Noto Sans Symbols"/>
              <a:buChar char="●"/>
            </a:pPr>
            <a:r>
              <a:rPr lang="en-US" sz="1665" b="0" i="0" u="none" strike="noStrike" cap="none" dirty="0">
                <a:solidFill>
                  <a:srgbClr val="7F7F7F"/>
                </a:solidFill>
                <a:latin typeface="Trebuchet MS"/>
                <a:ea typeface="Trebuchet MS"/>
                <a:cs typeface="Trebuchet MS"/>
                <a:sym typeface="Trebuchet MS"/>
              </a:rPr>
              <a:t>Fang Zhou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77334" y="609600"/>
            <a:ext cx="8596800" cy="1320900"/>
          </a:xfrm>
          <a:prstGeom prst="rect">
            <a:avLst/>
          </a:prstGeom>
        </p:spPr>
        <p:txBody>
          <a:bodyPr wrap="square" lIns="91425" tIns="91425" rIns="91425" bIns="91425" anchor="t" anchorCtr="0">
            <a:noAutofit/>
          </a:bodyPr>
          <a:lstStyle/>
          <a:p>
            <a:pPr lvl="0">
              <a:spcBef>
                <a:spcPts val="0"/>
              </a:spcBef>
              <a:buNone/>
            </a:pPr>
            <a:r>
              <a:rPr lang="en-US"/>
              <a:t>Methodology</a:t>
            </a:r>
          </a:p>
        </p:txBody>
      </p:sp>
      <p:sp>
        <p:nvSpPr>
          <p:cNvPr id="196" name="Shape 196"/>
          <p:cNvSpPr txBox="1">
            <a:spLocks noGrp="1"/>
          </p:cNvSpPr>
          <p:nvPr>
            <p:ph type="body" idx="1"/>
          </p:nvPr>
        </p:nvSpPr>
        <p:spPr>
          <a:xfrm>
            <a:off x="677334" y="2160589"/>
            <a:ext cx="8596800" cy="3880800"/>
          </a:xfrm>
          <a:prstGeom prst="rect">
            <a:avLst/>
          </a:prstGeom>
        </p:spPr>
        <p:txBody>
          <a:bodyPr wrap="square" lIns="91425" tIns="91425" rIns="91425" bIns="91425" anchor="t" anchorCtr="0">
            <a:noAutofit/>
          </a:bodyPr>
          <a:lstStyle/>
          <a:p>
            <a:pPr marL="457200" lvl="0" indent="-419100" rtl="0">
              <a:spcBef>
                <a:spcPts val="0"/>
              </a:spcBef>
              <a:buSzPct val="100000"/>
            </a:pPr>
            <a:r>
              <a:rPr lang="en-US" sz="3000" b="1" dirty="0"/>
              <a:t>Model building</a:t>
            </a:r>
          </a:p>
          <a:p>
            <a:pPr marL="0" lvl="0" indent="0" rtl="0">
              <a:spcBef>
                <a:spcPts val="0"/>
              </a:spcBef>
              <a:buNone/>
            </a:pPr>
            <a:r>
              <a:rPr lang="en-US" dirty="0"/>
              <a:t>	</a:t>
            </a:r>
          </a:p>
          <a:p>
            <a:pPr indent="-342900">
              <a:spcBef>
                <a:spcPts val="0"/>
              </a:spcBef>
            </a:pPr>
            <a:r>
              <a:rPr lang="en-US" sz="2400" dirty="0"/>
              <a:t>Decision Tree</a:t>
            </a:r>
          </a:p>
          <a:p>
            <a:pPr indent="-342900">
              <a:spcBef>
                <a:spcPts val="0"/>
              </a:spcBef>
            </a:pPr>
            <a:endParaRPr lang="en-US" sz="2400" dirty="0"/>
          </a:p>
          <a:p>
            <a:pPr indent="-342900">
              <a:spcBef>
                <a:spcPts val="0"/>
              </a:spcBef>
            </a:pPr>
            <a:r>
              <a:rPr lang="en-US" sz="2400" dirty="0"/>
              <a:t>Neural Networks</a:t>
            </a:r>
          </a:p>
          <a:p>
            <a:pPr marL="0" lvl="0" indent="457200" rtl="0">
              <a:spcBef>
                <a:spcPts val="0"/>
              </a:spcBef>
              <a:buNone/>
            </a:pPr>
            <a:endParaRPr lang="en-US" sz="2400" dirty="0"/>
          </a:p>
          <a:p>
            <a:pPr marL="0" lvl="0" indent="0" rtl="0">
              <a:spcBef>
                <a:spcPts val="0"/>
              </a:spcBef>
              <a:buNone/>
            </a:pPr>
            <a:r>
              <a:rPr lang="en-US" sz="2400" dirty="0"/>
              <a:t>	-  Training data: 50%</a:t>
            </a:r>
          </a:p>
          <a:p>
            <a:pPr marL="0" lvl="0" indent="0" rtl="0">
              <a:spcBef>
                <a:spcPts val="0"/>
              </a:spcBef>
              <a:buNone/>
            </a:pPr>
            <a:r>
              <a:rPr lang="en-US" sz="2400" dirty="0"/>
              <a:t>	-  Testing data: 50%</a:t>
            </a:r>
          </a:p>
          <a:p>
            <a:pPr marL="0" lvl="0" indent="0" rtl="0">
              <a:spcBef>
                <a:spcPts val="0"/>
              </a:spcBef>
              <a:buNone/>
            </a:pPr>
            <a:r>
              <a:rPr lang="en-US" sz="2400" dirty="0"/>
              <a:t>	-  Targeted value: Income</a:t>
            </a:r>
          </a:p>
          <a:p>
            <a:pPr marL="0" lvl="0" indent="0">
              <a:spcBef>
                <a:spcPts val="0"/>
              </a:spcBef>
              <a:buNone/>
            </a:pPr>
            <a:endParaRPr dirty="0"/>
          </a:p>
        </p:txBody>
      </p:sp>
    </p:spTree>
    <p:extLst>
      <p:ext uri="{BB962C8B-B14F-4D97-AF65-F5344CB8AC3E}">
        <p14:creationId xmlns:p14="http://schemas.microsoft.com/office/powerpoint/2010/main" val="367299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677334" y="609600"/>
            <a:ext cx="8596800" cy="1320900"/>
          </a:xfrm>
          <a:prstGeom prst="rect">
            <a:avLst/>
          </a:prstGeom>
        </p:spPr>
        <p:txBody>
          <a:bodyPr wrap="square" lIns="91425" tIns="91425" rIns="91425" bIns="91425" anchor="t" anchorCtr="0">
            <a:noAutofit/>
          </a:bodyPr>
          <a:lstStyle/>
          <a:p>
            <a:pPr lvl="0">
              <a:spcBef>
                <a:spcPts val="0"/>
              </a:spcBef>
              <a:buNone/>
            </a:pPr>
            <a:r>
              <a:rPr lang="en-US"/>
              <a:t>Methodology	</a:t>
            </a:r>
          </a:p>
        </p:txBody>
      </p:sp>
      <p:sp>
        <p:nvSpPr>
          <p:cNvPr id="203" name="Shape 203"/>
          <p:cNvSpPr txBox="1">
            <a:spLocks noGrp="1"/>
          </p:cNvSpPr>
          <p:nvPr>
            <p:ph type="body" idx="1"/>
          </p:nvPr>
        </p:nvSpPr>
        <p:spPr>
          <a:xfrm>
            <a:off x="677334" y="2160589"/>
            <a:ext cx="8596800" cy="3880800"/>
          </a:xfrm>
          <a:prstGeom prst="rect">
            <a:avLst/>
          </a:prstGeom>
        </p:spPr>
        <p:txBody>
          <a:bodyPr wrap="square" lIns="91425" tIns="91425" rIns="91425" bIns="91425" anchor="t" anchorCtr="0">
            <a:noAutofit/>
          </a:bodyPr>
          <a:lstStyle/>
          <a:p>
            <a:pPr marL="457200" lvl="0" indent="-419100" rtl="0">
              <a:spcBef>
                <a:spcPts val="0"/>
              </a:spcBef>
              <a:buSzPct val="100000"/>
            </a:pPr>
            <a:r>
              <a:rPr lang="en-US" sz="3000" b="1" dirty="0"/>
              <a:t>Model building</a:t>
            </a:r>
          </a:p>
          <a:p>
            <a:pPr lvl="0">
              <a:spcBef>
                <a:spcPts val="0"/>
              </a:spcBef>
              <a:buNone/>
            </a:pPr>
            <a:r>
              <a:rPr lang="en-US" sz="2400" dirty="0"/>
              <a:t>	</a:t>
            </a:r>
          </a:p>
          <a:p>
            <a:pPr>
              <a:spcBef>
                <a:spcPts val="0"/>
              </a:spcBef>
            </a:pPr>
            <a:r>
              <a:rPr lang="en-US" sz="2400" dirty="0"/>
              <a:t>	Data Processing</a:t>
            </a:r>
          </a:p>
          <a:p>
            <a:pPr marL="538481" lvl="1" indent="0">
              <a:spcBef>
                <a:spcPts val="0"/>
              </a:spcBef>
              <a:buNone/>
            </a:pPr>
            <a:r>
              <a:rPr lang="en-US" sz="2200" dirty="0">
                <a:solidFill>
                  <a:schemeClr val="dk1"/>
                </a:solidFill>
              </a:rPr>
              <a:t>	</a:t>
            </a:r>
          </a:p>
          <a:p>
            <a:pPr marL="538481" lvl="1" indent="0">
              <a:spcBef>
                <a:spcPts val="0"/>
              </a:spcBef>
              <a:buNone/>
            </a:pPr>
            <a:r>
              <a:rPr lang="en-US" sz="2200" dirty="0">
                <a:solidFill>
                  <a:schemeClr val="dk1"/>
                </a:solidFill>
              </a:rPr>
              <a:t>	To specify the range of the income, we treat the first 33% of the observations as a low income group, the middle 33% as intermediate income group and the top 33% as the high income group.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677334" y="609600"/>
            <a:ext cx="8596800" cy="1320900"/>
          </a:xfrm>
          <a:prstGeom prst="rect">
            <a:avLst/>
          </a:prstGeom>
        </p:spPr>
        <p:txBody>
          <a:bodyPr wrap="square" lIns="91425" tIns="91425" rIns="91425" bIns="91425" anchor="t" anchorCtr="0">
            <a:noAutofit/>
          </a:bodyPr>
          <a:lstStyle/>
          <a:p>
            <a:pPr lvl="0">
              <a:spcBef>
                <a:spcPts val="0"/>
              </a:spcBef>
              <a:buNone/>
            </a:pPr>
            <a:r>
              <a:rPr lang="en-US"/>
              <a:t>Methodology</a:t>
            </a:r>
          </a:p>
        </p:txBody>
      </p:sp>
      <p:sp>
        <p:nvSpPr>
          <p:cNvPr id="210" name="Shape 210"/>
          <p:cNvSpPr txBox="1">
            <a:spLocks noGrp="1"/>
          </p:cNvSpPr>
          <p:nvPr>
            <p:ph type="body" idx="1"/>
          </p:nvPr>
        </p:nvSpPr>
        <p:spPr>
          <a:xfrm>
            <a:off x="677334" y="2160589"/>
            <a:ext cx="8596800" cy="3880800"/>
          </a:xfrm>
          <a:prstGeom prst="rect">
            <a:avLst/>
          </a:prstGeom>
        </p:spPr>
        <p:txBody>
          <a:bodyPr wrap="square" lIns="91425" tIns="91425" rIns="91425" bIns="91425" anchor="t" anchorCtr="0">
            <a:noAutofit/>
          </a:bodyPr>
          <a:lstStyle/>
          <a:p>
            <a:pPr marL="457200" lvl="0" indent="-419100" rtl="0">
              <a:spcBef>
                <a:spcPts val="0"/>
              </a:spcBef>
              <a:buSzPct val="100000"/>
            </a:pPr>
            <a:r>
              <a:rPr lang="en-US" sz="3000" b="1" dirty="0"/>
              <a:t>Model building</a:t>
            </a:r>
          </a:p>
          <a:p>
            <a:pPr marL="0" lvl="0" indent="0" rtl="0">
              <a:spcBef>
                <a:spcPts val="0"/>
              </a:spcBef>
              <a:buNone/>
            </a:pPr>
            <a:r>
              <a:rPr lang="en-US" sz="2400" dirty="0"/>
              <a:t>	</a:t>
            </a:r>
          </a:p>
          <a:p>
            <a:pPr marL="0" lvl="0" indent="0" rtl="0">
              <a:spcBef>
                <a:spcPts val="0"/>
              </a:spcBef>
              <a:buNone/>
            </a:pPr>
            <a:r>
              <a:rPr lang="en-US" sz="2400" dirty="0"/>
              <a:t>	What can we get from the model ?</a:t>
            </a:r>
          </a:p>
          <a:p>
            <a:pPr marL="0" lvl="0" indent="0" rtl="0">
              <a:spcBef>
                <a:spcPts val="0"/>
              </a:spcBef>
              <a:buNone/>
            </a:pPr>
            <a:r>
              <a:rPr lang="en-US" dirty="0"/>
              <a:t>	-  Predictor Importance</a:t>
            </a:r>
          </a:p>
          <a:p>
            <a:pPr marL="0" lvl="0" indent="0" rtl="0">
              <a:spcBef>
                <a:spcPts val="0"/>
              </a:spcBef>
              <a:buNone/>
            </a:pPr>
            <a:r>
              <a:rPr lang="en-US" dirty="0"/>
              <a:t>	-  Instance and percentage for each node</a:t>
            </a:r>
          </a:p>
          <a:p>
            <a:pPr marL="0" lvl="0" indent="0" rtl="0">
              <a:spcBef>
                <a:spcPts val="0"/>
              </a:spcBef>
              <a:buNone/>
            </a:pPr>
            <a:r>
              <a:rPr lang="en-US" dirty="0"/>
              <a:t>	-  Model summary</a:t>
            </a:r>
          </a:p>
          <a:p>
            <a:pPr marL="0" lvl="0" indent="0" rtl="0">
              <a:spcBef>
                <a:spcPts val="0"/>
              </a:spcBef>
              <a:buNone/>
            </a:pPr>
            <a:r>
              <a:rPr lang="en-US" dirty="0"/>
              <a:t>	-  Diagram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677334" y="609600"/>
            <a:ext cx="8596800" cy="1320900"/>
          </a:xfrm>
          <a:prstGeom prst="rect">
            <a:avLst/>
          </a:prstGeom>
        </p:spPr>
        <p:txBody>
          <a:bodyPr wrap="square" lIns="91425" tIns="91425" rIns="91425" bIns="91425" anchor="t" anchorCtr="0">
            <a:noAutofit/>
          </a:bodyPr>
          <a:lstStyle/>
          <a:p>
            <a:pPr lvl="0">
              <a:spcBef>
                <a:spcPts val="0"/>
              </a:spcBef>
              <a:buNone/>
            </a:pPr>
            <a:r>
              <a:rPr lang="en-US"/>
              <a:t>Methodology</a:t>
            </a:r>
          </a:p>
        </p:txBody>
      </p:sp>
      <p:sp>
        <p:nvSpPr>
          <p:cNvPr id="217" name="Shape 217"/>
          <p:cNvSpPr txBox="1">
            <a:spLocks noGrp="1"/>
          </p:cNvSpPr>
          <p:nvPr>
            <p:ph type="body" idx="1"/>
          </p:nvPr>
        </p:nvSpPr>
        <p:spPr>
          <a:xfrm>
            <a:off x="677334" y="2160589"/>
            <a:ext cx="8596800" cy="3880800"/>
          </a:xfrm>
          <a:prstGeom prst="rect">
            <a:avLst/>
          </a:prstGeom>
        </p:spPr>
        <p:txBody>
          <a:bodyPr wrap="square" lIns="91425" tIns="91425" rIns="91425" bIns="91425" anchor="t" anchorCtr="0">
            <a:noAutofit/>
          </a:bodyPr>
          <a:lstStyle/>
          <a:p>
            <a:pPr marL="457200" lvl="0" indent="-419100" rtl="0">
              <a:spcBef>
                <a:spcPts val="0"/>
              </a:spcBef>
              <a:buSzPct val="100000"/>
            </a:pPr>
            <a:r>
              <a:rPr lang="en-US" sz="3000" b="1"/>
              <a:t>Model Evaluation</a:t>
            </a:r>
          </a:p>
          <a:p>
            <a:pPr marL="457200" lvl="0" indent="0" rtl="0">
              <a:lnSpc>
                <a:spcPct val="200000"/>
              </a:lnSpc>
              <a:spcBef>
                <a:spcPts val="0"/>
              </a:spcBef>
              <a:buNone/>
            </a:pPr>
            <a:endParaRPr>
              <a:solidFill>
                <a:schemeClr val="dk1"/>
              </a:solidFill>
            </a:endParaRPr>
          </a:p>
          <a:p>
            <a:pPr marL="457200" lvl="0" indent="0" rtl="0">
              <a:lnSpc>
                <a:spcPct val="200000"/>
              </a:lnSpc>
              <a:spcBef>
                <a:spcPts val="0"/>
              </a:spcBef>
              <a:buNone/>
            </a:pPr>
            <a:r>
              <a:rPr lang="en-US">
                <a:solidFill>
                  <a:schemeClr val="dk1"/>
                </a:solidFill>
              </a:rPr>
              <a:t>For each model we construct, we would always need to see how accurately the model can predict the data. By introducing two matrices for training and testing data, we will be aware of the accuracy of the model by comparing them together.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677334" y="609600"/>
            <a:ext cx="8596800" cy="1320900"/>
          </a:xfrm>
          <a:prstGeom prst="rect">
            <a:avLst/>
          </a:prstGeom>
        </p:spPr>
        <p:txBody>
          <a:bodyPr wrap="square" lIns="91425" tIns="91425" rIns="91425" bIns="91425" anchor="t" anchorCtr="0">
            <a:noAutofit/>
          </a:bodyPr>
          <a:lstStyle/>
          <a:p>
            <a:pPr lvl="0">
              <a:spcBef>
                <a:spcPts val="0"/>
              </a:spcBef>
              <a:buNone/>
            </a:pPr>
            <a:r>
              <a:rPr lang="en-US"/>
              <a:t>Expectation</a:t>
            </a:r>
          </a:p>
        </p:txBody>
      </p:sp>
      <p:sp>
        <p:nvSpPr>
          <p:cNvPr id="224" name="Shape 224"/>
          <p:cNvSpPr txBox="1">
            <a:spLocks noGrp="1"/>
          </p:cNvSpPr>
          <p:nvPr>
            <p:ph type="body" idx="1"/>
          </p:nvPr>
        </p:nvSpPr>
        <p:spPr>
          <a:xfrm>
            <a:off x="677334" y="2160589"/>
            <a:ext cx="8596800" cy="3880800"/>
          </a:xfrm>
          <a:prstGeom prst="rect">
            <a:avLst/>
          </a:prstGeom>
        </p:spPr>
        <p:txBody>
          <a:bodyPr wrap="square" lIns="91425" tIns="91425" rIns="91425" bIns="91425" anchor="t" anchorCtr="0">
            <a:noAutofit/>
          </a:bodyPr>
          <a:lstStyle/>
          <a:p>
            <a:pPr marL="0" lvl="0" indent="-69850" rtl="0">
              <a:lnSpc>
                <a:spcPct val="200000"/>
              </a:lnSpc>
              <a:spcBef>
                <a:spcPts val="0"/>
              </a:spcBef>
              <a:buClr>
                <a:schemeClr val="dk1"/>
              </a:buClr>
              <a:buSzPct val="55000"/>
              <a:buFont typeface="Arial"/>
              <a:buNone/>
            </a:pPr>
            <a:r>
              <a:rPr lang="en-US" sz="2000">
                <a:solidFill>
                  <a:schemeClr val="dk1"/>
                </a:solidFill>
              </a:rPr>
              <a:t>Ideally, we expect the decision tree to give us the information that students who are the first generation and who have the high SAT scores will have a high income in the future. For those students whose institution have a higher withdrawal rate may not have a good income. </a:t>
            </a:r>
          </a:p>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b="0" i="0" u="none" strike="noStrike" cap="none">
                <a:solidFill>
                  <a:schemeClr val="accent1"/>
                </a:solidFill>
                <a:latin typeface="Trebuchet MS"/>
                <a:ea typeface="Trebuchet MS"/>
                <a:cs typeface="Trebuchet MS"/>
                <a:sym typeface="Trebuchet MS"/>
              </a:rPr>
              <a:t>Abstract</a:t>
            </a:r>
          </a:p>
        </p:txBody>
      </p:sp>
      <p:sp>
        <p:nvSpPr>
          <p:cNvPr id="154" name="Shape 154"/>
          <p:cNvSpPr txBox="1">
            <a:spLocks noGrp="1"/>
          </p:cNvSpPr>
          <p:nvPr>
            <p:ph type="body" idx="1"/>
          </p:nvPr>
        </p:nvSpPr>
        <p:spPr>
          <a:xfrm>
            <a:off x="677334" y="2160589"/>
            <a:ext cx="8596668" cy="3880773"/>
          </a:xfrm>
          <a:prstGeom prst="rect">
            <a:avLst/>
          </a:prstGeom>
          <a:noFill/>
          <a:ln>
            <a:noFill/>
          </a:ln>
        </p:spPr>
        <p:txBody>
          <a:bodyPr wrap="square" lIns="91425" tIns="45700" rIns="91425" bIns="45700" anchor="t" anchorCtr="0">
            <a:noAutofit/>
          </a:bodyPr>
          <a:lstStyle/>
          <a:p>
            <a:pPr marL="342900" marR="0" lvl="0" indent="-342900" algn="l" rtl="0">
              <a:lnSpc>
                <a:spcPct val="200000"/>
              </a:lnSpc>
              <a:spcBef>
                <a:spcPts val="0"/>
              </a:spcBef>
              <a:spcAft>
                <a:spcPts val="0"/>
              </a:spcAft>
              <a:buClr>
                <a:schemeClr val="accent1"/>
              </a:buClr>
              <a:buSzPct val="79999"/>
              <a:buFont typeface="Noto Sans Symbols"/>
              <a:buChar char="▶"/>
            </a:pPr>
            <a:r>
              <a:rPr lang="en-US" sz="1800" b="0" i="0" u="none" strike="noStrike" cap="none">
                <a:solidFill>
                  <a:srgbClr val="3F3F3F"/>
                </a:solidFill>
                <a:latin typeface="Trebuchet MS"/>
                <a:ea typeface="Trebuchet MS"/>
                <a:cs typeface="Trebuchet MS"/>
                <a:sym typeface="Trebuchet MS"/>
              </a:rPr>
              <a:t>With the primary interest to understand what kind of university can cultivate the students who will earn more or less in the future, our group set the mean earnings of students in 10 years as target and other key information of university as input. Then we use the C5.0 node in SPSS to build up the decision tree model and classify the universities into several categories.</a:t>
            </a:r>
          </a:p>
          <a:p>
            <a:pPr marL="342900" marR="0" lvl="0" indent="-342900" algn="l" rtl="0">
              <a:lnSpc>
                <a:spcPct val="200000"/>
              </a:lnSpc>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a:p>
            <a:pPr marL="342900" marR="0" lvl="0" indent="-342900" algn="l" rtl="0">
              <a:lnSpc>
                <a:spcPct val="200000"/>
              </a:lnSpc>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b="0" i="0" u="none" strike="noStrike" cap="none">
                <a:solidFill>
                  <a:schemeClr val="accent1"/>
                </a:solidFill>
                <a:latin typeface="Trebuchet MS"/>
                <a:ea typeface="Trebuchet MS"/>
                <a:cs typeface="Trebuchet MS"/>
                <a:sym typeface="Trebuchet MS"/>
              </a:rPr>
              <a:t>Introduction</a:t>
            </a:r>
          </a:p>
        </p:txBody>
      </p:sp>
      <p:sp>
        <p:nvSpPr>
          <p:cNvPr id="160" name="Shape 160"/>
          <p:cNvSpPr txBox="1">
            <a:spLocks noGrp="1"/>
          </p:cNvSpPr>
          <p:nvPr>
            <p:ph type="body" idx="1"/>
          </p:nvPr>
        </p:nvSpPr>
        <p:spPr>
          <a:xfrm>
            <a:off x="677325" y="2160600"/>
            <a:ext cx="4405800" cy="3880800"/>
          </a:xfrm>
          <a:prstGeom prst="rect">
            <a:avLst/>
          </a:prstGeom>
          <a:noFill/>
          <a:ln>
            <a:noFill/>
          </a:ln>
        </p:spPr>
        <p:txBody>
          <a:bodyPr wrap="square" lIns="91425" tIns="45700" rIns="91425" bIns="45700" anchor="t" anchorCtr="0">
            <a:noAutofit/>
          </a:bodyPr>
          <a:lstStyle/>
          <a:p>
            <a:pPr marL="342900" marR="0" lvl="0" indent="-342900" algn="l" rtl="0">
              <a:lnSpc>
                <a:spcPct val="200000"/>
              </a:lnSpc>
              <a:spcBef>
                <a:spcPts val="0"/>
              </a:spcBef>
              <a:spcAft>
                <a:spcPts val="0"/>
              </a:spcAft>
              <a:buClr>
                <a:schemeClr val="accent1"/>
              </a:buClr>
              <a:buSzPct val="79999"/>
              <a:buFont typeface="Noto Sans Symbols"/>
              <a:buChar char="▶"/>
            </a:pPr>
            <a:r>
              <a:rPr lang="en-US" sz="1800" b="0" i="0" u="none" strike="noStrike" cap="none">
                <a:solidFill>
                  <a:srgbClr val="3F3F3F"/>
                </a:solidFill>
                <a:latin typeface="Trebuchet MS"/>
                <a:ea typeface="Trebuchet MS"/>
                <a:cs typeface="Trebuchet MS"/>
                <a:sym typeface="Trebuchet MS"/>
              </a:rPr>
              <a:t>It's no secret that US university students often graduate with debt repayment obligations that far outstrip their employment and income prospects</a:t>
            </a:r>
            <a:r>
              <a:rPr lang="en-US"/>
              <a:t>, which makes us start to think about the murky </a:t>
            </a:r>
            <a:r>
              <a:rPr lang="en-US" sz="1800" b="0" i="0" u="none" strike="noStrike" cap="none">
                <a:solidFill>
                  <a:srgbClr val="3F3F3F"/>
                </a:solidFill>
                <a:latin typeface="Trebuchet MS"/>
                <a:ea typeface="Trebuchet MS"/>
                <a:cs typeface="Trebuchet MS"/>
                <a:sym typeface="Trebuchet MS"/>
              </a:rPr>
              <a:t>relationships between future income and university attended</a:t>
            </a:r>
            <a:r>
              <a:rPr lang="en-US"/>
              <a:t>.</a:t>
            </a:r>
          </a:p>
        </p:txBody>
      </p:sp>
      <p:pic>
        <p:nvPicPr>
          <p:cNvPr id="161" name="Shape 161" descr="loginbg2.jpg"/>
          <p:cNvPicPr preferRelativeResize="0"/>
          <p:nvPr/>
        </p:nvPicPr>
        <p:blipFill>
          <a:blip r:embed="rId3">
            <a:alphaModFix/>
          </a:blip>
          <a:stretch>
            <a:fillRect/>
          </a:stretch>
        </p:blipFill>
        <p:spPr>
          <a:xfrm>
            <a:off x="5431750" y="2225100"/>
            <a:ext cx="4100299" cy="26590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b="0" i="0" u="none" strike="noStrike" cap="none">
                <a:solidFill>
                  <a:schemeClr val="accent1"/>
                </a:solidFill>
                <a:latin typeface="Trebuchet MS"/>
                <a:ea typeface="Trebuchet MS"/>
                <a:cs typeface="Trebuchet MS"/>
                <a:sym typeface="Trebuchet MS"/>
              </a:rPr>
              <a:t>Introduction</a:t>
            </a:r>
          </a:p>
        </p:txBody>
      </p:sp>
      <p:sp>
        <p:nvSpPr>
          <p:cNvPr id="167" name="Shape 167"/>
          <p:cNvSpPr txBox="1">
            <a:spLocks noGrp="1"/>
          </p:cNvSpPr>
          <p:nvPr>
            <p:ph type="body" idx="1"/>
          </p:nvPr>
        </p:nvSpPr>
        <p:spPr>
          <a:xfrm>
            <a:off x="677334" y="2160589"/>
            <a:ext cx="8596668" cy="3880773"/>
          </a:xfrm>
          <a:prstGeom prst="rect">
            <a:avLst/>
          </a:prstGeom>
          <a:noFill/>
          <a:ln>
            <a:noFill/>
          </a:ln>
        </p:spPr>
        <p:txBody>
          <a:bodyPr wrap="square" lIns="91425" tIns="45700" rIns="91425" bIns="45700" anchor="t" anchorCtr="0">
            <a:noAutofit/>
          </a:bodyPr>
          <a:lstStyle/>
          <a:p>
            <a:pPr marL="342900" marR="0" lvl="0" indent="-342900" algn="l" rtl="0">
              <a:lnSpc>
                <a:spcPct val="200000"/>
              </a:lnSpc>
              <a:spcBef>
                <a:spcPts val="0"/>
              </a:spcBef>
              <a:spcAft>
                <a:spcPts val="0"/>
              </a:spcAft>
              <a:buClr>
                <a:schemeClr val="accent1"/>
              </a:buClr>
              <a:buSzPct val="79999"/>
              <a:buFont typeface="Noto Sans Symbols"/>
              <a:buChar char="▶"/>
            </a:pPr>
            <a:r>
              <a:rPr lang="en-US" sz="1800" b="0" i="0" u="none" strike="noStrike" cap="none">
                <a:solidFill>
                  <a:srgbClr val="3F3F3F"/>
                </a:solidFill>
                <a:latin typeface="Trebuchet MS"/>
                <a:ea typeface="Trebuchet MS"/>
                <a:cs typeface="Trebuchet MS"/>
                <a:sym typeface="Trebuchet MS"/>
              </a:rPr>
              <a:t>In an effort to make educational investments less speculative, we are trying to identify what kind of universities can cultivate the students who will make a decent income in the future after graduation.</a:t>
            </a:r>
          </a:p>
          <a:p>
            <a:pPr marL="342900" marR="0" lvl="0" indent="-342900" algn="l" rtl="0">
              <a:spcBef>
                <a:spcPts val="1000"/>
              </a:spcBef>
              <a:spcAft>
                <a:spcPts val="0"/>
              </a:spcAft>
              <a:buClr>
                <a:schemeClr val="accent1"/>
              </a:buClr>
              <a:buSzPct val="79999"/>
              <a:buFont typeface="Noto Sans Symbols"/>
              <a:buNone/>
            </a:pPr>
            <a:endParaRPr sz="1800" b="0" i="0" u="none" strike="noStrike" cap="none">
              <a:solidFill>
                <a:srgbClr val="3F3F3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77334" y="609600"/>
            <a:ext cx="8596668" cy="132080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accent1"/>
              </a:buClr>
              <a:buSzPct val="25000"/>
              <a:buFont typeface="Trebuchet MS"/>
              <a:buNone/>
            </a:pPr>
            <a:r>
              <a:rPr lang="en-US" sz="3600" b="0" i="0" u="none" strike="noStrike" cap="none">
                <a:solidFill>
                  <a:schemeClr val="accent1"/>
                </a:solidFill>
                <a:latin typeface="Trebuchet MS"/>
                <a:ea typeface="Trebuchet MS"/>
                <a:cs typeface="Trebuchet MS"/>
                <a:sym typeface="Trebuchet MS"/>
              </a:rPr>
              <a:t>Introduction</a:t>
            </a:r>
          </a:p>
        </p:txBody>
      </p:sp>
      <p:sp>
        <p:nvSpPr>
          <p:cNvPr id="174" name="Shape 174"/>
          <p:cNvSpPr txBox="1">
            <a:spLocks noGrp="1"/>
          </p:cNvSpPr>
          <p:nvPr>
            <p:ph type="body" idx="1"/>
          </p:nvPr>
        </p:nvSpPr>
        <p:spPr>
          <a:xfrm>
            <a:off x="677334" y="2160589"/>
            <a:ext cx="8596668" cy="3880773"/>
          </a:xfrm>
          <a:prstGeom prst="rect">
            <a:avLst/>
          </a:prstGeom>
          <a:noFill/>
          <a:ln>
            <a:noFill/>
          </a:ln>
        </p:spPr>
        <p:txBody>
          <a:bodyPr wrap="square" lIns="91425" tIns="45700" rIns="91425" bIns="45700" anchor="t" anchorCtr="0">
            <a:noAutofit/>
          </a:bodyPr>
          <a:lstStyle/>
          <a:p>
            <a:pPr marL="342900" marR="0" lvl="0" indent="-342900" algn="l" rtl="0">
              <a:lnSpc>
                <a:spcPct val="200000"/>
              </a:lnSpc>
              <a:spcBef>
                <a:spcPts val="0"/>
              </a:spcBef>
              <a:spcAft>
                <a:spcPts val="0"/>
              </a:spcAft>
              <a:buClr>
                <a:schemeClr val="accent1"/>
              </a:buClr>
              <a:buSzPct val="79999"/>
              <a:buFont typeface="Noto Sans Symbols"/>
              <a:buChar char="▶"/>
            </a:pPr>
            <a:r>
              <a:rPr lang="en-US" sz="1800" b="0" i="0" u="none" strike="noStrike" cap="none">
                <a:solidFill>
                  <a:srgbClr val="3F3F3F"/>
                </a:solidFill>
                <a:latin typeface="Trebuchet MS"/>
                <a:ea typeface="Trebuchet MS"/>
                <a:cs typeface="Trebuchet MS"/>
                <a:sym typeface="Trebuchet MS"/>
              </a:rPr>
              <a:t>The US Department of Education has matched information from the student financial aid system with federal tax returns to create the College Scorecard dataset. With </a:t>
            </a:r>
            <a:r>
              <a:rPr lang="en-US"/>
              <a:t>the dataset, we will</a:t>
            </a:r>
            <a:r>
              <a:rPr lang="en-US" sz="1800" b="0" i="0" u="none" strike="noStrike" cap="none">
                <a:solidFill>
                  <a:srgbClr val="3F3F3F"/>
                </a:solidFill>
                <a:latin typeface="Trebuchet MS"/>
                <a:ea typeface="Trebuchet MS"/>
                <a:cs typeface="Trebuchet MS"/>
                <a:sym typeface="Trebuchet MS"/>
              </a:rPr>
              <a:t> finally make the returns on higher education more transparent.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77334" y="609600"/>
            <a:ext cx="8596800" cy="1320900"/>
          </a:xfrm>
          <a:prstGeom prst="rect">
            <a:avLst/>
          </a:prstGeom>
        </p:spPr>
        <p:txBody>
          <a:bodyPr wrap="square" lIns="91425" tIns="91425" rIns="91425" bIns="91425" anchor="t" anchorCtr="0">
            <a:noAutofit/>
          </a:bodyPr>
          <a:lstStyle/>
          <a:p>
            <a:pPr lvl="0">
              <a:spcBef>
                <a:spcPts val="0"/>
              </a:spcBef>
              <a:buNone/>
            </a:pPr>
            <a:r>
              <a:rPr lang="en-US"/>
              <a:t>Our Data</a:t>
            </a:r>
          </a:p>
        </p:txBody>
      </p:sp>
      <p:sp>
        <p:nvSpPr>
          <p:cNvPr id="181" name="Shape 181"/>
          <p:cNvSpPr txBox="1">
            <a:spLocks noGrp="1"/>
          </p:cNvSpPr>
          <p:nvPr>
            <p:ph type="body" idx="1"/>
          </p:nvPr>
        </p:nvSpPr>
        <p:spPr>
          <a:xfrm>
            <a:off x="677334" y="2160589"/>
            <a:ext cx="8596800" cy="3880800"/>
          </a:xfrm>
          <a:prstGeom prst="rect">
            <a:avLst/>
          </a:prstGeom>
        </p:spPr>
        <p:txBody>
          <a:bodyPr wrap="square" lIns="91425" tIns="91425" rIns="91425" bIns="91425" anchor="t" anchorCtr="0">
            <a:noAutofit/>
          </a:bodyPr>
          <a:lstStyle/>
          <a:p>
            <a:pPr lvl="0">
              <a:spcBef>
                <a:spcPts val="0"/>
              </a:spcBef>
              <a:buNone/>
            </a:pPr>
            <a:r>
              <a:rPr lang="en-US" dirty="0"/>
              <a:t>College Scorecard dataset</a:t>
            </a:r>
          </a:p>
          <a:p>
            <a:pPr lvl="0">
              <a:spcBef>
                <a:spcPts val="0"/>
              </a:spcBef>
              <a:buNone/>
            </a:pPr>
            <a:r>
              <a:rPr lang="en-US" dirty="0"/>
              <a:t>Source: Kaggle.com</a:t>
            </a:r>
          </a:p>
          <a:p>
            <a:pPr lvl="0">
              <a:spcBef>
                <a:spcPts val="0"/>
              </a:spcBef>
              <a:buNone/>
            </a:pPr>
            <a:r>
              <a:rPr lang="en-US" dirty="0"/>
              <a:t>Objects: School</a:t>
            </a:r>
          </a:p>
          <a:p>
            <a:pPr marL="0" lvl="0" indent="0" rtl="0">
              <a:spcBef>
                <a:spcPts val="0"/>
              </a:spcBef>
              <a:buNone/>
            </a:pPr>
            <a:r>
              <a:rPr lang="en-US" dirty="0"/>
              <a:t> Raw Data: 	Data from 7000 schools in the past 20 years</a:t>
            </a:r>
          </a:p>
          <a:p>
            <a:pPr marL="914400" lvl="0" indent="-69850" rtl="0">
              <a:spcBef>
                <a:spcPts val="0"/>
              </a:spcBef>
              <a:buClr>
                <a:schemeClr val="dk1"/>
              </a:buClr>
              <a:buSzPct val="100000"/>
              <a:buFont typeface="Arial"/>
              <a:buNone/>
            </a:pPr>
            <a:r>
              <a:rPr lang="en-US" sz="1100" dirty="0">
                <a:solidFill>
                  <a:schemeClr val="dk1"/>
                </a:solidFill>
                <a:latin typeface="Arial"/>
                <a:ea typeface="Arial"/>
                <a:cs typeface="Arial"/>
                <a:sym typeface="Arial"/>
              </a:rPr>
              <a:t>      	</a:t>
            </a:r>
            <a:r>
              <a:rPr lang="en-US" dirty="0"/>
              <a:t>1720 variables--</a:t>
            </a:r>
          </a:p>
          <a:p>
            <a:pPr marL="1371600" lvl="0" indent="387350" rtl="0">
              <a:spcBef>
                <a:spcPts val="0"/>
              </a:spcBef>
              <a:buClr>
                <a:schemeClr val="dk1"/>
              </a:buClr>
              <a:buSzPct val="61111"/>
              <a:buFont typeface="Arial"/>
              <a:buNone/>
            </a:pPr>
            <a:r>
              <a:rPr lang="en-US" dirty="0"/>
              <a:t>	School, Academics, Students, Cost, Completion,</a:t>
            </a:r>
          </a:p>
          <a:p>
            <a:pPr marL="914400" lvl="0" indent="457200" rtl="0">
              <a:spcBef>
                <a:spcPts val="0"/>
              </a:spcBef>
              <a:buNone/>
            </a:pPr>
            <a:r>
              <a:rPr lang="en-US" dirty="0"/>
              <a:t>    	</a:t>
            </a:r>
            <a:r>
              <a:rPr lang="en-US" dirty="0" err="1"/>
              <a:t>Admission,Earning</a:t>
            </a:r>
            <a:r>
              <a:rPr lang="en-US" dirty="0"/>
              <a:t>, Repayment, Aid, and Root</a:t>
            </a:r>
          </a:p>
          <a:p>
            <a:pPr marL="0" lvl="0" indent="0" rtl="0">
              <a:spcBef>
                <a:spcPts val="0"/>
              </a:spcBef>
              <a:buNone/>
            </a:pPr>
            <a:endParaRPr dirty="0"/>
          </a:p>
          <a:p>
            <a:pPr marL="0" lvl="0" indent="0" rtl="0">
              <a:spcBef>
                <a:spcPts val="0"/>
              </a:spcBef>
              <a:buNone/>
            </a:pPr>
            <a:endParaRPr dirty="0"/>
          </a:p>
          <a:p>
            <a:pPr marL="457200" lvl="0" indent="457200" rtl="0">
              <a:spcBef>
                <a:spcPts val="0"/>
              </a:spcBef>
              <a:buNone/>
            </a:pPr>
            <a:r>
              <a:rPr lang="en-US" dirty="0"/>
              <a:t>  </a:t>
            </a:r>
          </a:p>
          <a:p>
            <a:pPr marL="457200" lvl="0" indent="387350" rtl="0">
              <a:spcBef>
                <a:spcPts val="0"/>
              </a:spcBef>
              <a:buClr>
                <a:schemeClr val="dk1"/>
              </a:buClr>
              <a:buSzPct val="61111"/>
              <a:buFont typeface="Arial"/>
              <a:buNone/>
            </a:pPr>
            <a:endParaRPr dirty="0"/>
          </a:p>
          <a:p>
            <a:pPr marL="457200" lvl="0" indent="0" rtl="0">
              <a:spcBef>
                <a:spcPts val="0"/>
              </a:spcBef>
              <a:buNone/>
            </a:pPr>
            <a:endParaRPr dirty="0"/>
          </a:p>
          <a:p>
            <a:pPr lvl="0">
              <a:spcBef>
                <a:spcPts val="0"/>
              </a:spcBef>
              <a:buNone/>
            </a:pPr>
            <a:endParaRPr dirty="0"/>
          </a:p>
          <a:p>
            <a:pPr lvl="0">
              <a:spcBef>
                <a:spcPts val="0"/>
              </a:spcBef>
              <a:buNone/>
            </a:pPr>
            <a:r>
              <a:rPr lang="en-US" dirty="0"/>
              <a:t>	</a:t>
            </a:r>
          </a:p>
          <a:p>
            <a:pPr lvl="0">
              <a:spcBef>
                <a:spcPts val="0"/>
              </a:spcBef>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77334" y="609600"/>
            <a:ext cx="8596800" cy="1320900"/>
          </a:xfrm>
          <a:prstGeom prst="rect">
            <a:avLst/>
          </a:prstGeom>
        </p:spPr>
        <p:txBody>
          <a:bodyPr wrap="square" lIns="91425" tIns="91425" rIns="91425" bIns="91425" anchor="t" anchorCtr="0">
            <a:noAutofit/>
          </a:bodyPr>
          <a:lstStyle/>
          <a:p>
            <a:pPr lvl="0">
              <a:spcBef>
                <a:spcPts val="0"/>
              </a:spcBef>
              <a:buNone/>
            </a:pPr>
            <a:r>
              <a:rPr lang="en-US"/>
              <a:t>Our Data</a:t>
            </a:r>
          </a:p>
        </p:txBody>
      </p:sp>
      <p:sp>
        <p:nvSpPr>
          <p:cNvPr id="188" name="Shape 188"/>
          <p:cNvSpPr txBox="1">
            <a:spLocks noGrp="1"/>
          </p:cNvSpPr>
          <p:nvPr>
            <p:ph type="body" idx="1"/>
          </p:nvPr>
        </p:nvSpPr>
        <p:spPr>
          <a:xfrm>
            <a:off x="5983850" y="1990825"/>
            <a:ext cx="3613800" cy="3735900"/>
          </a:xfrm>
          <a:prstGeom prst="rect">
            <a:avLst/>
          </a:prstGeom>
        </p:spPr>
        <p:txBody>
          <a:bodyPr wrap="square" lIns="91425" tIns="91425" rIns="91425" bIns="91425" anchor="t" anchorCtr="0">
            <a:noAutofit/>
          </a:bodyPr>
          <a:lstStyle/>
          <a:p>
            <a:pPr marL="0" lvl="0" indent="0" rtl="0">
              <a:lnSpc>
                <a:spcPct val="200000"/>
              </a:lnSpc>
              <a:spcBef>
                <a:spcPts val="0"/>
              </a:spcBef>
              <a:buNone/>
            </a:pPr>
            <a:r>
              <a:rPr lang="en-US" sz="1400">
                <a:solidFill>
                  <a:schemeClr val="dk1"/>
                </a:solidFill>
                <a:latin typeface="Arial"/>
                <a:ea typeface="Arial"/>
                <a:cs typeface="Arial"/>
                <a:sym typeface="Arial"/>
              </a:rPr>
              <a:t>Average earning of student working and not enrolled 10 years after entry </a:t>
            </a:r>
          </a:p>
          <a:p>
            <a:pPr marL="457200" lvl="0" indent="0" rtl="0">
              <a:lnSpc>
                <a:spcPct val="200000"/>
              </a:lnSpc>
              <a:spcBef>
                <a:spcPts val="0"/>
              </a:spcBef>
              <a:buNone/>
            </a:pPr>
            <a:r>
              <a:rPr lang="en-US" sz="1400">
                <a:solidFill>
                  <a:schemeClr val="dk1"/>
                </a:solidFill>
                <a:latin typeface="Arial"/>
                <a:ea typeface="Arial"/>
                <a:cs typeface="Arial"/>
                <a:sym typeface="Arial"/>
              </a:rPr>
              <a:t>Min:  $ 12300</a:t>
            </a:r>
          </a:p>
          <a:p>
            <a:pPr marL="457200" lvl="0" indent="0" rtl="0">
              <a:lnSpc>
                <a:spcPct val="200000"/>
              </a:lnSpc>
              <a:spcBef>
                <a:spcPts val="0"/>
              </a:spcBef>
              <a:buNone/>
            </a:pPr>
            <a:r>
              <a:rPr lang="en-US" sz="1400">
                <a:solidFill>
                  <a:schemeClr val="dk1"/>
                </a:solidFill>
                <a:latin typeface="Arial"/>
                <a:ea typeface="Arial"/>
                <a:cs typeface="Arial"/>
                <a:sym typeface="Arial"/>
              </a:rPr>
              <a:t>Max: $ 250000</a:t>
            </a:r>
          </a:p>
          <a:p>
            <a:pPr marL="457200" lvl="0" indent="0" rtl="0">
              <a:lnSpc>
                <a:spcPct val="200000"/>
              </a:lnSpc>
              <a:spcBef>
                <a:spcPts val="0"/>
              </a:spcBef>
              <a:buNone/>
            </a:pPr>
            <a:r>
              <a:rPr lang="en-US" sz="1400">
                <a:solidFill>
                  <a:schemeClr val="dk1"/>
                </a:solidFill>
                <a:latin typeface="Arial"/>
                <a:ea typeface="Arial"/>
                <a:cs typeface="Arial"/>
                <a:sym typeface="Arial"/>
              </a:rPr>
              <a:t>Mean: $ 37062</a:t>
            </a:r>
          </a:p>
          <a:p>
            <a:pPr marL="457200" lvl="0" indent="0" rtl="0">
              <a:lnSpc>
                <a:spcPct val="200000"/>
              </a:lnSpc>
              <a:spcBef>
                <a:spcPts val="0"/>
              </a:spcBef>
              <a:buNone/>
            </a:pPr>
            <a:r>
              <a:rPr lang="en-US" sz="1400">
                <a:solidFill>
                  <a:schemeClr val="dk1"/>
                </a:solidFill>
                <a:latin typeface="Arial"/>
                <a:ea typeface="Arial"/>
                <a:cs typeface="Arial"/>
                <a:sym typeface="Arial"/>
              </a:rPr>
              <a:t>Mode: $ 42300</a:t>
            </a:r>
          </a:p>
          <a:p>
            <a:pPr marL="0" lvl="0" indent="-69850" rtl="0">
              <a:spcBef>
                <a:spcPts val="0"/>
              </a:spcBef>
              <a:buClr>
                <a:schemeClr val="dk1"/>
              </a:buClr>
              <a:buSzPct val="61111"/>
              <a:buFont typeface="Arial"/>
              <a:buNone/>
            </a:pPr>
            <a:r>
              <a:rPr lang="en-US"/>
              <a:t>		</a:t>
            </a:r>
          </a:p>
        </p:txBody>
      </p:sp>
      <p:pic>
        <p:nvPicPr>
          <p:cNvPr id="189" name="Shape 189"/>
          <p:cNvPicPr preferRelativeResize="0"/>
          <p:nvPr/>
        </p:nvPicPr>
        <p:blipFill>
          <a:blip r:embed="rId3">
            <a:alphaModFix/>
          </a:blip>
          <a:stretch>
            <a:fillRect/>
          </a:stretch>
        </p:blipFill>
        <p:spPr>
          <a:xfrm>
            <a:off x="807200" y="1990825"/>
            <a:ext cx="4933950" cy="3190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77334" y="609600"/>
            <a:ext cx="8596800" cy="1320900"/>
          </a:xfrm>
          <a:prstGeom prst="rect">
            <a:avLst/>
          </a:prstGeom>
        </p:spPr>
        <p:txBody>
          <a:bodyPr wrap="square" lIns="91425" tIns="91425" rIns="91425" bIns="91425" anchor="t" anchorCtr="0">
            <a:noAutofit/>
          </a:bodyPr>
          <a:lstStyle/>
          <a:p>
            <a:pPr lvl="0">
              <a:spcBef>
                <a:spcPts val="0"/>
              </a:spcBef>
              <a:buNone/>
            </a:pPr>
            <a:r>
              <a:rPr lang="en-US"/>
              <a:t>Methodology</a:t>
            </a:r>
          </a:p>
        </p:txBody>
      </p:sp>
      <p:sp>
        <p:nvSpPr>
          <p:cNvPr id="2" name="Rectangle: Diagonal Corners Snipped 1">
            <a:extLst>
              <a:ext uri="{FF2B5EF4-FFF2-40B4-BE49-F238E27FC236}">
                <a16:creationId xmlns:a16="http://schemas.microsoft.com/office/drawing/2014/main" id="{D03C113C-1C8E-4FD9-84A1-5C577FF9C7F4}"/>
              </a:ext>
            </a:extLst>
          </p:cNvPr>
          <p:cNvSpPr/>
          <p:nvPr/>
        </p:nvSpPr>
        <p:spPr>
          <a:xfrm>
            <a:off x="2067338" y="1863087"/>
            <a:ext cx="2305879" cy="606286"/>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 Collection</a:t>
            </a:r>
          </a:p>
        </p:txBody>
      </p:sp>
      <p:sp>
        <p:nvSpPr>
          <p:cNvPr id="5" name="Rectangle: Diagonal Corners Snipped 4">
            <a:extLst>
              <a:ext uri="{FF2B5EF4-FFF2-40B4-BE49-F238E27FC236}">
                <a16:creationId xmlns:a16="http://schemas.microsoft.com/office/drawing/2014/main" id="{FC254AAE-70B7-4051-8275-DCC4D6984CF6}"/>
              </a:ext>
            </a:extLst>
          </p:cNvPr>
          <p:cNvSpPr/>
          <p:nvPr/>
        </p:nvSpPr>
        <p:spPr>
          <a:xfrm>
            <a:off x="4943060" y="2783285"/>
            <a:ext cx="2305879" cy="606286"/>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Data Preprocessing</a:t>
            </a:r>
          </a:p>
        </p:txBody>
      </p:sp>
      <p:sp>
        <p:nvSpPr>
          <p:cNvPr id="6" name="Rectangle: Diagonal Corners Snipped 5">
            <a:extLst>
              <a:ext uri="{FF2B5EF4-FFF2-40B4-BE49-F238E27FC236}">
                <a16:creationId xmlns:a16="http://schemas.microsoft.com/office/drawing/2014/main" id="{9D0FABC1-CCA2-4C43-A8FB-FFC02562889F}"/>
              </a:ext>
            </a:extLst>
          </p:cNvPr>
          <p:cNvSpPr/>
          <p:nvPr/>
        </p:nvSpPr>
        <p:spPr>
          <a:xfrm>
            <a:off x="2067337" y="3720046"/>
            <a:ext cx="2305879" cy="606286"/>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Variable Selection</a:t>
            </a:r>
          </a:p>
        </p:txBody>
      </p:sp>
      <p:sp>
        <p:nvSpPr>
          <p:cNvPr id="7" name="Rectangle: Diagonal Corners Snipped 6">
            <a:extLst>
              <a:ext uri="{FF2B5EF4-FFF2-40B4-BE49-F238E27FC236}">
                <a16:creationId xmlns:a16="http://schemas.microsoft.com/office/drawing/2014/main" id="{30DEA5F7-752C-4563-BD81-7C41A206FF40}"/>
              </a:ext>
            </a:extLst>
          </p:cNvPr>
          <p:cNvSpPr/>
          <p:nvPr/>
        </p:nvSpPr>
        <p:spPr>
          <a:xfrm>
            <a:off x="4943059" y="4641575"/>
            <a:ext cx="2305879" cy="606286"/>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Model Building</a:t>
            </a:r>
          </a:p>
        </p:txBody>
      </p:sp>
      <p:sp>
        <p:nvSpPr>
          <p:cNvPr id="8" name="Rectangle: Diagonal Corners Snipped 7">
            <a:extLst>
              <a:ext uri="{FF2B5EF4-FFF2-40B4-BE49-F238E27FC236}">
                <a16:creationId xmlns:a16="http://schemas.microsoft.com/office/drawing/2014/main" id="{2A1DD664-2CFE-4FCE-B144-5FE9AB7249B1}"/>
              </a:ext>
            </a:extLst>
          </p:cNvPr>
          <p:cNvSpPr/>
          <p:nvPr/>
        </p:nvSpPr>
        <p:spPr>
          <a:xfrm>
            <a:off x="2067337" y="5425112"/>
            <a:ext cx="2305879" cy="606286"/>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 Evaluation</a:t>
            </a:r>
          </a:p>
        </p:txBody>
      </p:sp>
      <p:cxnSp>
        <p:nvCxnSpPr>
          <p:cNvPr id="4" name="Straight Arrow Connector 3">
            <a:extLst>
              <a:ext uri="{FF2B5EF4-FFF2-40B4-BE49-F238E27FC236}">
                <a16:creationId xmlns:a16="http://schemas.microsoft.com/office/drawing/2014/main" id="{8E7B0DF5-2365-44DE-963B-E8F938A3A2E2}"/>
              </a:ext>
            </a:extLst>
          </p:cNvPr>
          <p:cNvCxnSpPr/>
          <p:nvPr/>
        </p:nvCxnSpPr>
        <p:spPr>
          <a:xfrm>
            <a:off x="4502426" y="2522130"/>
            <a:ext cx="318052" cy="2611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4862D4F-A22B-4047-9292-9273C47B54A1}"/>
              </a:ext>
            </a:extLst>
          </p:cNvPr>
          <p:cNvCxnSpPr>
            <a:cxnSpLocks/>
          </p:cNvCxnSpPr>
          <p:nvPr/>
        </p:nvCxnSpPr>
        <p:spPr>
          <a:xfrm flipH="1">
            <a:off x="4502426" y="3459219"/>
            <a:ext cx="440633" cy="2608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8117BD9-58A5-4CC7-82D0-3F37CBEF3347}"/>
              </a:ext>
            </a:extLst>
          </p:cNvPr>
          <p:cNvCxnSpPr>
            <a:cxnSpLocks/>
          </p:cNvCxnSpPr>
          <p:nvPr/>
        </p:nvCxnSpPr>
        <p:spPr>
          <a:xfrm>
            <a:off x="4502426" y="4395980"/>
            <a:ext cx="318052" cy="2611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E10A24A-A65B-4B0F-ACD5-6CED5760CCAA}"/>
              </a:ext>
            </a:extLst>
          </p:cNvPr>
          <p:cNvCxnSpPr>
            <a:cxnSpLocks/>
          </p:cNvCxnSpPr>
          <p:nvPr/>
        </p:nvCxnSpPr>
        <p:spPr>
          <a:xfrm flipH="1">
            <a:off x="4441135" y="5247861"/>
            <a:ext cx="440633" cy="2608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77334" y="609600"/>
            <a:ext cx="8596800" cy="1320900"/>
          </a:xfrm>
          <a:prstGeom prst="rect">
            <a:avLst/>
          </a:prstGeom>
        </p:spPr>
        <p:txBody>
          <a:bodyPr wrap="square" lIns="91425" tIns="91425" rIns="91425" bIns="91425" anchor="t" anchorCtr="0">
            <a:noAutofit/>
          </a:bodyPr>
          <a:lstStyle/>
          <a:p>
            <a:pPr lvl="0">
              <a:spcBef>
                <a:spcPts val="0"/>
              </a:spcBef>
              <a:buNone/>
            </a:pPr>
            <a:r>
              <a:rPr lang="en-US"/>
              <a:t>Methodology</a:t>
            </a:r>
          </a:p>
        </p:txBody>
      </p:sp>
      <p:sp>
        <p:nvSpPr>
          <p:cNvPr id="196" name="Shape 196"/>
          <p:cNvSpPr txBox="1">
            <a:spLocks noGrp="1"/>
          </p:cNvSpPr>
          <p:nvPr>
            <p:ph type="body" idx="1"/>
          </p:nvPr>
        </p:nvSpPr>
        <p:spPr>
          <a:xfrm>
            <a:off x="677334" y="1474789"/>
            <a:ext cx="10653276" cy="4548324"/>
          </a:xfrm>
          <a:prstGeom prst="rect">
            <a:avLst/>
          </a:prstGeom>
        </p:spPr>
        <p:txBody>
          <a:bodyPr wrap="square" lIns="91425" tIns="91425" rIns="91425" bIns="91425" anchor="t" anchorCtr="0">
            <a:noAutofit/>
          </a:bodyPr>
          <a:lstStyle/>
          <a:p>
            <a:pPr marL="457200" lvl="0" indent="-419100">
              <a:spcBef>
                <a:spcPts val="0"/>
              </a:spcBef>
              <a:buSzPct val="100000"/>
            </a:pPr>
            <a:r>
              <a:rPr lang="en-US" sz="3000" b="1" dirty="0"/>
              <a:t>Variable Selection</a:t>
            </a:r>
            <a:r>
              <a:rPr lang="en-US" dirty="0"/>
              <a:t>	</a:t>
            </a:r>
          </a:p>
          <a:p>
            <a:pPr marL="38100" lvl="0" indent="0">
              <a:spcBef>
                <a:spcPts val="0"/>
              </a:spcBef>
              <a:buSzPct val="100000"/>
              <a:buNone/>
            </a:pPr>
            <a:r>
              <a:rPr lang="en-US" b="1" dirty="0"/>
              <a:t>Attributes:</a:t>
            </a:r>
          </a:p>
          <a:p>
            <a:pPr marL="323850" indent="-285750">
              <a:spcBef>
                <a:spcPts val="0"/>
              </a:spcBef>
              <a:buSzPct val="100000"/>
            </a:pPr>
            <a:r>
              <a:rPr lang="en-US" dirty="0"/>
              <a:t>Admission rate (ADM_RATE)</a:t>
            </a:r>
          </a:p>
          <a:p>
            <a:pPr marL="323850" indent="-285750">
              <a:spcBef>
                <a:spcPts val="0"/>
              </a:spcBef>
              <a:buSzPct val="100000"/>
            </a:pPr>
            <a:r>
              <a:rPr lang="en-US" dirty="0"/>
              <a:t>Average SAT equivalent score of students admitted(SAT_AVG)</a:t>
            </a:r>
          </a:p>
          <a:p>
            <a:pPr marL="323850" indent="-285750">
              <a:spcBef>
                <a:spcPts val="0"/>
              </a:spcBef>
              <a:buSzPct val="100000"/>
            </a:pPr>
            <a:r>
              <a:rPr lang="en-US" dirty="0"/>
              <a:t>Predominant degree awarded(PREDDEG)</a:t>
            </a:r>
          </a:p>
          <a:p>
            <a:pPr marL="323850" indent="-285750">
              <a:spcBef>
                <a:spcPts val="0"/>
              </a:spcBef>
              <a:buSzPct val="100000"/>
            </a:pPr>
            <a:r>
              <a:rPr lang="en-US" dirty="0"/>
              <a:t>Enrollment of undergraduate degree-seeking students(UGDS)</a:t>
            </a:r>
          </a:p>
          <a:p>
            <a:pPr marL="323850" indent="-285750">
              <a:spcBef>
                <a:spcPts val="0"/>
              </a:spcBef>
              <a:buSzPct val="100000"/>
            </a:pPr>
            <a:r>
              <a:rPr lang="en-US" dirty="0"/>
              <a:t>In-state tuition and fees(TUITIONFEE_IN)</a:t>
            </a:r>
          </a:p>
          <a:p>
            <a:pPr marL="323850" indent="-285750">
              <a:spcBef>
                <a:spcPts val="0"/>
              </a:spcBef>
              <a:buSzPct val="100000"/>
            </a:pPr>
            <a:r>
              <a:rPr lang="en-US" dirty="0"/>
              <a:t>Out-of-state tuition and fees(TUITIONFEE_OUT)</a:t>
            </a:r>
          </a:p>
          <a:p>
            <a:pPr marL="323850" indent="-285750">
              <a:spcBef>
                <a:spcPts val="0"/>
              </a:spcBef>
              <a:buSzPct val="100000"/>
            </a:pPr>
            <a:r>
              <a:rPr lang="en-US" dirty="0"/>
              <a:t>Proportion of faculty that is full-time(PFTFAC)</a:t>
            </a:r>
          </a:p>
          <a:p>
            <a:pPr marL="323850" indent="-285750">
              <a:spcBef>
                <a:spcPts val="0"/>
              </a:spcBef>
              <a:buSzPct val="100000"/>
            </a:pPr>
            <a:r>
              <a:rPr lang="en-US" dirty="0"/>
              <a:t>Percent of all students receiving a federal student loan (PCTFLOAN)</a:t>
            </a:r>
          </a:p>
          <a:p>
            <a:pPr marL="323850" indent="-285750">
              <a:spcBef>
                <a:spcPts val="0"/>
              </a:spcBef>
              <a:buSzPct val="100000"/>
            </a:pPr>
            <a:r>
              <a:rPr lang="en-US" dirty="0"/>
              <a:t>Percent withdrawn from original institution within 2 years  (WDRAW_ORIG_YR2_RT)</a:t>
            </a:r>
          </a:p>
          <a:p>
            <a:pPr marL="323850" indent="-285750">
              <a:spcBef>
                <a:spcPts val="0"/>
              </a:spcBef>
              <a:buSzPct val="100000"/>
            </a:pPr>
            <a:r>
              <a:rPr lang="en-US" dirty="0"/>
              <a:t>Percentage first-generation students (PAR_ED_PCT_1STGEN)</a:t>
            </a:r>
          </a:p>
          <a:p>
            <a:pPr marL="323850" indent="-285750">
              <a:spcBef>
                <a:spcPts val="0"/>
              </a:spcBef>
              <a:buSzPct val="100000"/>
            </a:pPr>
            <a:r>
              <a:rPr lang="en-US" dirty="0"/>
              <a:t>Control of institution(CONTROL)</a:t>
            </a:r>
          </a:p>
          <a:p>
            <a:pPr marL="38100" indent="0">
              <a:spcBef>
                <a:spcPts val="0"/>
              </a:spcBef>
              <a:buSzPct val="100000"/>
              <a:buNone/>
            </a:pPr>
            <a:r>
              <a:rPr lang="en-US" b="1" dirty="0"/>
              <a:t>Target:</a:t>
            </a:r>
          </a:p>
          <a:p>
            <a:pPr marL="323850" indent="-285750">
              <a:spcBef>
                <a:spcPts val="0"/>
              </a:spcBef>
              <a:buSzPct val="100000"/>
            </a:pPr>
            <a:r>
              <a:rPr lang="en-US" dirty="0"/>
              <a:t>Mean earnings of students working and not enrolled 10 years after entry(mn_earn_wne_p10)</a:t>
            </a:r>
            <a:endParaRPr dirty="0"/>
          </a:p>
        </p:txBody>
      </p:sp>
    </p:spTree>
    <p:extLst>
      <p:ext uri="{BB962C8B-B14F-4D97-AF65-F5344CB8AC3E}">
        <p14:creationId xmlns:p14="http://schemas.microsoft.com/office/powerpoint/2010/main" val="2237699581"/>
      </p:ext>
    </p:extLst>
  </p:cSld>
  <p:clrMapOvr>
    <a:masterClrMapping/>
  </p:clrMapOvr>
</p:sld>
</file>

<file path=ppt/theme/theme1.xml><?xml version="1.0" encoding="utf-8"?>
<a:theme xmlns:a="http://schemas.openxmlformats.org/drawingml/2006/main" name="平面">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356</Words>
  <Application>Microsoft Office PowerPoint</Application>
  <PresentationFormat>Widescreen</PresentationFormat>
  <Paragraphs>99</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Noto Sans Symbols</vt:lpstr>
      <vt:lpstr>Arial</vt:lpstr>
      <vt:lpstr>Trebuchet MS</vt:lpstr>
      <vt:lpstr>平面</vt:lpstr>
      <vt:lpstr>The Relationship between Future Income and the University Attendance</vt:lpstr>
      <vt:lpstr>Abstract</vt:lpstr>
      <vt:lpstr>Introduction</vt:lpstr>
      <vt:lpstr>Introduction</vt:lpstr>
      <vt:lpstr>Introduction</vt:lpstr>
      <vt:lpstr>Our Data</vt:lpstr>
      <vt:lpstr>Our Data</vt:lpstr>
      <vt:lpstr>Methodology</vt:lpstr>
      <vt:lpstr>Methodology</vt:lpstr>
      <vt:lpstr>Methodology</vt:lpstr>
      <vt:lpstr>Methodology </vt:lpstr>
      <vt:lpstr>Methodology</vt:lpstr>
      <vt:lpstr>Methodology</vt:lpstr>
      <vt:lpstr>Expectation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Relationship between Future Income and the University Attendance</dc:title>
  <cp:lastModifiedBy>苏畅</cp:lastModifiedBy>
  <cp:revision>2</cp:revision>
  <dcterms:modified xsi:type="dcterms:W3CDTF">2017-10-22T03:16:36Z</dcterms:modified>
</cp:coreProperties>
</file>