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2125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402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15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2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3931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404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8447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576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3458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107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B84B5B-E838-40FE-8D0F-4843EDA7815D}" type="datetimeFigureOut">
              <a:rPr lang="en-150" smtClean="0"/>
              <a:t>18/01/2022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96F41E-AFBC-4F63-9800-CFE4A92809F0}" type="slidenum">
              <a:rPr lang="en-150" smtClean="0"/>
              <a:t>‹#›</a:t>
            </a:fld>
            <a:endParaRPr lang="en-15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E418-2FBE-420D-96B2-8C9FE39EE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Parallel</a:t>
            </a:r>
            <a:br>
              <a:rPr lang="en-US" dirty="0"/>
            </a:br>
            <a:r>
              <a:rPr lang="en-US" dirty="0"/>
              <a:t>Numerical Integration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4F72-4EA3-45C3-A42E-EAACBD0FF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Student</a:t>
            </a:r>
            <a:r>
              <a:rPr lang="en-US" dirty="0"/>
              <a:t>: Cosmin-r</a:t>
            </a:r>
            <a:r>
              <a:rPr lang="ro-RO" dirty="0" err="1"/>
              <a:t>ăzvan</a:t>
            </a:r>
            <a:r>
              <a:rPr lang="ro-RO" dirty="0"/>
              <a:t> </a:t>
            </a:r>
            <a:r>
              <a:rPr lang="ro-RO" dirty="0" err="1"/>
              <a:t>vancea</a:t>
            </a:r>
            <a:r>
              <a:rPr lang="ro-RO" dirty="0"/>
              <a:t> (343c1)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0275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17CC-CD7E-442A-A9B6-751E5F35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74BC-58E5-4259-8386-1E29FB25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ro-RO" dirty="0"/>
              <a:t>aproximează o integrală definită folosind algoritmul </a:t>
            </a:r>
            <a:r>
              <a:rPr lang="en-US" dirty="0"/>
              <a:t>“</a:t>
            </a:r>
            <a:r>
              <a:rPr lang="ro-RO" dirty="0" err="1">
                <a:solidFill>
                  <a:schemeClr val="accent2"/>
                </a:solidFill>
              </a:rPr>
              <a:t>Composite</a:t>
            </a:r>
            <a:r>
              <a:rPr lang="ro-RO" dirty="0">
                <a:solidFill>
                  <a:schemeClr val="accent2"/>
                </a:solidFill>
              </a:rPr>
              <a:t> Simpson</a:t>
            </a:r>
            <a:r>
              <a:rPr lang="en-US" dirty="0">
                <a:solidFill>
                  <a:schemeClr val="accent2"/>
                </a:solidFill>
              </a:rPr>
              <a:t>’s</a:t>
            </a:r>
            <a:r>
              <a:rPr lang="ro-RO" dirty="0">
                <a:solidFill>
                  <a:schemeClr val="accent2"/>
                </a:solidFill>
              </a:rPr>
              <a:t> </a:t>
            </a:r>
            <a:r>
              <a:rPr lang="ro-RO" dirty="0" err="1">
                <a:solidFill>
                  <a:schemeClr val="accent2"/>
                </a:solidFill>
              </a:rPr>
              <a:t>Rule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Ideea</a:t>
            </a:r>
            <a:r>
              <a:rPr lang="en-US" dirty="0"/>
              <a:t> din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ro-RO" dirty="0"/>
              <a:t>î</a:t>
            </a:r>
            <a:r>
              <a:rPr lang="en-US" dirty="0" err="1"/>
              <a:t>mp</a:t>
            </a:r>
            <a:r>
              <a:rPr lang="ro-RO" dirty="0" err="1"/>
              <a:t>ărți</a:t>
            </a:r>
            <a:r>
              <a:rPr lang="ro-RO" dirty="0"/>
              <a:t> intervalul inițial </a:t>
            </a:r>
            <a:r>
              <a:rPr lang="en-US" i="1" dirty="0">
                <a:solidFill>
                  <a:schemeClr val="accent6"/>
                </a:solidFill>
              </a:rPr>
              <a:t>[a, b]</a:t>
            </a:r>
            <a:r>
              <a:rPr lang="ro-RO" dirty="0"/>
              <a:t> în </a:t>
            </a:r>
            <a:r>
              <a:rPr lang="ro-RO" i="1" dirty="0">
                <a:solidFill>
                  <a:schemeClr val="accent6"/>
                </a:solidFill>
              </a:rPr>
              <a:t>n</a:t>
            </a:r>
            <a:r>
              <a:rPr lang="ro-RO" i="1" dirty="0"/>
              <a:t> </a:t>
            </a:r>
            <a:r>
              <a:rPr lang="ro-RO" dirty="0"/>
              <a:t>subintervale egale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Pe </a:t>
            </a:r>
            <a:r>
              <a:rPr lang="en-US" dirty="0" err="1"/>
              <a:t>fiecare</a:t>
            </a:r>
            <a:r>
              <a:rPr lang="en-US" dirty="0"/>
              <a:t> subinterval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Simpson’s Rule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 final se </a:t>
            </a:r>
            <a:r>
              <a:rPr lang="ro-RO" dirty="0"/>
              <a:t>însumează rezultatele parțiale, obținând aproximarea integralei definite.</a:t>
            </a:r>
            <a:endParaRPr lang="en-US" dirty="0"/>
          </a:p>
          <a:p>
            <a:endParaRPr lang="en-US" dirty="0"/>
          </a:p>
          <a:p>
            <a:endParaRPr lang="en-1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9D1B74-5324-4796-8C13-9E094AD9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49" y="4105275"/>
            <a:ext cx="1504950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ED765-5347-42E1-9EE8-54745E8D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68" y="4105275"/>
            <a:ext cx="4857750" cy="819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4D7F1-1114-4B7F-90AD-A01D45DF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132" y="4319587"/>
            <a:ext cx="1371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7D38-286D-4CC1-BA21-D67F14B1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Implementări paralele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9597-6B5D-4014-9956-CC1977C8A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44092" cy="4023360"/>
          </a:xfrm>
        </p:spPr>
        <p:txBody>
          <a:bodyPr/>
          <a:lstStyle/>
          <a:p>
            <a:pPr algn="ctr"/>
            <a:r>
              <a:rPr lang="ro-RO" sz="2400" b="1" dirty="0" err="1"/>
              <a:t>OpenMP</a:t>
            </a:r>
            <a:endParaRPr lang="ro-RO" sz="2400" b="1" dirty="0"/>
          </a:p>
          <a:p>
            <a:r>
              <a:rPr lang="ro-RO" dirty="0"/>
              <a:t>Se paralelizează calculul celor două sume prezentate în formula anterioară.</a:t>
            </a:r>
          </a:p>
          <a:p>
            <a:r>
              <a:rPr lang="ro-RO" dirty="0"/>
              <a:t>Fiecare fir de execuție calculează câte o subsumă din cele două sume (</a:t>
            </a:r>
            <a:r>
              <a:rPr lang="ro-RO" dirty="0" err="1"/>
              <a:t>pare&amp;impare</a:t>
            </a:r>
            <a:r>
              <a:rPr lang="ro-RO" dirty="0"/>
              <a:t>)</a:t>
            </a:r>
          </a:p>
          <a:p>
            <a:r>
              <a:rPr lang="ro-RO" dirty="0"/>
              <a:t>Cum nu există dependințe între date, nu există nevoia de sincronizare între </a:t>
            </a:r>
            <a:r>
              <a:rPr lang="ro-RO" dirty="0" err="1"/>
              <a:t>thread</a:t>
            </a:r>
            <a:r>
              <a:rPr lang="ro-RO" dirty="0"/>
              <a:t>-uri.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0F2556-9035-4126-B4A5-4B66727BA3D6}"/>
              </a:ext>
            </a:extLst>
          </p:cNvPr>
          <p:cNvSpPr txBox="1">
            <a:spLocks/>
          </p:cNvSpPr>
          <p:nvPr/>
        </p:nvSpPr>
        <p:spPr>
          <a:xfrm>
            <a:off x="4441372" y="1845734"/>
            <a:ext cx="334409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 err="1"/>
              <a:t>pthreads</a:t>
            </a:r>
            <a:endParaRPr lang="ro-RO" sz="2400" b="1" dirty="0"/>
          </a:p>
          <a:p>
            <a:r>
              <a:rPr lang="ro-RO" dirty="0"/>
              <a:t>Se paralelizează calculul celor două sume prezentate în formula anterioară.</a:t>
            </a:r>
          </a:p>
          <a:p>
            <a:r>
              <a:rPr lang="ro-RO" dirty="0"/>
              <a:t>Fiecare fir de execuție calculează câte o subsumă din cele două sume (</a:t>
            </a:r>
            <a:r>
              <a:rPr lang="ro-RO" dirty="0" err="1"/>
              <a:t>pare&amp;impare</a:t>
            </a:r>
            <a:r>
              <a:rPr lang="ro-RO" dirty="0"/>
              <a:t>)</a:t>
            </a:r>
          </a:p>
          <a:p>
            <a:r>
              <a:rPr lang="ro-RO" dirty="0"/>
              <a:t>Cum nu există dependințe între date, nu există nevoia de sincronizare între </a:t>
            </a:r>
            <a:r>
              <a:rPr lang="ro-RO" dirty="0" err="1"/>
              <a:t>thread</a:t>
            </a:r>
            <a:r>
              <a:rPr lang="ro-RO" dirty="0"/>
              <a:t>-uri.</a:t>
            </a:r>
          </a:p>
          <a:p>
            <a:pPr algn="ctr"/>
            <a:endParaRPr lang="en-15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D09903-352B-4A19-8508-EC50721EC6DB}"/>
              </a:ext>
            </a:extLst>
          </p:cNvPr>
          <p:cNvSpPr txBox="1">
            <a:spLocks/>
          </p:cNvSpPr>
          <p:nvPr/>
        </p:nvSpPr>
        <p:spPr>
          <a:xfrm>
            <a:off x="7782975" y="1849744"/>
            <a:ext cx="3372706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/>
              <a:t>MPI</a:t>
            </a:r>
          </a:p>
          <a:p>
            <a:r>
              <a:rPr lang="ro-RO" dirty="0"/>
              <a:t>Se paralelizează calculul celor două sume prezentate în formula anterioară.</a:t>
            </a:r>
          </a:p>
          <a:p>
            <a:r>
              <a:rPr lang="ro-RO" dirty="0"/>
              <a:t>Fiecare proces calculează câte o subsumă din cele două sume (</a:t>
            </a:r>
            <a:r>
              <a:rPr lang="ro-RO" dirty="0" err="1"/>
              <a:t>pare&amp;impare</a:t>
            </a:r>
            <a:r>
              <a:rPr lang="ro-RO" dirty="0"/>
              <a:t>)</a:t>
            </a:r>
          </a:p>
          <a:p>
            <a:r>
              <a:rPr lang="ro-RO" dirty="0"/>
              <a:t>Cum nu există dependințe între date, nu există nevoia de sincronizare între procese.</a:t>
            </a:r>
          </a:p>
          <a:p>
            <a:r>
              <a:rPr lang="ro-RO" dirty="0"/>
              <a:t>Colectarea </a:t>
            </a:r>
            <a:r>
              <a:rPr lang="ro-RO" dirty="0" err="1"/>
              <a:t>subsumelor</a:t>
            </a:r>
            <a:r>
              <a:rPr lang="ro-RO" dirty="0"/>
              <a:t> se face folosind operația specială </a:t>
            </a:r>
            <a:r>
              <a:rPr lang="en-US" i="1" dirty="0" err="1">
                <a:solidFill>
                  <a:schemeClr val="accent2"/>
                </a:solidFill>
              </a:rPr>
              <a:t>MPI_Reduce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ro-RO" dirty="0"/>
              <a:t>însumarea rezultatelor parțiale în timp ce acestea sunt primite de la </a:t>
            </a:r>
            <a:r>
              <a:rPr lang="ro-RO" dirty="0" err="1"/>
              <a:t>workeri</a:t>
            </a:r>
            <a:r>
              <a:rPr lang="ro-RO" dirty="0"/>
              <a:t>.</a:t>
            </a:r>
          </a:p>
          <a:p>
            <a:pPr algn="ctr"/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2278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A7C97B8-2379-40E5-A95F-FB5E61A5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55090-1A5E-4C6D-83CE-ABA50C39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 err="1"/>
              <a:t>Scalabilitate</a:t>
            </a:r>
            <a:endParaRPr lang="en-15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EE0C07-A9BE-4F5E-89D6-66F31974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396" y="640081"/>
            <a:ext cx="6643007" cy="5314406"/>
          </a:xfrm>
          <a:prstGeom prst="rect">
            <a:avLst/>
          </a:prstGeom>
        </p:spPr>
      </p:pic>
      <p:cxnSp>
        <p:nvCxnSpPr>
          <p:cNvPr id="51" name="Straight Connector 41">
            <a:extLst>
              <a:ext uri="{FF2B5EF4-FFF2-40B4-BE49-F238E27FC236}">
                <a16:creationId xmlns:a16="http://schemas.microsoft.com/office/drawing/2014/main" id="{AC29A6B1-EC94-4744-BE48-B764337E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4378912E-0C27-4770-9A55-B9DB0451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Graficul</a:t>
            </a:r>
            <a:r>
              <a:rPr lang="en-US" dirty="0"/>
              <a:t> p</a:t>
            </a:r>
            <a:r>
              <a:rPr lang="ro-RO" dirty="0" err="1"/>
              <a:t>rezintă</a:t>
            </a:r>
            <a:r>
              <a:rPr lang="ro-RO" dirty="0"/>
              <a:t> evoluția timpului de rulare o dată cu </a:t>
            </a:r>
            <a:r>
              <a:rPr lang="ro-RO" dirty="0">
                <a:solidFill>
                  <a:schemeClr val="accent2"/>
                </a:solidFill>
              </a:rPr>
              <a:t>creșterea</a:t>
            </a:r>
            <a:r>
              <a:rPr lang="ro-RO" dirty="0"/>
              <a:t> numărului de </a:t>
            </a:r>
            <a:r>
              <a:rPr lang="ro-RO" dirty="0">
                <a:solidFill>
                  <a:schemeClr val="accent2"/>
                </a:solidFill>
              </a:rPr>
              <a:t>unități de procesare</a:t>
            </a:r>
            <a:r>
              <a:rPr lang="ro-RO" dirty="0"/>
              <a:t>.</a:t>
            </a:r>
          </a:p>
          <a:p>
            <a:r>
              <a:rPr lang="ro-RO" dirty="0"/>
              <a:t>Se observă că implementările </a:t>
            </a:r>
            <a:r>
              <a:rPr lang="ro-RO" dirty="0" err="1">
                <a:solidFill>
                  <a:schemeClr val="accent2"/>
                </a:solidFill>
              </a:rPr>
              <a:t>OpenMP</a:t>
            </a:r>
            <a:r>
              <a:rPr lang="ro-RO" dirty="0"/>
              <a:t> și </a:t>
            </a:r>
            <a:r>
              <a:rPr lang="ro-RO" dirty="0" err="1">
                <a:solidFill>
                  <a:schemeClr val="accent2"/>
                </a:solidFill>
              </a:rPr>
              <a:t>pthreads</a:t>
            </a:r>
            <a:r>
              <a:rPr lang="ro-RO" dirty="0"/>
              <a:t> se comportă identic.</a:t>
            </a:r>
          </a:p>
          <a:p>
            <a:r>
              <a:rPr lang="ro-RO" dirty="0"/>
              <a:t>Implementarea </a:t>
            </a:r>
            <a:r>
              <a:rPr lang="ro-RO" dirty="0">
                <a:solidFill>
                  <a:schemeClr val="accent2"/>
                </a:solidFill>
              </a:rPr>
              <a:t>MPI</a:t>
            </a:r>
            <a:r>
              <a:rPr lang="ro-RO" dirty="0"/>
              <a:t> este în general </a:t>
            </a:r>
            <a:r>
              <a:rPr lang="ro-RO" dirty="0">
                <a:solidFill>
                  <a:schemeClr val="accent2"/>
                </a:solidFill>
              </a:rPr>
              <a:t>mai lentă</a:t>
            </a:r>
            <a:r>
              <a:rPr lang="ro-RO" dirty="0"/>
              <a:t>,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o-RO" dirty="0"/>
              <a:t>indiferent de numărul de procese. (se datorează </a:t>
            </a:r>
            <a:r>
              <a:rPr lang="ro-RO" dirty="0" err="1"/>
              <a:t>overhead</a:t>
            </a:r>
            <a:r>
              <a:rPr lang="ro-RO" dirty="0"/>
              <a:t>-ului generat de crearea și comunicarea </a:t>
            </a:r>
            <a:r>
              <a:rPr lang="ro-RO" dirty="0" err="1"/>
              <a:t>interprocess</a:t>
            </a:r>
            <a:r>
              <a:rPr lang="ro-RO" dirty="0"/>
              <a:t>)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863FF3CE-53DE-41A6-A8DF-EE8A85EDC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0F0D992-B6E9-451D-A97E-B81C761D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43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4D33442-D148-4775-BF80-91F053E57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55090-1A5E-4C6D-83CE-ABA50C39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700" dirty="0"/>
              <a:t>Speedup</a:t>
            </a:r>
            <a:endParaRPr lang="en-150" sz="47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DD92377-7668-46D5-B5C1-9F17A174D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3192" y="1088329"/>
            <a:ext cx="5451626" cy="436130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EF2C47-53DA-4F9F-918A-F6057C8EB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4378912E-0C27-4770-9A55-B9DB0451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Graficul</a:t>
            </a:r>
            <a:r>
              <a:rPr lang="en-US" dirty="0"/>
              <a:t> </a:t>
            </a:r>
            <a:r>
              <a:rPr lang="en-US" dirty="0" err="1"/>
              <a:t>prezint</a:t>
            </a:r>
            <a:r>
              <a:rPr lang="ro-RO" dirty="0"/>
              <a:t>ă </a:t>
            </a:r>
            <a:r>
              <a:rPr lang="ro-RO" dirty="0" err="1"/>
              <a:t>speedup-ul</a:t>
            </a:r>
            <a:r>
              <a:rPr lang="ro-RO" dirty="0"/>
              <a:t> implementărilor</a:t>
            </a:r>
            <a:r>
              <a:rPr lang="en-US" dirty="0"/>
              <a:t>.</a:t>
            </a:r>
          </a:p>
          <a:p>
            <a:r>
              <a:rPr lang="en-US" dirty="0"/>
              <a:t>Cum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aleas</a:t>
            </a:r>
            <a:r>
              <a:rPr lang="ro-RO" dirty="0"/>
              <a:t>ă este </a:t>
            </a:r>
            <a:r>
              <a:rPr lang="ro-RO" dirty="0" err="1"/>
              <a:t>embarrassingly</a:t>
            </a:r>
            <a:r>
              <a:rPr lang="ro-RO" dirty="0"/>
              <a:t> </a:t>
            </a:r>
            <a:r>
              <a:rPr lang="ro-RO" dirty="0" err="1"/>
              <a:t>parallel</a:t>
            </a:r>
            <a:r>
              <a:rPr lang="ro-RO" dirty="0"/>
              <a:t>, era de așteptat ca graficul de </a:t>
            </a:r>
            <a:r>
              <a:rPr lang="ro-RO" dirty="0" err="1"/>
              <a:t>speedup</a:t>
            </a:r>
            <a:r>
              <a:rPr lang="ro-RO" dirty="0"/>
              <a:t> să aibă o </a:t>
            </a:r>
            <a:r>
              <a:rPr lang="ro-RO" dirty="0">
                <a:solidFill>
                  <a:schemeClr val="accent2"/>
                </a:solidFill>
              </a:rPr>
              <a:t>caracteristică liniară</a:t>
            </a:r>
            <a:r>
              <a:rPr lang="ro-RO" dirty="0"/>
              <a:t>. </a:t>
            </a:r>
          </a:p>
          <a:p>
            <a:r>
              <a:rPr lang="ro-RO" dirty="0"/>
              <a:t>Se observă, din nou, că soluția MPI distribuită pe mai multe procese se comportă </a:t>
            </a:r>
            <a:r>
              <a:rPr lang="ro-RO" dirty="0">
                <a:solidFill>
                  <a:schemeClr val="accent2"/>
                </a:solidFill>
              </a:rPr>
              <a:t>mai slab</a:t>
            </a:r>
            <a:r>
              <a:rPr lang="ro-RO" dirty="0"/>
              <a:t> în comparație cu soluțiile ce împart același spațiu de memorie.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5E068D-E677-4E1B-8CE2-8CE1826A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AD6E12-8A58-4D86-AACD-D58C4B256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76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6FEB-B895-4A77-9DC2-B02EE41B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Implementare h</a:t>
            </a:r>
            <a:r>
              <a:rPr lang="en-US" dirty="0" err="1"/>
              <a:t>ibrid</a:t>
            </a:r>
            <a:r>
              <a:rPr lang="ro-RO" dirty="0"/>
              <a:t>ă</a:t>
            </a:r>
            <a:r>
              <a:rPr lang="en-US" dirty="0"/>
              <a:t>: OpenMP + MPI</a:t>
            </a:r>
            <a:endParaRPr lang="en-15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D91575-63FD-448E-B352-F5D78002CA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5381410"/>
              </p:ext>
            </p:extLst>
          </p:nvPr>
        </p:nvGraphicFramePr>
        <p:xfrm>
          <a:off x="1096963" y="1846263"/>
          <a:ext cx="4938708" cy="19659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94004">
                  <a:extLst>
                    <a:ext uri="{9D8B030D-6E8A-4147-A177-3AD203B41FA5}">
                      <a16:colId xmlns:a16="http://schemas.microsoft.com/office/drawing/2014/main" val="111859854"/>
                    </a:ext>
                  </a:extLst>
                </a:gridCol>
                <a:gridCol w="929968">
                  <a:extLst>
                    <a:ext uri="{9D8B030D-6E8A-4147-A177-3AD203B41FA5}">
                      <a16:colId xmlns:a16="http://schemas.microsoft.com/office/drawing/2014/main" val="3350506171"/>
                    </a:ext>
                  </a:extLst>
                </a:gridCol>
                <a:gridCol w="1004912">
                  <a:extLst>
                    <a:ext uri="{9D8B030D-6E8A-4147-A177-3AD203B41FA5}">
                      <a16:colId xmlns:a16="http://schemas.microsoft.com/office/drawing/2014/main" val="897414328"/>
                    </a:ext>
                  </a:extLst>
                </a:gridCol>
                <a:gridCol w="1004912">
                  <a:extLst>
                    <a:ext uri="{9D8B030D-6E8A-4147-A177-3AD203B41FA5}">
                      <a16:colId xmlns:a16="http://schemas.microsoft.com/office/drawing/2014/main" val="896277787"/>
                    </a:ext>
                  </a:extLst>
                </a:gridCol>
                <a:gridCol w="1004912">
                  <a:extLst>
                    <a:ext uri="{9D8B030D-6E8A-4147-A177-3AD203B41FA5}">
                      <a16:colId xmlns:a16="http://schemas.microsoft.com/office/drawing/2014/main" val="3434640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   </a:t>
                      </a:r>
                      <a:r>
                        <a:rPr lang="en-US" sz="1600" baseline="30000" dirty="0"/>
                        <a:t>Processes</a:t>
                      </a:r>
                      <a:endParaRPr lang="en-US" sz="1100" dirty="0"/>
                    </a:p>
                    <a:p>
                      <a:pPr algn="l"/>
                      <a:r>
                        <a:rPr lang="en-US" sz="1100" dirty="0"/>
                        <a:t>Threads</a:t>
                      </a:r>
                      <a:endParaRPr lang="en-150" sz="11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5403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56971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29220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15407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8377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06143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r>
                        <a:rPr lang="ro-RO" dirty="0"/>
                        <a:t>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29239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16532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8283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4492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53827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r>
                        <a:rPr lang="ro-RO" dirty="0"/>
                        <a:t>4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15799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8510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4420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2483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04492"/>
                  </a:ext>
                </a:extLst>
              </a:tr>
              <a:tr h="302385">
                <a:tc>
                  <a:txBody>
                    <a:bodyPr/>
                    <a:lstStyle/>
                    <a:p>
                      <a:r>
                        <a:rPr lang="ro-RO" dirty="0"/>
                        <a:t>8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8611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4469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2669</a:t>
                      </a:r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2065</a:t>
                      </a:r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8418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26438B-BAA7-4FCD-B81C-B65FAFB7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965960"/>
          </a:xfrm>
        </p:spPr>
        <p:txBody>
          <a:bodyPr/>
          <a:lstStyle/>
          <a:p>
            <a:r>
              <a:rPr lang="ro-RO" dirty="0"/>
              <a:t>În </a:t>
            </a:r>
            <a:r>
              <a:rPr lang="ro-RO" dirty="0" err="1"/>
              <a:t>slide</a:t>
            </a:r>
            <a:r>
              <a:rPr lang="ro-RO" dirty="0"/>
              <a:t>-urile precedente am observat că implementările </a:t>
            </a:r>
            <a:r>
              <a:rPr lang="ro-RO" dirty="0" err="1"/>
              <a:t>OpenMP</a:t>
            </a:r>
            <a:r>
              <a:rPr lang="ro-RO" dirty="0"/>
              <a:t> și </a:t>
            </a:r>
            <a:r>
              <a:rPr lang="ro-RO" dirty="0" err="1"/>
              <a:t>pthreads</a:t>
            </a:r>
            <a:r>
              <a:rPr lang="ro-RO" dirty="0"/>
              <a:t> au comportament aproape </a:t>
            </a:r>
            <a:r>
              <a:rPr lang="ro-RO" dirty="0">
                <a:solidFill>
                  <a:schemeClr val="accent2"/>
                </a:solidFill>
              </a:rPr>
              <a:t>identic</a:t>
            </a:r>
            <a:r>
              <a:rPr lang="ro-RO" dirty="0"/>
              <a:t>. Din acest motiv am ales tratez doar implementarea hibridă ce folosește </a:t>
            </a:r>
            <a:r>
              <a:rPr lang="ro-RO" dirty="0" err="1"/>
              <a:t>OpenMP</a:t>
            </a:r>
            <a:r>
              <a:rPr lang="ro-RO" dirty="0"/>
              <a:t> + MPI.</a:t>
            </a:r>
            <a:endParaRPr lang="en-15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F96B69-5865-4866-8E65-059E5BBADF76}"/>
              </a:ext>
            </a:extLst>
          </p:cNvPr>
          <p:cNvSpPr txBox="1">
            <a:spLocks/>
          </p:cNvSpPr>
          <p:nvPr/>
        </p:nvSpPr>
        <p:spPr>
          <a:xfrm>
            <a:off x="1096963" y="3993502"/>
            <a:ext cx="10058400" cy="18755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Implementarea hibridă </a:t>
            </a:r>
            <a:r>
              <a:rPr lang="en-US" dirty="0" err="1"/>
              <a:t>lanseaz</a:t>
            </a:r>
            <a:r>
              <a:rPr lang="ro-RO" dirty="0"/>
              <a:t>ă </a:t>
            </a:r>
            <a:r>
              <a:rPr lang="ro-RO" i="1" dirty="0">
                <a:solidFill>
                  <a:schemeClr val="accent2"/>
                </a:solidFill>
              </a:rPr>
              <a:t>P</a:t>
            </a:r>
            <a:r>
              <a:rPr lang="ro-RO" dirty="0"/>
              <a:t> procese MPI, iar fiecare proces va porni </a:t>
            </a:r>
            <a:r>
              <a:rPr lang="ro-RO" i="1" dirty="0">
                <a:solidFill>
                  <a:schemeClr val="accent6"/>
                </a:solidFill>
              </a:rPr>
              <a:t>T</a:t>
            </a:r>
            <a:r>
              <a:rPr lang="ro-RO" dirty="0"/>
              <a:t> fire de execuție. În total sunt </a:t>
            </a:r>
            <a:r>
              <a:rPr lang="en-US" i="1" dirty="0">
                <a:solidFill>
                  <a:schemeClr val="accent2"/>
                </a:solidFill>
              </a:rPr>
              <a:t>P</a:t>
            </a:r>
            <a:r>
              <a:rPr lang="ro-RO" dirty="0"/>
              <a:t>*</a:t>
            </a:r>
            <a:r>
              <a:rPr lang="en-US" i="1" dirty="0">
                <a:solidFill>
                  <a:schemeClr val="accent6"/>
                </a:solidFill>
              </a:rPr>
              <a:t>T</a:t>
            </a:r>
            <a:r>
              <a:rPr lang="ro-RO" dirty="0"/>
              <a:t> unități de procesare în paralel.</a:t>
            </a:r>
          </a:p>
          <a:p>
            <a:r>
              <a:rPr lang="ro-RO" dirty="0"/>
              <a:t>Matricea de mai sus conține timpii de rulare</a:t>
            </a:r>
            <a:r>
              <a:rPr lang="en-US" dirty="0"/>
              <a:t>(</a:t>
            </a:r>
            <a:r>
              <a:rPr lang="ro-RO" dirty="0"/>
              <a:t>ms) pentru diferite combinații ale parametrilor </a:t>
            </a:r>
            <a:r>
              <a:rPr lang="en-US" i="1" dirty="0">
                <a:solidFill>
                  <a:schemeClr val="accent2"/>
                </a:solidFill>
              </a:rPr>
              <a:t>P</a:t>
            </a:r>
            <a:r>
              <a:rPr lang="ro-RO" i="1" dirty="0">
                <a:solidFill>
                  <a:schemeClr val="accent2"/>
                </a:solidFill>
              </a:rPr>
              <a:t> </a:t>
            </a:r>
            <a:r>
              <a:rPr lang="ro-RO" dirty="0"/>
              <a:t>și </a:t>
            </a:r>
            <a:r>
              <a:rPr lang="en-US" i="1" dirty="0">
                <a:solidFill>
                  <a:schemeClr val="accent6"/>
                </a:solidFill>
              </a:rPr>
              <a:t>T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Comparând elementele (x, y) cu (y, x) nu se observă diferențe majore. În alte cuvinte, nu contează dacă sunt pornite </a:t>
            </a:r>
            <a:r>
              <a:rPr lang="ro-RO" b="1" dirty="0"/>
              <a:t>X</a:t>
            </a:r>
            <a:r>
              <a:rPr lang="ro-RO" dirty="0"/>
              <a:t> procese și </a:t>
            </a:r>
            <a:r>
              <a:rPr lang="ro-RO" b="1" dirty="0"/>
              <a:t>Y</a:t>
            </a:r>
            <a:r>
              <a:rPr lang="ro-RO" dirty="0"/>
              <a:t> </a:t>
            </a:r>
            <a:r>
              <a:rPr lang="ro-RO" dirty="0" err="1"/>
              <a:t>thread</a:t>
            </a:r>
            <a:r>
              <a:rPr lang="ro-RO" dirty="0"/>
              <a:t>-uri sau </a:t>
            </a:r>
            <a:r>
              <a:rPr lang="ro-RO" b="1" dirty="0"/>
              <a:t>Y</a:t>
            </a:r>
            <a:r>
              <a:rPr lang="ro-RO" dirty="0"/>
              <a:t> procese și </a:t>
            </a:r>
            <a:r>
              <a:rPr lang="ro-RO" b="1" dirty="0"/>
              <a:t>X</a:t>
            </a:r>
            <a:r>
              <a:rPr lang="ro-RO" dirty="0"/>
              <a:t> </a:t>
            </a:r>
            <a:r>
              <a:rPr lang="ro-RO" dirty="0" err="1"/>
              <a:t>thread</a:t>
            </a:r>
            <a:r>
              <a:rPr lang="ro-RO" dirty="0"/>
              <a:t>-uri, atât timp cât în final numărul total de unități de procesare este același. (</a:t>
            </a:r>
            <a:r>
              <a:rPr lang="ro-RO" b="1" dirty="0"/>
              <a:t>X</a:t>
            </a:r>
            <a:r>
              <a:rPr lang="ro-RO" dirty="0"/>
              <a:t>*</a:t>
            </a:r>
            <a:r>
              <a:rPr lang="ro-RO" b="1" dirty="0"/>
              <a:t>Y</a:t>
            </a:r>
            <a:r>
              <a:rPr lang="ro-RO" dirty="0"/>
              <a:t> = </a:t>
            </a:r>
            <a:r>
              <a:rPr lang="ro-RO" b="1" dirty="0"/>
              <a:t>Y</a:t>
            </a:r>
            <a:r>
              <a:rPr lang="ro-RO" dirty="0"/>
              <a:t>*</a:t>
            </a:r>
            <a:r>
              <a:rPr lang="ro-RO" b="1" dirty="0"/>
              <a:t>X</a:t>
            </a:r>
            <a:r>
              <a:rPr lang="ro-RO" dirty="0"/>
              <a:t> = </a:t>
            </a:r>
            <a:r>
              <a:rPr lang="ro-RO" b="1" dirty="0"/>
              <a:t>XY</a:t>
            </a:r>
            <a:r>
              <a:rPr lang="ro-RO" dirty="0"/>
              <a:t>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274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999A0C-902C-4208-83D3-43B92799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1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375323-4B83-44F3-A977-40531504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ro-RO" dirty="0"/>
              <a:t>Implementările </a:t>
            </a:r>
            <a:r>
              <a:rPr lang="ro-RO" dirty="0" err="1"/>
              <a:t>OpenMP</a:t>
            </a:r>
            <a:r>
              <a:rPr lang="ro-RO" dirty="0"/>
              <a:t> și </a:t>
            </a:r>
            <a:r>
              <a:rPr lang="ro-RO" dirty="0" err="1"/>
              <a:t>pthreads</a:t>
            </a:r>
            <a:r>
              <a:rPr lang="ro-RO" dirty="0"/>
              <a:t> se comportă aproape </a:t>
            </a:r>
            <a:r>
              <a:rPr lang="ro-RO" dirty="0">
                <a:solidFill>
                  <a:schemeClr val="accent2"/>
                </a:solidFill>
              </a:rPr>
              <a:t>identic</a:t>
            </a:r>
            <a:r>
              <a:rPr lang="ro-RO" dirty="0"/>
              <a:t> din punct de vedere al </a:t>
            </a:r>
            <a:r>
              <a:rPr lang="ro-RO" dirty="0" err="1"/>
              <a:t>scalabilității</a:t>
            </a:r>
            <a:r>
              <a:rPr lang="ro-RO" dirty="0"/>
              <a:t>.</a:t>
            </a:r>
          </a:p>
          <a:p>
            <a:pPr>
              <a:spcBef>
                <a:spcPts val="1800"/>
              </a:spcBef>
            </a:pPr>
            <a:r>
              <a:rPr lang="ro-RO" dirty="0"/>
              <a:t>Implementarea MPI este mai </a:t>
            </a:r>
            <a:r>
              <a:rPr lang="ro-RO" dirty="0">
                <a:solidFill>
                  <a:schemeClr val="accent2"/>
                </a:solidFill>
              </a:rPr>
              <a:t>lentă</a:t>
            </a:r>
            <a:r>
              <a:rPr lang="ro-RO" dirty="0"/>
              <a:t> decât implementările OMP și </a:t>
            </a:r>
            <a:r>
              <a:rPr lang="ro-RO" dirty="0" err="1"/>
              <a:t>pthreads</a:t>
            </a:r>
            <a:r>
              <a:rPr lang="ro-RO" dirty="0"/>
              <a:t>.</a:t>
            </a:r>
          </a:p>
          <a:p>
            <a:pPr>
              <a:spcBef>
                <a:spcPts val="1800"/>
              </a:spcBef>
            </a:pPr>
            <a:r>
              <a:rPr lang="ro-RO" dirty="0"/>
              <a:t>Diferența vine din faptul că MPI </a:t>
            </a:r>
            <a:r>
              <a:rPr lang="en-US" dirty="0" err="1"/>
              <a:t>folose</a:t>
            </a:r>
            <a:r>
              <a:rPr lang="ro-RO" dirty="0" err="1"/>
              <a:t>ște</a:t>
            </a:r>
            <a:r>
              <a:rPr lang="ro-RO" dirty="0"/>
              <a:t> </a:t>
            </a:r>
            <a:r>
              <a:rPr lang="ro-RO" dirty="0">
                <a:solidFill>
                  <a:schemeClr val="accent2"/>
                </a:solidFill>
              </a:rPr>
              <a:t>procese</a:t>
            </a:r>
            <a:r>
              <a:rPr lang="ro-RO" dirty="0"/>
              <a:t> ca unități de execuție. Evident, astfel se consumă mai mult timp pentru a le crea, configura, trimite/primi date și a le opri.</a:t>
            </a:r>
          </a:p>
          <a:p>
            <a:pPr>
              <a:spcBef>
                <a:spcPts val="1800"/>
              </a:spcBef>
            </a:pPr>
            <a:r>
              <a:rPr lang="ro-RO" dirty="0"/>
              <a:t>În comparație, </a:t>
            </a:r>
            <a:r>
              <a:rPr lang="ro-RO" dirty="0">
                <a:solidFill>
                  <a:schemeClr val="accent2"/>
                </a:solidFill>
              </a:rPr>
              <a:t>firele de execuție </a:t>
            </a:r>
            <a:r>
              <a:rPr lang="ro-RO" dirty="0"/>
              <a:t>din cadrul unui proces nu necesită toți pașii enumerați mai sus.</a:t>
            </a:r>
          </a:p>
          <a:p>
            <a:pPr>
              <a:spcBef>
                <a:spcPts val="1800"/>
              </a:spcBef>
            </a:pPr>
            <a:r>
              <a:rPr lang="ro-RO" dirty="0"/>
              <a:t>În schimb, implementarea MPI este utilă în cazul în care se dorește ca paralelizarea să folosească mai multe procesoare aflate în mașini diferite în cadrul unui </a:t>
            </a:r>
            <a:r>
              <a:rPr lang="ro-RO" dirty="0" err="1">
                <a:solidFill>
                  <a:schemeClr val="accent2"/>
                </a:solidFill>
              </a:rPr>
              <a:t>datacenter</a:t>
            </a:r>
            <a:r>
              <a:rPr lang="ro-RO" dirty="0"/>
              <a:t>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937554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630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Parallel Numerical Integration</vt:lpstr>
      <vt:lpstr>Descrierea problemei</vt:lpstr>
      <vt:lpstr>Implementări paralele</vt:lpstr>
      <vt:lpstr>Scalabilitate</vt:lpstr>
      <vt:lpstr>Speedup</vt:lpstr>
      <vt:lpstr>Implementare hibridă: OpenMP + MPI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Numerical Integration</dc:title>
  <dc:creator>Cosmin-Răzvan VANCEA (101307)</dc:creator>
  <cp:lastModifiedBy>Cosmin-Răzvan VANCEA (101307)</cp:lastModifiedBy>
  <cp:revision>6</cp:revision>
  <dcterms:created xsi:type="dcterms:W3CDTF">2022-01-18T18:54:24Z</dcterms:created>
  <dcterms:modified xsi:type="dcterms:W3CDTF">2022-01-18T21:29:01Z</dcterms:modified>
</cp:coreProperties>
</file>