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5F76-842C-473D-98F7-5C60E201DE4C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D6602-1430-478F-B460-D5B66853DBD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Flow Charts are used to help programmers during the early stages of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programming.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Flow Charts allow the programmer to set out, in a very simple way the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sequence that he/she wants for each line of the program.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A flow chart is an organized combination of shapes, lines and text that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graphically illustrates a process or structure.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Here's an example of how you could use shapes, lines, and text to build a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chart: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shapes (such as rectangles, circles, or diamonds) represent each step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or decision point in the process.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lines show the continuity of the process, demonstrating the paths the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user should follow.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• The text briefly describes each part of the process.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A flow chart can be used for: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(1) defining and analyzing processes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(2) building a step-by-step picture of the process for analysis, discussion, or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communication purposes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(3) defining, standardizing, or finding areas for improvement in a process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32764A7-CF39-4E1A-9ED9-195548421B5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803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1808D-B3B4-4654-8F81-28BEDD585BC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4CD6C-6BE5-4893-B7F3-3E5AC32377F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8F348-5170-4078-9B94-C9114B6A0CF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90CC-545D-4ECD-A424-AC00776425C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A0B6B-BABF-4C3E-8FCF-EC622430D09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E0C85-4AEF-4F2C-ADF2-CE5FBD471A9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Now lets extend the scope of our algorithms. The problem definition now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needs to give us solution for a set of input values. This introduces to us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1100" dirty="0" err="1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 concepts of looping constructs.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Loops are used when we want to execute a part of a program or a block of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code to be executed several times.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Times New Roman" pitchFamily="18" charset="0"/>
              </a:rPr>
              <a:t>Iterational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 constructs in general could be of two types: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(1) Fixed – here the number of times the block of code to be executed is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known before hand.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(2) Variable – here the number of times the block of code to be executed is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not known. Depending upon the user’s choice, the block could be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>executed many times.</a:t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32764A7-CF39-4E1A-9ED9-195548421B5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9443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80C74-6648-46AD-8DB9-8A256FE87D5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28544-DF46-4E58-949C-7EED658E11F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E4BE5-1C8F-4710-B42A-DE787391BBA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93798-49C0-4FE6-B1B0-AE5DBB64E9A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4E87C-D222-48DD-84FA-1E1C3541147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BF044-CE2A-4A6A-9679-06E5844C2AC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7E09E-2EDC-41B8-9429-87BDE6076F8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47AA4-8F6F-4BD2-BA5C-8A922CFF723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1EC37-A591-4CC9-913E-DC4C178C53A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3F2080-4591-4C6E-B51A-5426C2EE3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891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523D-D6E5-40F9-B709-8A1632DD01BE}" type="datetimeFigureOut">
              <a:rPr lang="en-US" smtClean="0"/>
              <a:t>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0F250-864E-487E-AFBB-8719FF82CA5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Flow Chart and Phases of Making an Executable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lnSpc>
                <a:spcPct val="95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latin typeface="Times New Roman" pitchFamily="18" charset="0"/>
                <a:cs typeface="Times New Roman" pitchFamily="18" charset="0"/>
              </a:rPr>
              <a:t>The Decision Logic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Implements using the IF/THEN/ELSE instruction.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Tells the computer that IF a condition is true, THEN execute a set of instructions, or ELSE execute another set of instructions  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ELSE part is optional, as there is not always a set of instructions if the conditions are false.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cs typeface="Times New Roman" pitchFamily="18" charset="0"/>
              </a:rPr>
              <a:t>Algorithm: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>
                <a:cs typeface="Times New Roman" pitchFamily="18" charset="0"/>
              </a:rPr>
              <a:t>IF &lt;condition(s)&gt; THEN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	&lt;TRUE instruction(s)&gt;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ELSE</a:t>
            </a:r>
          </a:p>
          <a:p>
            <a:pPr marL="741363" lvl="1" indent="-284163" algn="just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itchFamily="18" charset="0"/>
              </a:rPr>
              <a:t>	&lt;FALSE instruction(s)</a:t>
            </a:r>
          </a:p>
        </p:txBody>
      </p:sp>
    </p:spTree>
    <p:extLst>
      <p:ext uri="{BB962C8B-B14F-4D97-AF65-F5344CB8AC3E}">
        <p14:creationId xmlns:p14="http://schemas.microsoft.com/office/powerpoint/2010/main" xmlns="" val="2868462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Decision Logic Structure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467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158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cs typeface="Times New Roman" pitchFamily="18" charset="0"/>
              </a:rPr>
              <a:t>Examples of conditional expressions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691082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A &lt; B (A and B are the same data type – either numeric, character, or string)</a:t>
            </a:r>
          </a:p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X + 5 &gt;= Z (X and Z are numeric data)</a:t>
            </a:r>
          </a:p>
          <a:p>
            <a:pPr marL="341313" indent="-341313" algn="just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E &lt; 5 or F &gt; 10 (E and F are numeric data)</a:t>
            </a:r>
          </a:p>
          <a:p>
            <a:pPr marL="341313" indent="-341313" defTabSz="457200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itchFamily="18" charset="0"/>
              </a:rPr>
              <a:t>DATAOK (DATAOK – logical datum)</a:t>
            </a:r>
            <a:r>
              <a:rPr lang="en-GB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27740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/>
              <a:t>Conditional Pay Calculation</a:t>
            </a:r>
            <a:endParaRPr lang="en-GB" altLang="en-US" b="1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8013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Assume your are calculating pay at an hourly rate, and overtime pay(over 40 hours) at 1.5 times the hourly rate.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IF the hours are greater than 40, THEN the pay is calculated for overtime, or ELSE the pay is calculated in the usual way.</a:t>
            </a:r>
          </a:p>
        </p:txBody>
      </p:sp>
    </p:spTree>
    <p:extLst>
      <p:ext uri="{BB962C8B-B14F-4D97-AF65-F5344CB8AC3E}">
        <p14:creationId xmlns:p14="http://schemas.microsoft.com/office/powerpoint/2010/main" xmlns="" val="37521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Example Decision Structure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4702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/>
              <a:t>NESTED IF/THEN/ELSE INSTRUCTIONS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4213" cy="5029200"/>
          </a:xfrm>
        </p:spPr>
        <p:txBody>
          <a:bodyPr/>
          <a:lstStyle/>
          <a:p>
            <a:r>
              <a:rPr lang="en-GB" altLang="en-US"/>
              <a:t>Multiple decisions.</a:t>
            </a:r>
          </a:p>
          <a:p>
            <a:r>
              <a:rPr lang="en-GB" altLang="en-US"/>
              <a:t>Instructions are sets of instruction in which each level of a decision is embedded in a level before it.</a:t>
            </a:r>
          </a:p>
        </p:txBody>
      </p:sp>
    </p:spTree>
    <p:extLst>
      <p:ext uri="{BB962C8B-B14F-4D97-AF65-F5344CB8AC3E}">
        <p14:creationId xmlns:p14="http://schemas.microsoft.com/office/powerpoint/2010/main" xmlns="" val="15803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/>
              <a:t>NESTED IF/THEN/ELSE INSTRUCTIONS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05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334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 </a:t>
            </a:r>
            <a:r>
              <a:rPr lang="en-US" dirty="0"/>
              <a:t>Chart - </a:t>
            </a:r>
            <a:r>
              <a:rPr lang="en-US" dirty="0" err="1"/>
              <a:t>Selectional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32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0100" y="1000108"/>
            <a:ext cx="6151680" cy="548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05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err="1" smtClean="0">
                <a:cs typeface="Times New Roman" pitchFamily="18" charset="0"/>
              </a:rPr>
              <a:t>Iterational</a:t>
            </a:r>
            <a:r>
              <a:rPr lang="en-GB" altLang="en-US" dirty="0" smtClean="0">
                <a:cs typeface="Times New Roman" pitchFamily="18" charset="0"/>
              </a:rPr>
              <a:t> Structure</a:t>
            </a:r>
            <a:r>
              <a:rPr lang="en-GB" altLang="en-US" dirty="0" smtClean="0"/>
              <a:t> </a:t>
            </a:r>
            <a:endParaRPr lang="en-GB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7244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Repeat structure</a:t>
            </a:r>
          </a:p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To solve the problem that doing the same task over and over for different sets of data</a:t>
            </a:r>
          </a:p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Types of loop:</a:t>
            </a:r>
          </a:p>
          <a:p>
            <a:pPr marL="741363" lvl="1" indent="-28416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Do..WHILE loop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</p:spTree>
    <p:extLst>
      <p:ext uri="{BB962C8B-B14F-4D97-AF65-F5344CB8AC3E}">
        <p14:creationId xmlns:p14="http://schemas.microsoft.com/office/powerpoint/2010/main" xmlns="" val="2664361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Loop Logic Structure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248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9470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Drawing </a:t>
            </a:r>
            <a:r>
              <a:rPr lang="en-US" altLang="en-US" b="1" dirty="0" smtClean="0"/>
              <a:t>Flowcharts</a:t>
            </a:r>
            <a:endParaRPr lang="en-US" altLang="en-US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71546"/>
            <a:ext cx="8629680" cy="5557854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altLang="en-US" dirty="0" smtClean="0"/>
              <a:t>Flowchart </a:t>
            </a:r>
            <a:r>
              <a:rPr lang="en-US" altLang="en-US" dirty="0"/>
              <a:t>is the graphic representations of the individual steps or actions to implement a particular </a:t>
            </a:r>
            <a:r>
              <a:rPr lang="en-US" altLang="en-US" dirty="0" smtClean="0"/>
              <a:t>module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Flowchart </a:t>
            </a:r>
            <a:r>
              <a:rPr lang="en-US" altLang="en-US" dirty="0"/>
              <a:t>can be likened to the blueprint of a </a:t>
            </a:r>
            <a:r>
              <a:rPr lang="en-US" altLang="en-US" dirty="0" smtClean="0"/>
              <a:t>building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An </a:t>
            </a:r>
            <a:r>
              <a:rPr lang="en-US" altLang="en-US" dirty="0"/>
              <a:t>architect draws a blueprint before beginning construction on a building, so the programmer draws a flowchart before writing a </a:t>
            </a:r>
            <a:r>
              <a:rPr lang="en-US" altLang="en-US" dirty="0" smtClean="0"/>
              <a:t>program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Flowchart is independent of any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2302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77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1854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WHILE loop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0813" cy="4113213"/>
          </a:xfrm>
        </p:spPr>
        <p:txBody>
          <a:bodyPr/>
          <a:lstStyle/>
          <a:p>
            <a:r>
              <a:rPr lang="en-GB" altLang="en-US" sz="2800"/>
              <a:t>Do the loop body if the condition is true.</a:t>
            </a:r>
          </a:p>
          <a:p>
            <a:r>
              <a:rPr lang="en-GB" altLang="en-US" sz="2800"/>
              <a:t>Example: Get the sum of 1, 2, 3, …, 100.</a:t>
            </a:r>
          </a:p>
          <a:p>
            <a:pPr lvl="1"/>
            <a:r>
              <a:rPr lang="en-GB" altLang="en-US" sz="2400"/>
              <a:t>Algorithm:</a:t>
            </a:r>
          </a:p>
          <a:p>
            <a:pPr lvl="2"/>
            <a:r>
              <a:rPr lang="en-GB" altLang="en-US" sz="2000"/>
              <a:t>Set the number = 1</a:t>
            </a:r>
          </a:p>
          <a:p>
            <a:pPr lvl="2"/>
            <a:r>
              <a:rPr lang="en-GB" altLang="en-US" sz="2000"/>
              <a:t>Set the total = 0</a:t>
            </a:r>
          </a:p>
          <a:p>
            <a:pPr lvl="2"/>
            <a:r>
              <a:rPr lang="en-GB" altLang="en-US" sz="2000"/>
              <a:t>While (number &lt;= 100)</a:t>
            </a:r>
          </a:p>
          <a:p>
            <a:pPr lvl="3"/>
            <a:r>
              <a:rPr lang="en-GB" altLang="en-US" sz="1800"/>
              <a:t>total = total + number</a:t>
            </a:r>
          </a:p>
          <a:p>
            <a:pPr lvl="3"/>
            <a:r>
              <a:rPr lang="en-GB" altLang="en-US" sz="1800"/>
              <a:t>number = number + 1</a:t>
            </a:r>
          </a:p>
          <a:p>
            <a:pPr lvl="2"/>
            <a:r>
              <a:rPr lang="en-GB" altLang="en-US" sz="2000"/>
              <a:t>End While</a:t>
            </a:r>
          </a:p>
          <a:p>
            <a:pPr lvl="2"/>
            <a:r>
              <a:rPr lang="en-GB" altLang="en-US" sz="2000"/>
              <a:t>Display total</a:t>
            </a:r>
          </a:p>
        </p:txBody>
      </p:sp>
    </p:spTree>
    <p:extLst>
      <p:ext uri="{BB962C8B-B14F-4D97-AF65-F5344CB8AC3E}">
        <p14:creationId xmlns:p14="http://schemas.microsoft.com/office/powerpoint/2010/main" xmlns="" val="30463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WHILE loop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1219200"/>
            <a:ext cx="6400800" cy="5410200"/>
            <a:chOff x="1344" y="768"/>
            <a:chExt cx="4032" cy="3408"/>
          </a:xfrm>
        </p:grpSpPr>
        <p:sp>
          <p:nvSpPr>
            <p:cNvPr id="117764" name="AutoShape 4"/>
            <p:cNvSpPr>
              <a:spLocks noChangeArrowheads="1"/>
            </p:cNvSpPr>
            <p:nvPr/>
          </p:nvSpPr>
          <p:spPr bwMode="auto">
            <a:xfrm>
              <a:off x="2160" y="768"/>
              <a:ext cx="1056" cy="288"/>
            </a:xfrm>
            <a:prstGeom prst="flowChartTerminator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117765" name="AutoShape 5"/>
            <p:cNvSpPr>
              <a:spLocks noChangeArrowheads="1"/>
            </p:cNvSpPr>
            <p:nvPr/>
          </p:nvSpPr>
          <p:spPr bwMode="auto">
            <a:xfrm>
              <a:off x="2016" y="1248"/>
              <a:ext cx="1392" cy="288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Set number = 1</a:t>
              </a:r>
            </a:p>
          </p:txBody>
        </p:sp>
        <p:sp>
          <p:nvSpPr>
            <p:cNvPr id="117766" name="AutoShape 6"/>
            <p:cNvSpPr>
              <a:spLocks noChangeArrowheads="1"/>
            </p:cNvSpPr>
            <p:nvPr/>
          </p:nvSpPr>
          <p:spPr bwMode="auto">
            <a:xfrm>
              <a:off x="1872" y="2160"/>
              <a:ext cx="1632" cy="576"/>
            </a:xfrm>
            <a:prstGeom prst="flowChartDecision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&lt;= 100</a:t>
              </a:r>
            </a:p>
          </p:txBody>
        </p:sp>
        <p:sp>
          <p:nvSpPr>
            <p:cNvPr id="117767" name="AutoShape 7"/>
            <p:cNvSpPr>
              <a:spLocks noChangeArrowheads="1"/>
            </p:cNvSpPr>
            <p:nvPr/>
          </p:nvSpPr>
          <p:spPr bwMode="auto">
            <a:xfrm>
              <a:off x="2016" y="1680"/>
              <a:ext cx="1392" cy="288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Set total = 0</a:t>
              </a:r>
            </a:p>
          </p:txBody>
        </p:sp>
        <p:sp>
          <p:nvSpPr>
            <p:cNvPr id="117768" name="AutoShape 8"/>
            <p:cNvSpPr>
              <a:spLocks noChangeArrowheads="1"/>
            </p:cNvSpPr>
            <p:nvPr/>
          </p:nvSpPr>
          <p:spPr bwMode="auto">
            <a:xfrm>
              <a:off x="2016" y="3024"/>
              <a:ext cx="1488" cy="480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total = </a:t>
              </a:r>
            </a:p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total + number</a:t>
              </a:r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1968" y="3696"/>
              <a:ext cx="1536" cy="480"/>
            </a:xfrm>
            <a:prstGeom prst="flowChartProcess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= </a:t>
              </a:r>
            </a:p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number + 1</a:t>
              </a:r>
            </a:p>
          </p:txBody>
        </p:sp>
        <p:sp>
          <p:nvSpPr>
            <p:cNvPr id="117770" name="AutoShape 10"/>
            <p:cNvSpPr>
              <a:spLocks noChangeArrowheads="1"/>
            </p:cNvSpPr>
            <p:nvPr/>
          </p:nvSpPr>
          <p:spPr bwMode="auto">
            <a:xfrm>
              <a:off x="3840" y="2880"/>
              <a:ext cx="1536" cy="288"/>
            </a:xfrm>
            <a:prstGeom prst="flowChartInputOutpu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Display total</a:t>
              </a:r>
            </a:p>
          </p:txBody>
        </p:sp>
        <p:sp>
          <p:nvSpPr>
            <p:cNvPr id="117771" name="AutoShape 11"/>
            <p:cNvSpPr>
              <a:spLocks noChangeArrowheads="1"/>
            </p:cNvSpPr>
            <p:nvPr/>
          </p:nvSpPr>
          <p:spPr bwMode="auto">
            <a:xfrm>
              <a:off x="3984" y="3504"/>
              <a:ext cx="1248" cy="336"/>
            </a:xfrm>
            <a:prstGeom prst="flowChartTerminator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solidFill>
                    <a:schemeClr val="bg1"/>
                  </a:solidFill>
                  <a:latin typeface="Times New Roman" pitchFamily="18" charset="0"/>
                </a:rPr>
                <a:t>End </a:t>
              </a:r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2688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>
              <a:off x="2688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268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268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2688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4560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>
              <a:off x="456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350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>
              <a:off x="1344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2" name="Line 22"/>
            <p:cNvSpPr>
              <a:spLocks noChangeShapeType="1"/>
            </p:cNvSpPr>
            <p:nvPr/>
          </p:nvSpPr>
          <p:spPr bwMode="auto">
            <a:xfrm>
              <a:off x="1344" y="39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3590" y="213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2726" y="2714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>
                  <a:latin typeface="Times New Roman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63582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Automatic Counter Loop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2500" cy="5257800"/>
          </a:xfrm>
        </p:spPr>
        <p:txBody>
          <a:bodyPr/>
          <a:lstStyle/>
          <a:p>
            <a:r>
              <a:rPr lang="en-GB" altLang="en-US" dirty="0"/>
              <a:t>Use variable as a counter that starts counting at a specified number and increments the variable each time the loop is processed.</a:t>
            </a:r>
          </a:p>
          <a:p>
            <a:r>
              <a:rPr lang="en-GB" altLang="en-US" dirty="0"/>
              <a:t>The beginning value, the ending value and the increment value may be constant. </a:t>
            </a:r>
            <a:endParaRPr lang="en-GB" altLang="en-US" dirty="0" smtClean="0"/>
          </a:p>
          <a:p>
            <a:r>
              <a:rPr lang="en-GB" altLang="en-US" dirty="0" smtClean="0"/>
              <a:t>They </a:t>
            </a:r>
            <a:r>
              <a:rPr lang="en-GB" altLang="en-US" dirty="0"/>
              <a:t>should not be changed during the processing of the instruction in the loop.</a:t>
            </a:r>
          </a:p>
        </p:txBody>
      </p:sp>
    </p:spTree>
    <p:extLst>
      <p:ext uri="{BB962C8B-B14F-4D97-AF65-F5344CB8AC3E}">
        <p14:creationId xmlns:p14="http://schemas.microsoft.com/office/powerpoint/2010/main" xmlns="" val="5147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191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6397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itchFamily="18" charset="0"/>
              </a:rPr>
              <a:t>Automatic-Counter Loop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96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1905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NESTED LOOP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477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3139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NESTED LOOP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772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0068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Iterational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Write </a:t>
            </a:r>
            <a:r>
              <a:rPr lang="en-US" dirty="0"/>
              <a:t>a program to find the average of </a:t>
            </a:r>
            <a:r>
              <a:rPr lang="en-US" dirty="0" smtClean="0"/>
              <a:t>marks scored by him in three subjects for ‘N’ </a:t>
            </a:r>
            <a:r>
              <a:rPr lang="en-US" dirty="0" smtClean="0"/>
              <a:t>students. And then </a:t>
            </a:r>
            <a:r>
              <a:rPr lang="en-US" dirty="0"/>
              <a:t>test whether he passed or </a:t>
            </a:r>
            <a:r>
              <a:rPr lang="en-US" dirty="0" smtClean="0"/>
              <a:t>failed. For </a:t>
            </a:r>
            <a:r>
              <a:rPr lang="en-US" dirty="0"/>
              <a:t>a student to pass, average should not be less than 65.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75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/>
              <a:t>Flow Chart </a:t>
            </a:r>
            <a:r>
              <a:rPr lang="en-US" dirty="0" err="1" smtClean="0"/>
              <a:t>Iterational</a:t>
            </a:r>
            <a:endParaRPr lang="en-US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857232"/>
            <a:ext cx="7358114" cy="523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2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/>
          <a:lstStyle/>
          <a:p>
            <a:r>
              <a:rPr lang="en-US" b="1" dirty="0" smtClean="0"/>
              <a:t>Flow Charts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9005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 </a:t>
            </a:r>
            <a:r>
              <a:rPr lang="en-US" dirty="0"/>
              <a:t>A flow chart is an organized</a:t>
            </a:r>
            <a:br>
              <a:rPr lang="en-US" dirty="0"/>
            </a:br>
            <a:r>
              <a:rPr lang="en-US" dirty="0"/>
              <a:t>combination of shapes, lines and</a:t>
            </a:r>
            <a:br>
              <a:rPr lang="en-US" dirty="0"/>
            </a:br>
            <a:r>
              <a:rPr lang="en-US" dirty="0"/>
              <a:t>text that graphically illustrate a</a:t>
            </a:r>
            <a:br>
              <a:rPr lang="en-US" dirty="0"/>
            </a:br>
            <a:r>
              <a:rPr lang="en-US" dirty="0"/>
              <a:t>process or structure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4" y="1000108"/>
            <a:ext cx="3357586" cy="556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63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Yed</a:t>
            </a:r>
            <a:r>
              <a:rPr lang="en-US" dirty="0" smtClean="0"/>
              <a:t> tool shall be used for giving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29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dirty="0" err="1" smtClean="0">
                <a:latin typeface="Arial"/>
              </a:rPr>
              <a:t>Pseudocode</a:t>
            </a:r>
            <a:r>
              <a:rPr lang="en-US" sz="4000" b="1" dirty="0" smtClean="0">
                <a:latin typeface="Arial"/>
              </a:rPr>
              <a:t> </a:t>
            </a:r>
            <a:r>
              <a:rPr lang="en-US" sz="4000" b="1" dirty="0" smtClean="0">
                <a:latin typeface="Arial"/>
              </a:rPr>
              <a:t>– Partial English and Programming Language terms</a:t>
            </a:r>
            <a:endParaRPr sz="1600" b="1"/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1233720" y="1522080"/>
            <a:ext cx="6738120" cy="507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28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/>
              <a:t>Programming Or Implementation Phase</a:t>
            </a:r>
            <a:r>
              <a:rPr lang="en-US" altLang="en-US" sz="400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altLang="en-US" sz="2800" dirty="0"/>
              <a:t>Transcribing the logical flow of solution steps in flowchart or algorithm to program code and run the program code on a computer using a programming language.</a:t>
            </a:r>
          </a:p>
          <a:p>
            <a:r>
              <a:rPr lang="en-US" altLang="en-US" sz="2800" dirty="0"/>
              <a:t>Programming phase takes 5 stages:</a:t>
            </a:r>
          </a:p>
          <a:p>
            <a:pPr lvl="2"/>
            <a:r>
              <a:rPr lang="en-US" altLang="en-US" dirty="0"/>
              <a:t>Coding.</a:t>
            </a:r>
          </a:p>
          <a:p>
            <a:pPr lvl="2"/>
            <a:r>
              <a:rPr lang="en-US" altLang="en-US" dirty="0"/>
              <a:t>Compiling.</a:t>
            </a:r>
          </a:p>
          <a:p>
            <a:pPr lvl="2"/>
            <a:r>
              <a:rPr lang="en-US" altLang="en-US" dirty="0"/>
              <a:t>Debugging.</a:t>
            </a:r>
          </a:p>
          <a:p>
            <a:pPr lvl="2"/>
            <a:r>
              <a:rPr lang="en-US" altLang="en-US" dirty="0"/>
              <a:t>Run or Testing.</a:t>
            </a:r>
          </a:p>
          <a:p>
            <a:pPr lvl="2"/>
            <a:r>
              <a:rPr lang="en-US" altLang="en-US" dirty="0"/>
              <a:t>Documentation and maintenance. </a:t>
            </a:r>
          </a:p>
        </p:txBody>
      </p:sp>
    </p:spTree>
    <p:extLst>
      <p:ext uri="{BB962C8B-B14F-4D97-AF65-F5344CB8AC3E}">
        <p14:creationId xmlns:p14="http://schemas.microsoft.com/office/powerpoint/2010/main" xmlns="" val="2137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/>
              <a:t>Programming Or Implementation Phase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/>
              <a:t>Once the program is coded using one of the programming language, it will be compiled to ensure there is no syntax error. </a:t>
            </a:r>
            <a:endParaRPr lang="en-US" altLang="en-US" sz="2800" dirty="0" smtClean="0"/>
          </a:p>
          <a:p>
            <a:pPr algn="just">
              <a:lnSpc>
                <a:spcPct val="150000"/>
              </a:lnSpc>
            </a:pPr>
            <a:r>
              <a:rPr lang="en-US" altLang="en-US" sz="2800" dirty="0" smtClean="0"/>
              <a:t>Syntax </a:t>
            </a:r>
            <a:r>
              <a:rPr lang="en-US" altLang="en-US" sz="2800" dirty="0"/>
              <a:t>free program will then be executed to produce output and subsequently maintained and documented for later reference.</a:t>
            </a:r>
          </a:p>
        </p:txBody>
      </p:sp>
    </p:spTree>
    <p:extLst>
      <p:ext uri="{BB962C8B-B14F-4D97-AF65-F5344CB8AC3E}">
        <p14:creationId xmlns:p14="http://schemas.microsoft.com/office/powerpoint/2010/main" xmlns="" val="30047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752600" y="5575300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DOCUMENTATION OR MAINTENANCE</a:t>
            </a:r>
          </a:p>
          <a:p>
            <a:endParaRPr lang="en-US" altLang="en-US" sz="2000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752600" y="4627563"/>
            <a:ext cx="2644775" cy="827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EXECUTE OR</a:t>
            </a:r>
          </a:p>
          <a:p>
            <a:pPr algn="ctr"/>
            <a:r>
              <a:rPr lang="en-US" altLang="en-US" sz="2000"/>
              <a:t>RUN</a:t>
            </a:r>
          </a:p>
          <a:p>
            <a:endParaRPr lang="en-US" altLang="en-US" sz="2000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280025" y="1855788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000"/>
              <a:t>MAKE</a:t>
            </a:r>
          </a:p>
          <a:p>
            <a:pPr algn="ctr"/>
            <a:r>
              <a:rPr lang="en-US" altLang="en-US" sz="2000"/>
              <a:t>CORRECTION</a:t>
            </a:r>
          </a:p>
          <a:p>
            <a:endParaRPr lang="en-US" altLang="en-US" sz="2000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00238" y="1855788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400"/>
              <a:t>COMPILE THE</a:t>
            </a:r>
          </a:p>
          <a:p>
            <a:pPr algn="ctr"/>
            <a:r>
              <a:rPr lang="en-US" altLang="en-US" sz="2400"/>
              <a:t>PROGRAM</a:t>
            </a:r>
          </a:p>
          <a:p>
            <a:endParaRPr lang="en-US" altLang="en-US" sz="2400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900238" y="685800"/>
            <a:ext cx="2644775" cy="8255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9440" rIns="19440"/>
          <a:lstStyle/>
          <a:p>
            <a:pPr algn="ctr"/>
            <a:r>
              <a:rPr lang="en-US" altLang="en-US" sz="2800"/>
              <a:t>CODING</a:t>
            </a:r>
          </a:p>
        </p:txBody>
      </p:sp>
      <p:sp>
        <p:nvSpPr>
          <p:cNvPr id="37899" name="Freeform 11"/>
          <p:cNvSpPr>
            <a:spLocks noChangeArrowheads="1"/>
          </p:cNvSpPr>
          <p:nvPr/>
        </p:nvSpPr>
        <p:spPr bwMode="auto">
          <a:xfrm>
            <a:off x="1752600" y="3024188"/>
            <a:ext cx="2646363" cy="1322387"/>
          </a:xfrm>
          <a:custGeom>
            <a:avLst/>
            <a:gdLst>
              <a:gd name="T0" fmla="*/ 0 w 3089"/>
              <a:gd name="T1" fmla="*/ 687 h 1376"/>
              <a:gd name="T2" fmla="*/ 1544 w 3089"/>
              <a:gd name="T3" fmla="*/ 0 h 1376"/>
              <a:gd name="T4" fmla="*/ 3088 w 3089"/>
              <a:gd name="T5" fmla="*/ 687 h 1376"/>
              <a:gd name="T6" fmla="*/ 1544 w 3089"/>
              <a:gd name="T7" fmla="*/ 1375 h 1376"/>
              <a:gd name="T8" fmla="*/ 0 w 3089"/>
              <a:gd name="T9" fmla="*/ 687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9" h="1376">
                <a:moveTo>
                  <a:pt x="0" y="687"/>
                </a:moveTo>
                <a:lnTo>
                  <a:pt x="1544" y="0"/>
                </a:lnTo>
                <a:lnTo>
                  <a:pt x="3088" y="687"/>
                </a:lnTo>
                <a:lnTo>
                  <a:pt x="1544" y="1375"/>
                </a:lnTo>
                <a:lnTo>
                  <a:pt x="0" y="687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209800" y="3352800"/>
            <a:ext cx="18526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40" rIns="19440"/>
          <a:lstStyle/>
          <a:p>
            <a:pPr algn="ctr"/>
            <a:r>
              <a:rPr lang="en-US" altLang="en-US" sz="2000"/>
              <a:t>NO SYNTAX</a:t>
            </a:r>
          </a:p>
          <a:p>
            <a:pPr algn="ctr"/>
            <a:r>
              <a:rPr lang="en-US" altLang="en-US" sz="2000"/>
              <a:t>ERROR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074988" y="1420813"/>
            <a:ext cx="0" cy="495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074988" y="2590800"/>
            <a:ext cx="0" cy="4937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074988" y="4194175"/>
            <a:ext cx="0" cy="495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3074988" y="5364163"/>
            <a:ext cx="0" cy="241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381500" y="3695700"/>
            <a:ext cx="220503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6553200" y="2667000"/>
            <a:ext cx="0" cy="1066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H="1">
            <a:off x="3074988" y="1585913"/>
            <a:ext cx="35274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602413" y="1585913"/>
            <a:ext cx="0" cy="330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4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4000" b="1" dirty="0" smtClean="0"/>
              <a:t>Coding</a:t>
            </a:r>
            <a:endParaRPr lang="en-US" altLang="en-US" sz="40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2400" dirty="0" smtClean="0"/>
              <a:t>Translation </a:t>
            </a:r>
            <a:r>
              <a:rPr lang="en-US" altLang="en-US" sz="2400" dirty="0"/>
              <a:t>or conversion of each operation in the flowchart or algorithm (</a:t>
            </a:r>
            <a:r>
              <a:rPr lang="en-US" altLang="en-US" sz="2400" dirty="0" err="1"/>
              <a:t>pseudocode</a:t>
            </a:r>
            <a:r>
              <a:rPr lang="en-US" altLang="en-US" sz="2400" dirty="0"/>
              <a:t>) into a computer-understandable language.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Coding should follow the format of the chosen programming language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958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b="1" dirty="0" smtClean="0"/>
              <a:t>Compiling and Debugging</a:t>
            </a:r>
            <a:endParaRPr lang="en-US" altLang="en-US" sz="40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altLang="en-US" sz="2400" dirty="0" smtClean="0"/>
              <a:t>Compiling - Translates </a:t>
            </a:r>
            <a:r>
              <a:rPr lang="en-US" altLang="en-US" sz="2400" dirty="0"/>
              <a:t>a program written in a particular high–level programming language into a form that the computer can </a:t>
            </a:r>
            <a:r>
              <a:rPr lang="en-US" altLang="en-US" sz="2400" dirty="0" smtClean="0"/>
              <a:t>understand</a:t>
            </a:r>
            <a:endParaRPr lang="en-US" altLang="en-US" sz="2400" dirty="0"/>
          </a:p>
          <a:p>
            <a:pPr lvl="1">
              <a:lnSpc>
                <a:spcPct val="150000"/>
              </a:lnSpc>
            </a:pPr>
            <a:r>
              <a:rPr lang="en-US" altLang="en-US" sz="2400" dirty="0" smtClean="0"/>
              <a:t>C</a:t>
            </a:r>
            <a:r>
              <a:rPr lang="en-US" altLang="en-US" sz="2400" dirty="0" smtClean="0"/>
              <a:t>ompiler checks </a:t>
            </a:r>
            <a:r>
              <a:rPr lang="en-US" altLang="en-US" sz="2400" dirty="0"/>
              <a:t>the program code </a:t>
            </a:r>
            <a:r>
              <a:rPr lang="en-US" altLang="en-US" sz="2400" dirty="0" smtClean="0"/>
              <a:t>so </a:t>
            </a:r>
            <a:r>
              <a:rPr lang="en-US" altLang="en-US" sz="2400" dirty="0"/>
              <a:t>that any part of </a:t>
            </a:r>
            <a:r>
              <a:rPr lang="en-US" altLang="en-US" sz="2400" dirty="0" smtClean="0"/>
              <a:t>source </a:t>
            </a:r>
            <a:r>
              <a:rPr lang="en-US" altLang="en-US" sz="2400" dirty="0"/>
              <a:t>code that does not follow the format or any other language requirements will be flagged as syntax error.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This syntax error in also called bug, when error is found the programmer will debug or correct the error and then recompile the source code </a:t>
            </a:r>
            <a:r>
              <a:rPr lang="en-US" altLang="en-US" sz="2400" dirty="0" smtClean="0"/>
              <a:t>again</a:t>
            </a:r>
            <a:endParaRPr lang="en-US" altLang="en-US" sz="2400" dirty="0"/>
          </a:p>
          <a:p>
            <a:pPr lvl="1">
              <a:lnSpc>
                <a:spcPct val="150000"/>
              </a:lnSpc>
            </a:pPr>
            <a:r>
              <a:rPr lang="en-US" altLang="en-US" sz="2400" dirty="0" smtClean="0"/>
              <a:t>D</a:t>
            </a:r>
            <a:r>
              <a:rPr lang="en-US" altLang="en-US" sz="2400" dirty="0" smtClean="0"/>
              <a:t>ebugging </a:t>
            </a:r>
            <a:r>
              <a:rPr lang="en-US" altLang="en-US" sz="2400" dirty="0"/>
              <a:t>process is continued until there is no more error in </a:t>
            </a:r>
            <a:r>
              <a:rPr lang="en-US" altLang="en-US" sz="2400" dirty="0" smtClean="0"/>
              <a:t>program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215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 smtClean="0"/>
              <a:t>Testing</a:t>
            </a:r>
            <a:endParaRPr lang="en-US" altLang="en-US" sz="40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686800" cy="52864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program code that contains no more error is called executable program. It is ready to be tested.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When it is tested, the data is given and the result is verified so that it should produced output as intended.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Though the program is error free, sometimes it does not produced the right result. In this case the program faces logic error.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Incorrect sequence of instruction is an example that causes logic error. </a:t>
            </a:r>
          </a:p>
        </p:txBody>
      </p:sp>
    </p:spTree>
    <p:extLst>
      <p:ext uri="{BB962C8B-B14F-4D97-AF65-F5344CB8AC3E}">
        <p14:creationId xmlns:p14="http://schemas.microsoft.com/office/powerpoint/2010/main" xmlns="" val="22272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b="1" dirty="0" smtClean="0"/>
              <a:t>Documentation and Maintenance</a:t>
            </a:r>
            <a:endParaRPr lang="en-US" altLang="en-US" sz="40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 smtClean="0"/>
              <a:t>When </a:t>
            </a:r>
            <a:r>
              <a:rPr lang="en-US" altLang="en-US" sz="2400" dirty="0"/>
              <a:t>the program is thoroughly tested for a substantial period of time and it is consistently producing the right output, it can be documented.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Documentation is important for future reference. Other programmer may take over the operation of the program and the best way to understand a program is by studying the documentation.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Trying to understand the logic of the program by looking at the source code is not a good approach.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Studying the documentation is necessary when the program is subjected to enhancement or modification.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Documentation is also necessary for management use as well as audit purposes.</a:t>
            </a:r>
          </a:p>
        </p:txBody>
      </p:sp>
    </p:spTree>
    <p:extLst>
      <p:ext uri="{BB962C8B-B14F-4D97-AF65-F5344CB8AC3E}">
        <p14:creationId xmlns:p14="http://schemas.microsoft.com/office/powerpoint/2010/main" xmlns="" val="9958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Best Practices</a:t>
            </a:r>
            <a:endParaRPr lang="en-GB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26488" cy="54102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609600" indent="-609600" defTabSz="457200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Develop efficient computer solution to problems: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Modules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four logic structures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Sequential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instructions one after another in a sequence.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Decision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Branches to execute one of two possible sets of instructions.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Loop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set of instruction many times.</a:t>
            </a:r>
          </a:p>
          <a:p>
            <a:pPr marL="1371600" lvl="2" indent="-457200" defTabSz="457200">
              <a:lnSpc>
                <a:spcPct val="90000"/>
              </a:lnSpc>
              <a:spcBef>
                <a:spcPts val="500"/>
              </a:spcBef>
              <a:buFont typeface="Wingdings" pitchFamily="2" charset="2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Case structure</a:t>
            </a:r>
          </a:p>
          <a:p>
            <a:pPr marL="1752600" lvl="3" indent="-381000" defTabSz="457200">
              <a:lnSpc>
                <a:spcPct val="90000"/>
              </a:lnSpc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Executes one set of instructions out of several sets.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Eliminate rewriting of identical process by using modules.</a:t>
            </a:r>
          </a:p>
          <a:p>
            <a:pPr marL="990600" lvl="1" indent="-533400" defTabSz="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/>
              <a:t>Use techniques to improve readability including four logic structure, proper naming of variables, internal documentation and proper indentation.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74904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graphicFrame>
        <p:nvGraphicFramePr>
          <p:cNvPr id="23585" name="Group 3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03676"/>
        </p:xfrm>
        <a:graphic>
          <a:graphicData uri="http://schemas.openxmlformats.org/drawingml/2006/table">
            <a:tbl>
              <a:tblPr/>
              <a:tblGrid>
                <a:gridCol w="2667000"/>
                <a:gridCol w="556260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Show the direction of data flow or logical solution.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the beginning and ending of a set of actions or instructions (logical flow) of a module or program.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a process, such as calculations, opening and closing files.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09600" y="2286000"/>
            <a:ext cx="2286000" cy="914400"/>
            <a:chOff x="696" y="1632"/>
            <a:chExt cx="791" cy="217"/>
          </a:xfrm>
        </p:grpSpPr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696" y="1691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 flipV="1">
              <a:off x="1056" y="1632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1487" y="1633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 flipH="1">
              <a:off x="1128" y="1691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685800" y="3505200"/>
            <a:ext cx="2286000" cy="762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838200" y="4648200"/>
            <a:ext cx="19812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8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graphicFrame>
        <p:nvGraphicFramePr>
          <p:cNvPr id="25632" name="Group 3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133600"/>
                <a:gridCol w="6096000"/>
              </a:tblGrid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Indicate input to the program and output from the program.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for making decision. Either True or False based on certain condition.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for doing a repetition or looping of certain steps.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Connection of flowchart on the same page.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Connection of flowchart from page to page.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3" name="Freeform 33"/>
          <p:cNvSpPr>
            <a:spLocks noChangeArrowheads="1"/>
          </p:cNvSpPr>
          <p:nvPr/>
        </p:nvSpPr>
        <p:spPr bwMode="auto">
          <a:xfrm>
            <a:off x="533400" y="1752600"/>
            <a:ext cx="1905000" cy="609600"/>
          </a:xfrm>
          <a:custGeom>
            <a:avLst/>
            <a:gdLst>
              <a:gd name="T0" fmla="*/ 360 w 1442"/>
              <a:gd name="T1" fmla="*/ 0 h 542"/>
              <a:gd name="T2" fmla="*/ 1441 w 1442"/>
              <a:gd name="T3" fmla="*/ 0 h 542"/>
              <a:gd name="T4" fmla="*/ 1080 w 1442"/>
              <a:gd name="T5" fmla="*/ 541 h 542"/>
              <a:gd name="T6" fmla="*/ 0 w 1442"/>
              <a:gd name="T7" fmla="*/ 541 h 542"/>
              <a:gd name="T8" fmla="*/ 360 w 144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2" h="542">
                <a:moveTo>
                  <a:pt x="360" y="0"/>
                </a:moveTo>
                <a:lnTo>
                  <a:pt x="1441" y="0"/>
                </a:lnTo>
                <a:lnTo>
                  <a:pt x="1080" y="541"/>
                </a:lnTo>
                <a:lnTo>
                  <a:pt x="0" y="541"/>
                </a:lnTo>
                <a:lnTo>
                  <a:pt x="36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4" name="Freeform 34"/>
          <p:cNvSpPr>
            <a:spLocks noChangeArrowheads="1"/>
          </p:cNvSpPr>
          <p:nvPr/>
        </p:nvSpPr>
        <p:spPr bwMode="auto">
          <a:xfrm>
            <a:off x="609600" y="2590800"/>
            <a:ext cx="1752600" cy="762000"/>
          </a:xfrm>
          <a:custGeom>
            <a:avLst/>
            <a:gdLst>
              <a:gd name="T0" fmla="*/ 0 w 1622"/>
              <a:gd name="T1" fmla="*/ 360 h 722"/>
              <a:gd name="T2" fmla="*/ 810 w 1622"/>
              <a:gd name="T3" fmla="*/ 0 h 722"/>
              <a:gd name="T4" fmla="*/ 1621 w 1622"/>
              <a:gd name="T5" fmla="*/ 360 h 722"/>
              <a:gd name="T6" fmla="*/ 810 w 1622"/>
              <a:gd name="T7" fmla="*/ 721 h 722"/>
              <a:gd name="T8" fmla="*/ 0 w 1622"/>
              <a:gd name="T9" fmla="*/ 36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2" h="722">
                <a:moveTo>
                  <a:pt x="0" y="360"/>
                </a:moveTo>
                <a:lnTo>
                  <a:pt x="810" y="0"/>
                </a:lnTo>
                <a:lnTo>
                  <a:pt x="1621" y="360"/>
                </a:lnTo>
                <a:lnTo>
                  <a:pt x="810" y="721"/>
                </a:lnTo>
                <a:lnTo>
                  <a:pt x="0" y="36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5" name="Freeform 35"/>
          <p:cNvSpPr>
            <a:spLocks noChangeArrowheads="1"/>
          </p:cNvSpPr>
          <p:nvPr/>
        </p:nvSpPr>
        <p:spPr bwMode="auto">
          <a:xfrm>
            <a:off x="609600" y="3505200"/>
            <a:ext cx="1905000" cy="685800"/>
          </a:xfrm>
          <a:custGeom>
            <a:avLst/>
            <a:gdLst>
              <a:gd name="T0" fmla="*/ 362 w 1801"/>
              <a:gd name="T1" fmla="*/ 0 h 542"/>
              <a:gd name="T2" fmla="*/ 1438 w 1801"/>
              <a:gd name="T3" fmla="*/ 0 h 542"/>
              <a:gd name="T4" fmla="*/ 1800 w 1801"/>
              <a:gd name="T5" fmla="*/ 270 h 542"/>
              <a:gd name="T6" fmla="*/ 1438 w 1801"/>
              <a:gd name="T7" fmla="*/ 541 h 542"/>
              <a:gd name="T8" fmla="*/ 362 w 1801"/>
              <a:gd name="T9" fmla="*/ 541 h 542"/>
              <a:gd name="T10" fmla="*/ 0 w 1801"/>
              <a:gd name="T11" fmla="*/ 270 h 542"/>
              <a:gd name="T12" fmla="*/ 362 w 1801"/>
              <a:gd name="T13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1" h="542">
                <a:moveTo>
                  <a:pt x="362" y="0"/>
                </a:moveTo>
                <a:lnTo>
                  <a:pt x="1438" y="0"/>
                </a:lnTo>
                <a:lnTo>
                  <a:pt x="1800" y="270"/>
                </a:lnTo>
                <a:lnTo>
                  <a:pt x="1438" y="541"/>
                </a:lnTo>
                <a:lnTo>
                  <a:pt x="362" y="541"/>
                </a:lnTo>
                <a:lnTo>
                  <a:pt x="0" y="270"/>
                </a:lnTo>
                <a:lnTo>
                  <a:pt x="362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6" name="Freeform 36"/>
          <p:cNvSpPr>
            <a:spLocks noChangeArrowheads="1"/>
          </p:cNvSpPr>
          <p:nvPr/>
        </p:nvSpPr>
        <p:spPr bwMode="auto">
          <a:xfrm>
            <a:off x="1219200" y="4419600"/>
            <a:ext cx="762000" cy="685800"/>
          </a:xfrm>
          <a:custGeom>
            <a:avLst/>
            <a:gdLst>
              <a:gd name="T0" fmla="*/ 360 w 722"/>
              <a:gd name="T1" fmla="*/ 0 h 722"/>
              <a:gd name="T2" fmla="*/ 721 w 722"/>
              <a:gd name="T3" fmla="*/ 360 h 722"/>
              <a:gd name="T4" fmla="*/ 360 w 722"/>
              <a:gd name="T5" fmla="*/ 721 h 722"/>
              <a:gd name="T6" fmla="*/ 0 w 722"/>
              <a:gd name="T7" fmla="*/ 360 h 722"/>
              <a:gd name="T8" fmla="*/ 360 w 722"/>
              <a:gd name="T9" fmla="*/ 0 h 722"/>
              <a:gd name="T10" fmla="*/ 360 w 722"/>
              <a:gd name="T1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2" h="722">
                <a:moveTo>
                  <a:pt x="360" y="0"/>
                </a:moveTo>
                <a:cubicBezTo>
                  <a:pt x="564" y="0"/>
                  <a:pt x="721" y="156"/>
                  <a:pt x="721" y="360"/>
                </a:cubicBezTo>
                <a:cubicBezTo>
                  <a:pt x="721" y="564"/>
                  <a:pt x="564" y="721"/>
                  <a:pt x="360" y="721"/>
                </a:cubicBezTo>
                <a:cubicBezTo>
                  <a:pt x="156" y="721"/>
                  <a:pt x="0" y="564"/>
                  <a:pt x="0" y="360"/>
                </a:cubicBezTo>
                <a:cubicBezTo>
                  <a:pt x="0" y="156"/>
                  <a:pt x="156" y="0"/>
                  <a:pt x="360" y="0"/>
                </a:cubicBezTo>
                <a:lnTo>
                  <a:pt x="36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637" name="Freeform 37"/>
          <p:cNvSpPr>
            <a:spLocks noChangeArrowheads="1"/>
          </p:cNvSpPr>
          <p:nvPr/>
        </p:nvSpPr>
        <p:spPr bwMode="auto">
          <a:xfrm>
            <a:off x="762000" y="5410200"/>
            <a:ext cx="1524000" cy="533400"/>
          </a:xfrm>
          <a:custGeom>
            <a:avLst/>
            <a:gdLst>
              <a:gd name="T0" fmla="*/ 0 w 902"/>
              <a:gd name="T1" fmla="*/ 0 h 542"/>
              <a:gd name="T2" fmla="*/ 901 w 902"/>
              <a:gd name="T3" fmla="*/ 0 h 542"/>
              <a:gd name="T4" fmla="*/ 719 w 902"/>
              <a:gd name="T5" fmla="*/ 541 h 542"/>
              <a:gd name="T6" fmla="*/ 181 w 902"/>
              <a:gd name="T7" fmla="*/ 541 h 542"/>
              <a:gd name="T8" fmla="*/ 0 w 902"/>
              <a:gd name="T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542">
                <a:moveTo>
                  <a:pt x="0" y="0"/>
                </a:moveTo>
                <a:lnTo>
                  <a:pt x="901" y="0"/>
                </a:lnTo>
                <a:lnTo>
                  <a:pt x="719" y="541"/>
                </a:lnTo>
                <a:lnTo>
                  <a:pt x="181" y="54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9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1188" cy="9080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Sequential Logic Structure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6019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9567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 smtClean="0"/>
              <a:t>Sale Problem</a:t>
            </a:r>
            <a:endParaRPr lang="en-US" altLang="en-US" b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48" y="928670"/>
            <a:ext cx="8758270" cy="57864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2800" dirty="0" smtClean="0"/>
              <a:t>	 </a:t>
            </a:r>
            <a:r>
              <a:rPr lang="en-US" altLang="en-US" sz="2800" dirty="0" smtClean="0"/>
              <a:t>Given the </a:t>
            </a:r>
            <a:r>
              <a:rPr lang="en-US" altLang="en-US" sz="2800" dirty="0" smtClean="0"/>
              <a:t>unit price of a product and </a:t>
            </a:r>
            <a:r>
              <a:rPr lang="en-US" altLang="en-US" sz="2800" dirty="0" smtClean="0"/>
              <a:t>the </a:t>
            </a:r>
            <a:r>
              <a:rPr lang="en-US" altLang="en-US" sz="2800" dirty="0" smtClean="0"/>
              <a:t>quantity of the product </a:t>
            </a:r>
            <a:r>
              <a:rPr lang="en-US" altLang="en-US" sz="2800" dirty="0" smtClean="0"/>
              <a:t>sold, draw </a:t>
            </a:r>
            <a:r>
              <a:rPr lang="en-US" altLang="en-US" sz="2800" dirty="0"/>
              <a:t>a flowchart </a:t>
            </a:r>
            <a:r>
              <a:rPr lang="en-US" altLang="en-US" sz="2800" dirty="0" smtClean="0"/>
              <a:t>to calculate </a:t>
            </a:r>
            <a:r>
              <a:rPr lang="en-US" altLang="en-US" sz="2800" dirty="0"/>
              <a:t>and print the total </a:t>
            </a:r>
            <a:r>
              <a:rPr lang="en-US" altLang="en-US" sz="2800" dirty="0" smtClean="0"/>
              <a:t>sale.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800" b="1" dirty="0" smtClean="0"/>
              <a:t>	</a:t>
            </a:r>
            <a:r>
              <a:rPr lang="en-US" altLang="en-US" sz="2800" b="1" dirty="0" smtClean="0"/>
              <a:t>Solution</a:t>
            </a:r>
            <a:r>
              <a:rPr lang="en-US" altLang="en-US" sz="2800" b="1" dirty="0"/>
              <a:t>: </a:t>
            </a:r>
            <a:r>
              <a:rPr lang="en-US" altLang="en-US" sz="2800" dirty="0"/>
              <a:t>Stepwise Analysis of the Sale Problem</a:t>
            </a:r>
          </a:p>
          <a:p>
            <a:pPr lvl="2">
              <a:lnSpc>
                <a:spcPct val="150000"/>
              </a:lnSpc>
            </a:pPr>
            <a:r>
              <a:rPr lang="en-US" altLang="en-US" dirty="0" smtClean="0"/>
              <a:t>Read </a:t>
            </a:r>
            <a:r>
              <a:rPr lang="en-US" altLang="en-US" dirty="0"/>
              <a:t>the unit </a:t>
            </a:r>
            <a:r>
              <a:rPr lang="en-US" altLang="en-US" dirty="0" smtClean="0"/>
              <a:t>price and the </a:t>
            </a:r>
            <a:r>
              <a:rPr lang="en-US" altLang="en-US" dirty="0"/>
              <a:t>quantity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Calculate total </a:t>
            </a:r>
            <a:r>
              <a:rPr lang="en-US" altLang="en-US" dirty="0" smtClean="0"/>
              <a:t>sale </a:t>
            </a:r>
            <a:r>
              <a:rPr lang="en-US" altLang="en-US" dirty="0" smtClean="0"/>
              <a:t>= unit price and </a:t>
            </a:r>
            <a:r>
              <a:rPr lang="en-US" altLang="en-US" dirty="0" smtClean="0"/>
              <a:t>quantity</a:t>
            </a:r>
            <a:endParaRPr lang="en-US" altLang="en-US" dirty="0"/>
          </a:p>
          <a:p>
            <a:pPr lvl="2">
              <a:lnSpc>
                <a:spcPct val="150000"/>
              </a:lnSpc>
            </a:pPr>
            <a:r>
              <a:rPr lang="en-US" altLang="en-US" dirty="0"/>
              <a:t>Print total </a:t>
            </a:r>
            <a:r>
              <a:rPr lang="en-US" altLang="en-US" dirty="0" smtClean="0"/>
              <a:t>sale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73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PRE-PROGRAMMING PHASE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752600"/>
            <a:ext cx="8153400" cy="4419600"/>
            <a:chOff x="108" y="11"/>
            <a:chExt cx="8460" cy="43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00" y="11"/>
              <a:ext cx="2692" cy="686"/>
              <a:chOff x="300" y="11"/>
              <a:chExt cx="2692" cy="686"/>
            </a:xfrm>
          </p:grpSpPr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300" y="12"/>
                <a:ext cx="2692" cy="685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699" y="113"/>
                <a:ext cx="1895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START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08" y="1193"/>
              <a:ext cx="3077" cy="685"/>
              <a:chOff x="108" y="1193"/>
              <a:chExt cx="3077" cy="685"/>
            </a:xfrm>
          </p:grpSpPr>
          <p:sp>
            <p:nvSpPr>
              <p:cNvPr id="28681" name="Freeform 9"/>
              <p:cNvSpPr>
                <a:spLocks noChangeArrowheads="1"/>
              </p:cNvSpPr>
              <p:nvPr/>
            </p:nvSpPr>
            <p:spPr bwMode="auto">
              <a:xfrm>
                <a:off x="108" y="1193"/>
                <a:ext cx="3077" cy="685"/>
              </a:xfrm>
              <a:custGeom>
                <a:avLst/>
                <a:gdLst>
                  <a:gd name="T0" fmla="*/ 602 w 3078"/>
                  <a:gd name="T1" fmla="*/ 0 h 686"/>
                  <a:gd name="T2" fmla="*/ 3077 w 3078"/>
                  <a:gd name="T3" fmla="*/ 0 h 686"/>
                  <a:gd name="T4" fmla="*/ 2474 w 3078"/>
                  <a:gd name="T5" fmla="*/ 685 h 686"/>
                  <a:gd name="T6" fmla="*/ 0 w 3078"/>
                  <a:gd name="T7" fmla="*/ 685 h 686"/>
                  <a:gd name="T8" fmla="*/ 602 w 3078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8" h="686">
                    <a:moveTo>
                      <a:pt x="602" y="0"/>
                    </a:moveTo>
                    <a:lnTo>
                      <a:pt x="3077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2" name="Text Box 10"/>
              <p:cNvSpPr txBox="1">
                <a:spLocks noChangeArrowheads="1"/>
              </p:cNvSpPr>
              <p:nvPr/>
            </p:nvSpPr>
            <p:spPr bwMode="auto">
              <a:xfrm>
                <a:off x="710" y="1193"/>
                <a:ext cx="1872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READ</a:t>
                </a:r>
              </a:p>
              <a:p>
                <a:pPr algn="ctr"/>
                <a:r>
                  <a:rPr lang="en-US" altLang="en-US" sz="2000"/>
                  <a:t>UNIT PRICE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08" y="2405"/>
              <a:ext cx="3077" cy="685"/>
              <a:chOff x="108" y="2405"/>
              <a:chExt cx="3077" cy="685"/>
            </a:xfrm>
          </p:grpSpPr>
          <p:sp>
            <p:nvSpPr>
              <p:cNvPr id="28684" name="Freeform 12"/>
              <p:cNvSpPr>
                <a:spLocks noChangeArrowheads="1"/>
              </p:cNvSpPr>
              <p:nvPr/>
            </p:nvSpPr>
            <p:spPr bwMode="auto">
              <a:xfrm>
                <a:off x="108" y="2405"/>
                <a:ext cx="3077" cy="685"/>
              </a:xfrm>
              <a:custGeom>
                <a:avLst/>
                <a:gdLst>
                  <a:gd name="T0" fmla="*/ 602 w 3078"/>
                  <a:gd name="T1" fmla="*/ 0 h 686"/>
                  <a:gd name="T2" fmla="*/ 3077 w 3078"/>
                  <a:gd name="T3" fmla="*/ 0 h 686"/>
                  <a:gd name="T4" fmla="*/ 2474 w 3078"/>
                  <a:gd name="T5" fmla="*/ 685 h 686"/>
                  <a:gd name="T6" fmla="*/ 0 w 3078"/>
                  <a:gd name="T7" fmla="*/ 685 h 686"/>
                  <a:gd name="T8" fmla="*/ 602 w 3078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8" h="686">
                    <a:moveTo>
                      <a:pt x="602" y="0"/>
                    </a:moveTo>
                    <a:lnTo>
                      <a:pt x="3077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710" y="2405"/>
                <a:ext cx="1872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READ</a:t>
                </a:r>
              </a:p>
              <a:p>
                <a:pPr algn="ctr"/>
                <a:r>
                  <a:rPr lang="en-US" altLang="en-US" sz="2000"/>
                  <a:t>QUANTITY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069" y="3478"/>
              <a:ext cx="1155" cy="857"/>
              <a:chOff x="1069" y="3478"/>
              <a:chExt cx="1155" cy="857"/>
            </a:xfrm>
          </p:grpSpPr>
          <p:sp>
            <p:nvSpPr>
              <p:cNvPr id="28687" name="Freeform 15"/>
              <p:cNvSpPr>
                <a:spLocks noChangeArrowheads="1"/>
              </p:cNvSpPr>
              <p:nvPr/>
            </p:nvSpPr>
            <p:spPr bwMode="auto">
              <a:xfrm>
                <a:off x="1069" y="3478"/>
                <a:ext cx="1155" cy="857"/>
              </a:xfrm>
              <a:custGeom>
                <a:avLst/>
                <a:gdLst>
                  <a:gd name="T0" fmla="*/ 577 w 1156"/>
                  <a:gd name="T1" fmla="*/ 0 h 858"/>
                  <a:gd name="T2" fmla="*/ 1155 w 1156"/>
                  <a:gd name="T3" fmla="*/ 428 h 858"/>
                  <a:gd name="T4" fmla="*/ 577 w 1156"/>
                  <a:gd name="T5" fmla="*/ 857 h 858"/>
                  <a:gd name="T6" fmla="*/ 0 w 1156"/>
                  <a:gd name="T7" fmla="*/ 428 h 858"/>
                  <a:gd name="T8" fmla="*/ 577 w 1156"/>
                  <a:gd name="T9" fmla="*/ 0 h 858"/>
                  <a:gd name="T10" fmla="*/ 577 w 1156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6" h="858">
                    <a:moveTo>
                      <a:pt x="577" y="0"/>
                    </a:moveTo>
                    <a:cubicBezTo>
                      <a:pt x="904" y="0"/>
                      <a:pt x="1155" y="186"/>
                      <a:pt x="1155" y="428"/>
                    </a:cubicBezTo>
                    <a:cubicBezTo>
                      <a:pt x="1155" y="671"/>
                      <a:pt x="904" y="857"/>
                      <a:pt x="577" y="857"/>
                    </a:cubicBezTo>
                    <a:cubicBezTo>
                      <a:pt x="250" y="857"/>
                      <a:pt x="0" y="671"/>
                      <a:pt x="0" y="428"/>
                    </a:cubicBezTo>
                    <a:cubicBezTo>
                      <a:pt x="0" y="186"/>
                      <a:pt x="250" y="0"/>
                      <a:pt x="577" y="0"/>
                    </a:cubicBezTo>
                    <a:lnTo>
                      <a:pt x="577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88" name="Text Box 16"/>
              <p:cNvSpPr txBox="1">
                <a:spLocks noChangeArrowheads="1"/>
              </p:cNvSpPr>
              <p:nvPr/>
            </p:nvSpPr>
            <p:spPr bwMode="auto">
              <a:xfrm>
                <a:off x="1239" y="3604"/>
                <a:ext cx="814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A</a:t>
                </a:r>
              </a:p>
            </p:txBody>
          </p:sp>
        </p:grp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1646" y="602"/>
              <a:ext cx="0" cy="68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1646" y="1815"/>
              <a:ext cx="0" cy="6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646" y="3027"/>
              <a:ext cx="0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6068" y="12"/>
              <a:ext cx="1155" cy="857"/>
              <a:chOff x="6068" y="12"/>
              <a:chExt cx="1155" cy="857"/>
            </a:xfrm>
          </p:grpSpPr>
          <p:sp>
            <p:nvSpPr>
              <p:cNvPr id="28693" name="Freeform 21"/>
              <p:cNvSpPr>
                <a:spLocks noChangeArrowheads="1"/>
              </p:cNvSpPr>
              <p:nvPr/>
            </p:nvSpPr>
            <p:spPr bwMode="auto">
              <a:xfrm>
                <a:off x="6068" y="12"/>
                <a:ext cx="1155" cy="857"/>
              </a:xfrm>
              <a:custGeom>
                <a:avLst/>
                <a:gdLst>
                  <a:gd name="T0" fmla="*/ 577 w 1156"/>
                  <a:gd name="T1" fmla="*/ 0 h 858"/>
                  <a:gd name="T2" fmla="*/ 1155 w 1156"/>
                  <a:gd name="T3" fmla="*/ 428 h 858"/>
                  <a:gd name="T4" fmla="*/ 577 w 1156"/>
                  <a:gd name="T5" fmla="*/ 857 h 858"/>
                  <a:gd name="T6" fmla="*/ 0 w 1156"/>
                  <a:gd name="T7" fmla="*/ 428 h 858"/>
                  <a:gd name="T8" fmla="*/ 577 w 1156"/>
                  <a:gd name="T9" fmla="*/ 0 h 858"/>
                  <a:gd name="T10" fmla="*/ 577 w 1156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6" h="858">
                    <a:moveTo>
                      <a:pt x="577" y="0"/>
                    </a:moveTo>
                    <a:cubicBezTo>
                      <a:pt x="904" y="0"/>
                      <a:pt x="1155" y="185"/>
                      <a:pt x="1155" y="428"/>
                    </a:cubicBezTo>
                    <a:cubicBezTo>
                      <a:pt x="1155" y="670"/>
                      <a:pt x="904" y="857"/>
                      <a:pt x="577" y="857"/>
                    </a:cubicBezTo>
                    <a:cubicBezTo>
                      <a:pt x="250" y="857"/>
                      <a:pt x="0" y="670"/>
                      <a:pt x="0" y="428"/>
                    </a:cubicBezTo>
                    <a:cubicBezTo>
                      <a:pt x="0" y="185"/>
                      <a:pt x="250" y="0"/>
                      <a:pt x="577" y="0"/>
                    </a:cubicBezTo>
                    <a:lnTo>
                      <a:pt x="577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94" name="Text Box 22"/>
              <p:cNvSpPr txBox="1">
                <a:spLocks noChangeArrowheads="1"/>
              </p:cNvSpPr>
              <p:nvPr/>
            </p:nvSpPr>
            <p:spPr bwMode="auto">
              <a:xfrm>
                <a:off x="6238" y="137"/>
                <a:ext cx="814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A</a:t>
                </a:r>
              </a:p>
            </p:txBody>
          </p:sp>
        </p:grp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5107" y="1193"/>
              <a:ext cx="3461" cy="85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9440" rIns="19440"/>
            <a:lstStyle/>
            <a:p>
              <a:pPr algn="ctr"/>
              <a:r>
                <a:rPr lang="en-US" altLang="en-US" sz="2000"/>
                <a:t>TOTAL SALE =</a:t>
              </a:r>
            </a:p>
            <a:p>
              <a:pPr algn="ctr"/>
              <a:r>
                <a:rPr lang="en-US" altLang="en-US" sz="2000"/>
                <a:t>UNITPRICE </a:t>
              </a:r>
              <a:r>
                <a:rPr lang="en-US" altLang="en-US" sz="2000">
                  <a:latin typeface="Symbol" pitchFamily="18" charset="2"/>
                </a:rPr>
                <a:t>´</a:t>
              </a:r>
              <a:r>
                <a:rPr lang="en-US" altLang="en-US" sz="2000"/>
                <a:t> QUANTITY</a:t>
              </a: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5107" y="2405"/>
              <a:ext cx="3078" cy="685"/>
              <a:chOff x="5107" y="2405"/>
              <a:chExt cx="3078" cy="685"/>
            </a:xfrm>
          </p:grpSpPr>
          <p:sp>
            <p:nvSpPr>
              <p:cNvPr id="28697" name="Freeform 25"/>
              <p:cNvSpPr>
                <a:spLocks noChangeArrowheads="1"/>
              </p:cNvSpPr>
              <p:nvPr/>
            </p:nvSpPr>
            <p:spPr bwMode="auto">
              <a:xfrm>
                <a:off x="5107" y="2405"/>
                <a:ext cx="3078" cy="685"/>
              </a:xfrm>
              <a:custGeom>
                <a:avLst/>
                <a:gdLst>
                  <a:gd name="T0" fmla="*/ 603 w 3079"/>
                  <a:gd name="T1" fmla="*/ 0 h 686"/>
                  <a:gd name="T2" fmla="*/ 3078 w 3079"/>
                  <a:gd name="T3" fmla="*/ 0 h 686"/>
                  <a:gd name="T4" fmla="*/ 2474 w 3079"/>
                  <a:gd name="T5" fmla="*/ 685 h 686"/>
                  <a:gd name="T6" fmla="*/ 0 w 3079"/>
                  <a:gd name="T7" fmla="*/ 685 h 686"/>
                  <a:gd name="T8" fmla="*/ 603 w 3079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9" h="686">
                    <a:moveTo>
                      <a:pt x="603" y="0"/>
                    </a:moveTo>
                    <a:lnTo>
                      <a:pt x="3078" y="0"/>
                    </a:lnTo>
                    <a:lnTo>
                      <a:pt x="2474" y="685"/>
                    </a:lnTo>
                    <a:lnTo>
                      <a:pt x="0" y="685"/>
                    </a:lnTo>
                    <a:lnTo>
                      <a:pt x="603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5710" y="2405"/>
                <a:ext cx="1871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PRINT</a:t>
                </a:r>
              </a:p>
              <a:p>
                <a:pPr algn="ctr"/>
                <a:r>
                  <a:rPr lang="en-US" altLang="en-US" sz="2000"/>
                  <a:t>TOTALSALE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299" y="3477"/>
              <a:ext cx="2692" cy="686"/>
              <a:chOff x="5299" y="3477"/>
              <a:chExt cx="2692" cy="686"/>
            </a:xfrm>
          </p:grpSpPr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5299" y="3478"/>
                <a:ext cx="2692" cy="685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701" name="Text Box 29"/>
              <p:cNvSpPr txBox="1">
                <a:spLocks noChangeArrowheads="1"/>
              </p:cNvSpPr>
              <p:nvPr/>
            </p:nvSpPr>
            <p:spPr bwMode="auto">
              <a:xfrm>
                <a:off x="5698" y="3579"/>
                <a:ext cx="1895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440" rIns="19440"/>
              <a:lstStyle/>
              <a:p>
                <a:pPr algn="ctr"/>
                <a:r>
                  <a:rPr lang="en-US" altLang="en-US" sz="2000"/>
                  <a:t>STOP</a:t>
                </a:r>
              </a:p>
            </p:txBody>
          </p:sp>
        </p:grp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6645" y="742"/>
              <a:ext cx="0" cy="5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645" y="1954"/>
              <a:ext cx="0" cy="5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6645" y="3027"/>
              <a:ext cx="0" cy="5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615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 smtClean="0"/>
              <a:t>Find the average of three numbers</a:t>
            </a:r>
            <a:endParaRPr lang="en-US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08" y="785794"/>
            <a:ext cx="3857652" cy="59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63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1201</Words>
  <Application>Microsoft Office PowerPoint</Application>
  <PresentationFormat>On-screen Show (4:3)</PresentationFormat>
  <Paragraphs>185</Paragraphs>
  <Slides>39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Flow Chart and Phases of Making an Executable Code</vt:lpstr>
      <vt:lpstr>Drawing Flowcharts</vt:lpstr>
      <vt:lpstr>Flow Charts</vt:lpstr>
      <vt:lpstr>PRE-PROGRAMMING PHASE</vt:lpstr>
      <vt:lpstr>PRE-PROGRAMMING PHASE</vt:lpstr>
      <vt:lpstr>Sequential Logic Structure</vt:lpstr>
      <vt:lpstr>Sale Problem</vt:lpstr>
      <vt:lpstr>PRE-PROGRAMMING PHASE</vt:lpstr>
      <vt:lpstr>Find the average of three numbers</vt:lpstr>
      <vt:lpstr>The Decision Logic Structure</vt:lpstr>
      <vt:lpstr>Decision Logic Structure</vt:lpstr>
      <vt:lpstr>Examples of conditional expressions</vt:lpstr>
      <vt:lpstr>Conditional Pay Calculation</vt:lpstr>
      <vt:lpstr>Example Decision Structure</vt:lpstr>
      <vt:lpstr>NESTED IF/THEN/ELSE INSTRUCTIONS</vt:lpstr>
      <vt:lpstr>NESTED IF/THEN/ELSE INSTRUCTIONS</vt:lpstr>
      <vt:lpstr> Flow Chart - Selectional  </vt:lpstr>
      <vt:lpstr>Iterational Structure </vt:lpstr>
      <vt:lpstr>Loop Logic Structure</vt:lpstr>
      <vt:lpstr>WHILE loop</vt:lpstr>
      <vt:lpstr>WHILE loop</vt:lpstr>
      <vt:lpstr>WHILE loop</vt:lpstr>
      <vt:lpstr>Automatic Counter Loop</vt:lpstr>
      <vt:lpstr>Automatic-Counter Loop</vt:lpstr>
      <vt:lpstr>Automatic-Counter Loop</vt:lpstr>
      <vt:lpstr>NESTED LOOP</vt:lpstr>
      <vt:lpstr>NESTED LOOP</vt:lpstr>
      <vt:lpstr>Example (Iterational)</vt:lpstr>
      <vt:lpstr>Flow Chart Iterational</vt:lpstr>
      <vt:lpstr>Tool demo</vt:lpstr>
      <vt:lpstr>Slide 31</vt:lpstr>
      <vt:lpstr>Programming Or Implementation Phase </vt:lpstr>
      <vt:lpstr>Programming Or Implementation Phase</vt:lpstr>
      <vt:lpstr>Slide 34</vt:lpstr>
      <vt:lpstr>Coding</vt:lpstr>
      <vt:lpstr>Compiling and Debugging</vt:lpstr>
      <vt:lpstr>Testing</vt:lpstr>
      <vt:lpstr>Documentation and Maintenance</vt:lpstr>
      <vt:lpstr>Best Practices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and Phases of Making an Executable Code</dc:title>
  <dc:creator>Windows User</dc:creator>
  <cp:lastModifiedBy>Windows User</cp:lastModifiedBy>
  <cp:revision>1</cp:revision>
  <dcterms:created xsi:type="dcterms:W3CDTF">2016-07-11T06:27:12Z</dcterms:created>
  <dcterms:modified xsi:type="dcterms:W3CDTF">2016-07-11T06:28:18Z</dcterms:modified>
</cp:coreProperties>
</file>