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handoutMasterIdLst>
    <p:handoutMasterId r:id="rId19"/>
  </p:handoutMasterIdLst>
  <p:sldIdLst>
    <p:sldId id="302" r:id="rId3"/>
    <p:sldId id="535" r:id="rId4"/>
    <p:sldId id="329" r:id="rId5"/>
    <p:sldId id="2260" r:id="rId6"/>
    <p:sldId id="2288" r:id="rId7"/>
    <p:sldId id="2333" r:id="rId8"/>
    <p:sldId id="2334" r:id="rId9"/>
    <p:sldId id="2335" r:id="rId10"/>
    <p:sldId id="2336" r:id="rId11"/>
    <p:sldId id="2337" r:id="rId12"/>
    <p:sldId id="2340" r:id="rId13"/>
    <p:sldId id="2341" r:id="rId14"/>
    <p:sldId id="2342" r:id="rId15"/>
    <p:sldId id="2338" r:id="rId16"/>
    <p:sldId id="2319"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abm"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0" d="100"/>
          <a:sy n="70" d="100"/>
        </p:scale>
        <p:origin x="2706" y="1140"/>
      </p:cViewPr>
      <p:guideLst>
        <p:guide orient="horz" pos="1684"/>
        <p:guide pos="293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5420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3" name="图片占位符 12"/>
          <p:cNvSpPr>
            <a:spLocks noGrp="1"/>
          </p:cNvSpPr>
          <p:nvPr>
            <p:ph type="pic" sz="quarter" idx="13"/>
          </p:nvPr>
        </p:nvSpPr>
        <p:spPr>
          <a:xfrm>
            <a:off x="1991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1" name="图片占位符 10"/>
          <p:cNvSpPr>
            <a:spLocks noGrp="1"/>
          </p:cNvSpPr>
          <p:nvPr>
            <p:ph type="pic" sz="quarter" idx="12"/>
          </p:nvPr>
        </p:nvSpPr>
        <p:spPr>
          <a:xfrm>
            <a:off x="4360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1"/>
          </p:nvPr>
        </p:nvSpPr>
        <p:spPr>
          <a:xfrm>
            <a:off x="931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385392" y="1809721"/>
            <a:ext cx="923314" cy="1923786"/>
          </a:xfrm>
          <a:custGeom>
            <a:avLst/>
            <a:gdLst>
              <a:gd name="connsiteX0" fmla="*/ 15949 w 923314"/>
              <a:gd name="connsiteY0" fmla="*/ 0 h 1923786"/>
              <a:gd name="connsiteX1" fmla="*/ 923314 w 923314"/>
              <a:gd name="connsiteY1" fmla="*/ 0 h 1923786"/>
              <a:gd name="connsiteX2" fmla="*/ 923314 w 923314"/>
              <a:gd name="connsiteY2" fmla="*/ 1923786 h 1923786"/>
              <a:gd name="connsiteX3" fmla="*/ 0 w 923314"/>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4" h="1923786">
                <a:moveTo>
                  <a:pt x="15949" y="0"/>
                </a:moveTo>
                <a:lnTo>
                  <a:pt x="923314" y="0"/>
                </a:lnTo>
                <a:lnTo>
                  <a:pt x="923314"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820373" y="1458399"/>
            <a:ext cx="1503255" cy="2641715"/>
          </a:xfrm>
          <a:custGeom>
            <a:avLst/>
            <a:gdLst>
              <a:gd name="connsiteX0" fmla="*/ 0 w 1503255"/>
              <a:gd name="connsiteY0" fmla="*/ 0 h 2641715"/>
              <a:gd name="connsiteX1" fmla="*/ 1503255 w 1503255"/>
              <a:gd name="connsiteY1" fmla="*/ 0 h 2641715"/>
              <a:gd name="connsiteX2" fmla="*/ 1503255 w 1503255"/>
              <a:gd name="connsiteY2" fmla="*/ 2641715 h 2641715"/>
              <a:gd name="connsiteX3" fmla="*/ 0 w 1503255"/>
              <a:gd name="connsiteY3" fmla="*/ 2641715 h 2641715"/>
            </a:gdLst>
            <a:ahLst/>
            <a:cxnLst>
              <a:cxn ang="0">
                <a:pos x="connsiteX0" y="connsiteY0"/>
              </a:cxn>
              <a:cxn ang="0">
                <a:pos x="connsiteX1" y="connsiteY1"/>
              </a:cxn>
              <a:cxn ang="0">
                <a:pos x="connsiteX2" y="connsiteY2"/>
              </a:cxn>
              <a:cxn ang="0">
                <a:pos x="connsiteX3" y="connsiteY3"/>
              </a:cxn>
            </a:cxnLst>
            <a:rect l="l" t="t" r="r" b="b"/>
            <a:pathLst>
              <a:path w="1503255" h="2641715">
                <a:moveTo>
                  <a:pt x="0" y="0"/>
                </a:moveTo>
                <a:lnTo>
                  <a:pt x="1503255" y="0"/>
                </a:lnTo>
                <a:lnTo>
                  <a:pt x="1503255" y="2641715"/>
                </a:lnTo>
                <a:lnTo>
                  <a:pt x="0" y="264171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2835297" y="1809721"/>
            <a:ext cx="923312" cy="1923786"/>
          </a:xfrm>
          <a:custGeom>
            <a:avLst/>
            <a:gdLst>
              <a:gd name="connsiteX0" fmla="*/ 0 w 923312"/>
              <a:gd name="connsiteY0" fmla="*/ 0 h 1923786"/>
              <a:gd name="connsiteX1" fmla="*/ 923312 w 923312"/>
              <a:gd name="connsiteY1" fmla="*/ 0 h 1923786"/>
              <a:gd name="connsiteX2" fmla="*/ 923312 w 923312"/>
              <a:gd name="connsiteY2" fmla="*/ 1923786 h 1923786"/>
              <a:gd name="connsiteX3" fmla="*/ 0 w 923312"/>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2" h="1923786">
                <a:moveTo>
                  <a:pt x="0" y="0"/>
                </a:moveTo>
                <a:lnTo>
                  <a:pt x="923312" y="0"/>
                </a:lnTo>
                <a:lnTo>
                  <a:pt x="923312"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0298"/>
          <a:stretch>
            <a:fillRect/>
          </a:stretch>
        </p:blipFill>
        <p:spPr>
          <a:xfrm>
            <a:off x="2627186" y="0"/>
            <a:ext cx="6516813" cy="45992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8" name="图片占位符 7"/>
          <p:cNvSpPr>
            <a:spLocks noGrp="1"/>
          </p:cNvSpPr>
          <p:nvPr>
            <p:ph type="pic" sz="quarter" idx="12"/>
          </p:nvPr>
        </p:nvSpPr>
        <p:spPr>
          <a:xfrm>
            <a:off x="6043492"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6" name="图片占位符 5"/>
          <p:cNvSpPr>
            <a:spLocks noGrp="1"/>
          </p:cNvSpPr>
          <p:nvPr>
            <p:ph type="pic" sz="quarter" idx="11"/>
          </p:nvPr>
        </p:nvSpPr>
        <p:spPr>
          <a:xfrm>
            <a:off x="1"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988743"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465499"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942255"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2"/>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80075" y="1252725"/>
            <a:ext cx="4788535" cy="970915"/>
          </a:xfrm>
          <a:prstGeom prst="rect">
            <a:avLst/>
          </a:prstGeom>
          <a:noFill/>
        </p:spPr>
        <p:txBody>
          <a:bodyPr wrap="none" rtlCol="0">
            <a:spAutoFit/>
          </a:bodyPr>
          <a:lstStyle/>
          <a:p>
            <a:pPr>
              <a:lnSpc>
                <a:spcPct val="130000"/>
              </a:lnSpc>
            </a:pPr>
            <a:r>
              <a:rPr lang="en-US" altLang="zh-CN" sz="4400" b="1" spc="-150" dirty="0">
                <a:solidFill>
                  <a:schemeClr val="accent1"/>
                </a:solidFill>
                <a:ea typeface="Calibri" panose="020F0502020204030204" pitchFamily="34" charset="0"/>
                <a:cs typeface="Calibri" panose="020F0502020204030204" pitchFamily="34" charset="0"/>
                <a:sym typeface="+mn-lt"/>
              </a:rPr>
              <a:t>Final Project Proposal</a:t>
            </a:r>
            <a:endParaRPr lang="zh-CN" altLang="en-US" sz="4400" b="1" spc="-150" dirty="0">
              <a:solidFill>
                <a:schemeClr val="accent1"/>
              </a:solidFill>
              <a:ea typeface="Calibri" panose="020F0502020204030204" pitchFamily="34" charset="0"/>
              <a:cs typeface="Calibri" panose="020F0502020204030204" pitchFamily="34" charset="0"/>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3"/>
          <p:cNvSpPr>
            <a:spLocks noChangeArrowheads="1"/>
          </p:cNvSpPr>
          <p:nvPr/>
        </p:nvSpPr>
        <p:spPr bwMode="auto">
          <a:xfrm>
            <a:off x="546735" y="1069975"/>
            <a:ext cx="3228975"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3200" b="1" dirty="0">
                <a:solidFill>
                  <a:schemeClr val="tx2"/>
                </a:solidFill>
                <a:latin typeface="+mn-lt"/>
                <a:ea typeface="Calibri" panose="020F0502020204030204" pitchFamily="34" charset="0"/>
                <a:cs typeface="Calibri" panose="020F0502020204030204" pitchFamily="34" charset="0"/>
                <a:sym typeface="+mn-lt"/>
              </a:rPr>
              <a:t>For Teachers</a:t>
            </a:r>
            <a:endParaRPr lang="en-US" altLang="zh-CN" sz="3200" b="1" dirty="0">
              <a:solidFill>
                <a:schemeClr val="tx2"/>
              </a:solidFill>
              <a:latin typeface="+mn-lt"/>
              <a:ea typeface="Calibri" panose="020F0502020204030204" pitchFamily="34" charset="0"/>
              <a:cs typeface="Calibri" panose="020F0502020204030204" pitchFamily="34" charset="0"/>
              <a:sym typeface="+mn-lt"/>
            </a:endParaRPr>
          </a:p>
        </p:txBody>
      </p:sp>
      <p:sp>
        <p:nvSpPr>
          <p:cNvPr id="68" name="Rectangle 93"/>
          <p:cNvSpPr>
            <a:spLocks noChangeArrowheads="1"/>
          </p:cNvSpPr>
          <p:nvPr/>
        </p:nvSpPr>
        <p:spPr bwMode="auto">
          <a:xfrm>
            <a:off x="809895" y="205887"/>
            <a:ext cx="165925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Who will benefit?</a:t>
            </a:r>
            <a:endParaRPr lang="en-US" altLang="zh-CN" sz="16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94"/>
          <p:cNvSpPr txBox="1">
            <a:spLocks noChangeArrowheads="1"/>
          </p:cNvSpPr>
          <p:nvPr/>
        </p:nvSpPr>
        <p:spPr bwMode="auto">
          <a:xfrm>
            <a:off x="801005" y="446996"/>
            <a:ext cx="2974462"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Significance of the project</a:t>
            </a:r>
            <a:endParaRPr lang="en-US" altLang="zh-CN" sz="1000" dirty="0">
              <a:latin typeface="+mn-lt"/>
              <a:ea typeface="Calibri" panose="020F0502020204030204" pitchFamily="34" charset="0"/>
              <a:cs typeface="Calibri" panose="020F0502020204030204" pitchFamily="34" charset="0"/>
              <a:sym typeface="+mn-lt"/>
            </a:endParaRPr>
          </a:p>
        </p:txBody>
      </p:sp>
      <p:sp>
        <p:nvSpPr>
          <p:cNvPr id="3" name="Text Box 2"/>
          <p:cNvSpPr txBox="1"/>
          <p:nvPr/>
        </p:nvSpPr>
        <p:spPr>
          <a:xfrm>
            <a:off x="628015" y="1783080"/>
            <a:ext cx="7658735" cy="1014730"/>
          </a:xfrm>
          <a:prstGeom prst="rect">
            <a:avLst/>
          </a:prstGeom>
          <a:noFill/>
        </p:spPr>
        <p:txBody>
          <a:bodyPr wrap="square" rtlCol="0">
            <a:spAutoFit/>
          </a:bodyPr>
          <a:p>
            <a:pPr marL="342900" indent="-342900">
              <a:buFont typeface="Arial" panose="020B0604020202020204" pitchFamily="34" charset="0"/>
              <a:buChar char="•"/>
            </a:pPr>
            <a:r>
              <a:rPr lang="en-US" sz="2000"/>
              <a:t>Easy attendance control from their phone.</a:t>
            </a:r>
            <a:endParaRPr lang="en-US" sz="2000"/>
          </a:p>
          <a:p>
            <a:pPr marL="342900" indent="-342900">
              <a:buFont typeface="Arial" panose="020B0604020202020204" pitchFamily="34" charset="0"/>
              <a:buChar char="•"/>
            </a:pPr>
            <a:r>
              <a:rPr lang="en-US" sz="2000"/>
              <a:t>For attaching course related materials to the students in their groups.</a:t>
            </a:r>
            <a:endParaRPr lang="en-US" sz="2000"/>
          </a:p>
        </p:txBody>
      </p:sp>
      <p:sp>
        <p:nvSpPr>
          <p:cNvPr id="2" name="Rectangle 93"/>
          <p:cNvSpPr>
            <a:spLocks noChangeArrowheads="1"/>
          </p:cNvSpPr>
          <p:nvPr/>
        </p:nvSpPr>
        <p:spPr bwMode="auto">
          <a:xfrm>
            <a:off x="465455" y="3108960"/>
            <a:ext cx="7172325"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3200" b="1" dirty="0">
                <a:solidFill>
                  <a:schemeClr val="tx2"/>
                </a:solidFill>
                <a:latin typeface="+mn-lt"/>
                <a:ea typeface="Calibri" panose="020F0502020204030204" pitchFamily="34" charset="0"/>
                <a:cs typeface="Calibri" panose="020F0502020204030204" pitchFamily="34" charset="0"/>
                <a:sym typeface="+mn-lt"/>
              </a:rPr>
              <a:t>For Gate guards and cafe workers</a:t>
            </a:r>
            <a:endParaRPr lang="en-US" altLang="zh-CN" sz="3200" b="1" dirty="0">
              <a:solidFill>
                <a:schemeClr val="tx2"/>
              </a:solidFill>
              <a:latin typeface="+mn-lt"/>
              <a:ea typeface="Calibri" panose="020F0502020204030204" pitchFamily="34" charset="0"/>
              <a:cs typeface="Calibri" panose="020F0502020204030204" pitchFamily="34" charset="0"/>
              <a:sym typeface="+mn-lt"/>
            </a:endParaRPr>
          </a:p>
        </p:txBody>
      </p:sp>
      <p:sp>
        <p:nvSpPr>
          <p:cNvPr id="4" name="Text Box 3"/>
          <p:cNvSpPr txBox="1"/>
          <p:nvPr/>
        </p:nvSpPr>
        <p:spPr>
          <a:xfrm>
            <a:off x="546735" y="3682365"/>
            <a:ext cx="7658735" cy="706755"/>
          </a:xfrm>
          <a:prstGeom prst="rect">
            <a:avLst/>
          </a:prstGeom>
          <a:noFill/>
        </p:spPr>
        <p:txBody>
          <a:bodyPr wrap="square" rtlCol="0">
            <a:spAutoFit/>
          </a:bodyPr>
          <a:p>
            <a:pPr marL="342900" indent="-342900">
              <a:buFont typeface="Arial" panose="020B0604020202020204" pitchFamily="34" charset="0"/>
              <a:buChar char="•"/>
            </a:pPr>
            <a:r>
              <a:rPr lang="en-US" sz="2000"/>
              <a:t>Decrease conflicts happening in case of ID cards.</a:t>
            </a:r>
            <a:endParaRPr lang="en-US" sz="2000"/>
          </a:p>
          <a:p>
            <a:pPr marL="342900" indent="-342900">
              <a:buFont typeface="Arial" panose="020B0604020202020204" pitchFamily="34" charset="0"/>
              <a:buChar char="•"/>
            </a:pPr>
            <a:r>
              <a:rPr lang="en-US" sz="2000"/>
              <a:t>For laptops security.</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19200" y="617220"/>
            <a:ext cx="3455670" cy="5067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r>
              <a:rPr lang="en-US" sz="2700" b="1">
                <a:ln/>
                <a:solidFill>
                  <a:schemeClr val="accent3"/>
                </a:solidFill>
                <a:effectLst/>
              </a:rPr>
              <a:t>Scope of the projec</a:t>
            </a:r>
            <a:r>
              <a:rPr lang="en-US" sz="2700" b="1">
                <a:ln/>
                <a:solidFill>
                  <a:schemeClr val="accent3"/>
                </a:solidFill>
              </a:rPr>
              <a:t>t</a:t>
            </a:r>
            <a:endParaRPr lang="en-US" sz="2700" b="1">
              <a:ln/>
              <a:solidFill>
                <a:schemeClr val="accent3"/>
              </a:solidFill>
            </a:endParaRPr>
          </a:p>
        </p:txBody>
      </p:sp>
      <p:sp>
        <p:nvSpPr>
          <p:cNvPr id="6" name="Text Box 5"/>
          <p:cNvSpPr txBox="1"/>
          <p:nvPr/>
        </p:nvSpPr>
        <p:spPr>
          <a:xfrm>
            <a:off x="365125" y="1499870"/>
            <a:ext cx="8177530" cy="19380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pPr marL="285750" indent="-285750">
              <a:buFont typeface="Wingdings" panose="05000000000000000000" charset="0"/>
              <a:buChar char="Ø"/>
            </a:pPr>
            <a:r>
              <a:rPr lang="en-US" sz="2000">
                <a:ln/>
                <a:solidFill>
                  <a:schemeClr val="accent3"/>
                </a:solidFill>
                <a:effectLst>
                  <a:outerShdw blurRad="38100" dist="19050" dir="2700000" algn="tl" rotWithShape="0">
                    <a:schemeClr val="dk1">
                      <a:alpha val="40000"/>
                    </a:schemeClr>
                  </a:outerShdw>
                </a:effectLst>
              </a:rPr>
              <a:t>  </a:t>
            </a:r>
            <a:r>
              <a:rPr lang="en-US" sz="2000">
                <a:ln/>
                <a:solidFill>
                  <a:schemeClr val="accent3"/>
                </a:solidFill>
                <a:effectLst/>
              </a:rPr>
              <a:t>  Enable students view their grade report immediately after registration</a:t>
            </a:r>
            <a:endParaRPr lang="en-US" sz="2000">
              <a:ln/>
              <a:solidFill>
                <a:schemeClr val="accent3"/>
              </a:solidFill>
              <a:effectLst/>
            </a:endParaRPr>
          </a:p>
          <a:p>
            <a:pPr marL="285750" indent="-285750">
              <a:buFont typeface="Wingdings" panose="05000000000000000000" charset="0"/>
              <a:buChar char="Ø"/>
            </a:pPr>
            <a:r>
              <a:rPr lang="en-US" sz="2000">
                <a:ln/>
                <a:solidFill>
                  <a:schemeClr val="accent3"/>
                </a:solidFill>
                <a:effectLst/>
              </a:rPr>
              <a:t>Easy manipulation of announcements</a:t>
            </a:r>
            <a:endParaRPr lang="en-US" sz="2000">
              <a:ln/>
              <a:solidFill>
                <a:schemeClr val="accent3"/>
              </a:solidFill>
              <a:effectLst/>
            </a:endParaRPr>
          </a:p>
          <a:p>
            <a:pPr marL="285750" indent="-285750">
              <a:buFont typeface="Wingdings" panose="05000000000000000000" charset="0"/>
              <a:buChar char="Ø"/>
            </a:pPr>
            <a:r>
              <a:rPr lang="en-US" sz="2000">
                <a:ln/>
                <a:solidFill>
                  <a:schemeClr val="accent3"/>
                </a:solidFill>
                <a:effectLst/>
              </a:rPr>
              <a:t>Registration of students</a:t>
            </a:r>
            <a:endParaRPr lang="en-US" sz="2000">
              <a:ln/>
              <a:solidFill>
                <a:schemeClr val="accent3"/>
              </a:solidFill>
              <a:effectLst/>
            </a:endParaRPr>
          </a:p>
          <a:p>
            <a:pPr marL="285750" indent="-285750">
              <a:buFont typeface="Wingdings" panose="05000000000000000000" charset="0"/>
              <a:buChar char="Ø"/>
            </a:pPr>
            <a:r>
              <a:rPr lang="en-US" sz="2000">
                <a:ln/>
                <a:solidFill>
                  <a:schemeClr val="accent3"/>
                </a:solidFill>
                <a:effectLst/>
              </a:rPr>
              <a:t>Creating a communication media or groups for each department classes</a:t>
            </a:r>
            <a:endParaRPr lang="en-US" sz="2000">
              <a:ln/>
              <a:solidFill>
                <a:schemeClr val="accent3"/>
              </a:solidFill>
              <a:effectLst/>
            </a:endParaRPr>
          </a:p>
          <a:p>
            <a:pPr marL="285750" indent="-285750">
              <a:buFont typeface="Wingdings" panose="05000000000000000000" charset="0"/>
              <a:buChar char="Ø"/>
            </a:pPr>
            <a:r>
              <a:rPr lang="en-US" sz="2000">
                <a:ln/>
                <a:solidFill>
                  <a:schemeClr val="accent3"/>
                </a:solidFill>
                <a:effectLst/>
              </a:rPr>
              <a:t>Provide feedback or comments.</a:t>
            </a:r>
            <a:endParaRPr lang="en-US" sz="2000">
              <a:ln/>
              <a:solidFill>
                <a:schemeClr val="accent3"/>
              </a:solidFill>
              <a:effectLst/>
            </a:endParaRPr>
          </a:p>
          <a:p>
            <a:pPr marL="285750" indent="-285750">
              <a:buFont typeface="Wingdings" panose="05000000000000000000" charset="0"/>
              <a:buChar char="Ø"/>
            </a:pPr>
            <a:r>
              <a:rPr lang="en-US" sz="2000">
                <a:ln/>
                <a:solidFill>
                  <a:schemeClr val="accent3"/>
                </a:solidFill>
                <a:effectLst/>
              </a:rPr>
              <a:t>Digitalizing the attendance system for class and dormitory.</a:t>
            </a:r>
            <a:endParaRPr lang="en-US" sz="2000">
              <a:ln/>
              <a:solidFill>
                <a:schemeClr val="accent3"/>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40305" y="735965"/>
            <a:ext cx="2651125" cy="50673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p>
            <a:r>
              <a:rPr lang="en-US" sz="2700" b="1">
                <a:ln/>
                <a:solidFill>
                  <a:schemeClr val="accent3"/>
                </a:solidFill>
                <a:effectLst/>
              </a:rPr>
              <a:t>Project limitation</a:t>
            </a:r>
            <a:endParaRPr lang="en-US" sz="2700" b="1">
              <a:ln/>
              <a:solidFill>
                <a:schemeClr val="accent3"/>
              </a:solidFill>
              <a:effectLst/>
            </a:endParaRPr>
          </a:p>
        </p:txBody>
      </p:sp>
      <p:sp>
        <p:nvSpPr>
          <p:cNvPr id="3" name="Text Box 2"/>
          <p:cNvSpPr txBox="1"/>
          <p:nvPr/>
        </p:nvSpPr>
        <p:spPr>
          <a:xfrm>
            <a:off x="746760" y="1619250"/>
            <a:ext cx="7186295" cy="19380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pPr algn="l"/>
            <a:r>
              <a:rPr lang="en-US" sz="2000">
                <a:ln/>
                <a:solidFill>
                  <a:schemeClr val="accent3"/>
                </a:solidFill>
                <a:effectLst/>
              </a:rPr>
              <a:t>Our project is a vast system which needs all of the system in the campus. We are attempting to develop a moremodern and digitalized system however developing student management system needs all systems to be developed under the consideration of QR based. So we are limited to build the real world system that are associated with the students ID.</a:t>
            </a:r>
            <a:endParaRPr lang="en-US" sz="2000">
              <a:ln/>
              <a:solidFill>
                <a:schemeClr val="accent3"/>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66595" y="408305"/>
            <a:ext cx="4780915" cy="47561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r>
              <a:rPr lang="en-US" sz="2500" b="1">
                <a:ln/>
                <a:solidFill>
                  <a:schemeClr val="accent3"/>
                </a:solidFill>
                <a:effectLst/>
              </a:rPr>
              <a:t>Feasibility of the project</a:t>
            </a:r>
            <a:endParaRPr lang="en-US" sz="2500" b="1">
              <a:ln/>
              <a:solidFill>
                <a:schemeClr val="accent3"/>
              </a:solidFill>
              <a:effectLst/>
            </a:endParaRPr>
          </a:p>
        </p:txBody>
      </p:sp>
      <p:sp>
        <p:nvSpPr>
          <p:cNvPr id="3" name="Text Box 2"/>
          <p:cNvSpPr txBox="1"/>
          <p:nvPr/>
        </p:nvSpPr>
        <p:spPr>
          <a:xfrm>
            <a:off x="497205" y="1245235"/>
            <a:ext cx="8397240" cy="52959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p>
            <a:pPr algn="l"/>
            <a:r>
              <a:rPr lang="en-US" sz="1500" b="1">
                <a:ln/>
                <a:solidFill>
                  <a:schemeClr val="accent3"/>
                </a:solidFill>
                <a:effectLst/>
              </a:rPr>
              <a:t>Economic feasibility:</a:t>
            </a:r>
            <a:endParaRPr lang="en-US">
              <a:ln/>
              <a:solidFill>
                <a:schemeClr val="accent3"/>
              </a:solidFill>
              <a:effectLst/>
            </a:endParaRPr>
          </a:p>
          <a:p>
            <a:pPr algn="l"/>
            <a:r>
              <a:rPr lang="en-US">
                <a:ln/>
                <a:solidFill>
                  <a:schemeClr val="accent3"/>
                </a:solidFill>
              </a:rPr>
              <a:t>We estimated that the cost for development of this software will be fair when we compare the benefits we get from it.</a:t>
            </a:r>
            <a:endParaRPr lang="en-US">
              <a:ln/>
              <a:solidFill>
                <a:schemeClr val="accent3"/>
              </a:solidFill>
            </a:endParaRPr>
          </a:p>
        </p:txBody>
      </p:sp>
      <p:sp>
        <p:nvSpPr>
          <p:cNvPr id="4" name="Text Box 3"/>
          <p:cNvSpPr txBox="1"/>
          <p:nvPr/>
        </p:nvSpPr>
        <p:spPr>
          <a:xfrm>
            <a:off x="497205" y="2301875"/>
            <a:ext cx="7719695" cy="737235"/>
          </a:xfrm>
          <a:prstGeom prst="rect">
            <a:avLst/>
          </a:prstGeom>
          <a:noFill/>
        </p:spPr>
        <p:txBody>
          <a:bodyPr wrap="square" rtlCol="0">
            <a:spAutoFit/>
          </a:bodyPr>
          <a:p>
            <a:pPr algn="l"/>
            <a:r>
              <a:rPr lang="en-US" sz="1500" b="1"/>
              <a:t>Technical feasibility:</a:t>
            </a:r>
            <a:endParaRPr lang="en-US"/>
          </a:p>
          <a:p>
            <a:pPr algn="l"/>
            <a:r>
              <a:rPr lang="en-US"/>
              <a:t>This project will focused on gaining and understanding of the present technical resource of the organization and applicability to the expected need of the proposed system:</a:t>
            </a:r>
            <a:endParaRPr lang="en-US"/>
          </a:p>
        </p:txBody>
      </p:sp>
      <p:sp>
        <p:nvSpPr>
          <p:cNvPr id="5" name="Text Box 4"/>
          <p:cNvSpPr txBox="1"/>
          <p:nvPr/>
        </p:nvSpPr>
        <p:spPr>
          <a:xfrm>
            <a:off x="454660" y="3566160"/>
            <a:ext cx="8149590" cy="529590"/>
          </a:xfrm>
          <a:prstGeom prst="rect">
            <a:avLst/>
          </a:prstGeom>
          <a:noFill/>
        </p:spPr>
        <p:txBody>
          <a:bodyPr wrap="none" rtlCol="0">
            <a:spAutoFit/>
          </a:bodyPr>
          <a:p>
            <a:pPr algn="l"/>
            <a:r>
              <a:rPr lang="en-US" sz="1500" b="1"/>
              <a:t>Operational feasibility:</a:t>
            </a:r>
            <a:endParaRPr lang="en-US"/>
          </a:p>
          <a:p>
            <a:pPr algn="l"/>
            <a:r>
              <a:rPr lang="en-US"/>
              <a:t>This will focus on how well the project plan satisfies the requirements identified in the requirement analysis phase.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3"/>
          <p:cNvSpPr>
            <a:spLocks noChangeArrowheads="1"/>
          </p:cNvSpPr>
          <p:nvPr/>
        </p:nvSpPr>
        <p:spPr bwMode="auto">
          <a:xfrm>
            <a:off x="546735" y="1069975"/>
            <a:ext cx="2983230"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3200" b="1" dirty="0">
                <a:solidFill>
                  <a:schemeClr val="tx2"/>
                </a:solidFill>
                <a:latin typeface="+mn-lt"/>
                <a:ea typeface="Calibri" panose="020F0502020204030204" pitchFamily="34" charset="0"/>
                <a:cs typeface="Calibri" panose="020F0502020204030204" pitchFamily="34" charset="0"/>
                <a:sym typeface="+mn-lt"/>
              </a:rPr>
              <a:t>Data collection</a:t>
            </a:r>
            <a:endParaRPr lang="en-US" altLang="zh-CN" sz="3200" b="1" dirty="0">
              <a:solidFill>
                <a:schemeClr val="tx2"/>
              </a:solidFill>
              <a:latin typeface="+mn-lt"/>
              <a:ea typeface="Calibri" panose="020F0502020204030204" pitchFamily="34" charset="0"/>
              <a:cs typeface="Calibri" panose="020F0502020204030204" pitchFamily="34" charset="0"/>
              <a:sym typeface="+mn-lt"/>
            </a:endParaRPr>
          </a:p>
        </p:txBody>
      </p:sp>
      <p:sp>
        <p:nvSpPr>
          <p:cNvPr id="68" name="Rectangle 93"/>
          <p:cNvSpPr>
            <a:spLocks noChangeArrowheads="1"/>
          </p:cNvSpPr>
          <p:nvPr/>
        </p:nvSpPr>
        <p:spPr bwMode="auto">
          <a:xfrm>
            <a:off x="809895" y="205887"/>
            <a:ext cx="766445"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2000" b="1" dirty="0">
                <a:solidFill>
                  <a:schemeClr val="tx2"/>
                </a:solidFill>
                <a:latin typeface="+mn-lt"/>
                <a:ea typeface="Calibri" panose="020F0502020204030204" pitchFamily="34" charset="0"/>
                <a:cs typeface="Calibri" panose="020F0502020204030204" pitchFamily="34" charset="0"/>
                <a:sym typeface="+mn-lt"/>
              </a:rPr>
              <a:t>How?</a:t>
            </a:r>
            <a:endParaRPr lang="en-US" altLang="zh-CN" sz="20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94"/>
          <p:cNvSpPr txBox="1">
            <a:spLocks noChangeArrowheads="1"/>
          </p:cNvSpPr>
          <p:nvPr/>
        </p:nvSpPr>
        <p:spPr bwMode="auto">
          <a:xfrm>
            <a:off x="801005" y="446996"/>
            <a:ext cx="2974462"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Methodology</a:t>
            </a:r>
            <a:endParaRPr lang="en-US" altLang="zh-CN" sz="1000" dirty="0">
              <a:latin typeface="+mn-lt"/>
              <a:ea typeface="Calibri" panose="020F0502020204030204" pitchFamily="34" charset="0"/>
              <a:cs typeface="Calibri" panose="020F0502020204030204" pitchFamily="34" charset="0"/>
              <a:sym typeface="+mn-lt"/>
            </a:endParaRPr>
          </a:p>
        </p:txBody>
      </p:sp>
      <p:sp>
        <p:nvSpPr>
          <p:cNvPr id="3" name="Text Box 2"/>
          <p:cNvSpPr txBox="1"/>
          <p:nvPr/>
        </p:nvSpPr>
        <p:spPr>
          <a:xfrm>
            <a:off x="454660" y="1546225"/>
            <a:ext cx="3788410" cy="706755"/>
          </a:xfrm>
          <a:prstGeom prst="rect">
            <a:avLst/>
          </a:prstGeom>
          <a:noFill/>
        </p:spPr>
        <p:txBody>
          <a:bodyPr wrap="square" rtlCol="0">
            <a:spAutoFit/>
          </a:bodyPr>
          <a:p>
            <a:pPr marL="342900" indent="-342900">
              <a:buFont typeface="Arial" panose="020B0604020202020204" pitchFamily="34" charset="0"/>
              <a:buChar char="•"/>
            </a:pPr>
            <a:r>
              <a:rPr lang="en-US" sz="2000"/>
              <a:t>Observation and interview</a:t>
            </a:r>
            <a:endParaRPr lang="en-US" sz="2000"/>
          </a:p>
          <a:p>
            <a:pPr marL="342900" indent="-342900">
              <a:buFont typeface="Arial" panose="020B0604020202020204" pitchFamily="34" charset="0"/>
              <a:buChar char="•"/>
            </a:pPr>
            <a:endParaRPr lang="en-US" sz="2000"/>
          </a:p>
        </p:txBody>
      </p:sp>
      <p:sp>
        <p:nvSpPr>
          <p:cNvPr id="2" name="Rectangle 93"/>
          <p:cNvSpPr>
            <a:spLocks noChangeArrowheads="1"/>
          </p:cNvSpPr>
          <p:nvPr/>
        </p:nvSpPr>
        <p:spPr bwMode="auto">
          <a:xfrm>
            <a:off x="282575" y="2118995"/>
            <a:ext cx="4877435"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3200" b="1" dirty="0">
                <a:solidFill>
                  <a:schemeClr val="tx2"/>
                </a:solidFill>
                <a:latin typeface="+mn-lt"/>
                <a:ea typeface="Calibri" panose="020F0502020204030204" pitchFamily="34" charset="0"/>
                <a:cs typeface="Calibri" panose="020F0502020204030204" pitchFamily="34" charset="0"/>
                <a:sym typeface="+mn-lt"/>
              </a:rPr>
              <a:t>System analysis and design </a:t>
            </a:r>
            <a:endParaRPr lang="en-US" altLang="zh-CN" sz="3200" b="1" dirty="0">
              <a:solidFill>
                <a:schemeClr val="tx2"/>
              </a:solidFill>
              <a:latin typeface="+mn-lt"/>
              <a:ea typeface="Calibri" panose="020F0502020204030204" pitchFamily="34" charset="0"/>
              <a:cs typeface="Calibri" panose="020F0502020204030204" pitchFamily="34" charset="0"/>
              <a:sym typeface="+mn-lt"/>
            </a:endParaRPr>
          </a:p>
        </p:txBody>
      </p:sp>
      <p:sp>
        <p:nvSpPr>
          <p:cNvPr id="4" name="Text Box 3"/>
          <p:cNvSpPr txBox="1"/>
          <p:nvPr/>
        </p:nvSpPr>
        <p:spPr>
          <a:xfrm>
            <a:off x="800735" y="2692400"/>
            <a:ext cx="1757680" cy="398780"/>
          </a:xfrm>
          <a:prstGeom prst="rect">
            <a:avLst/>
          </a:prstGeom>
          <a:noFill/>
        </p:spPr>
        <p:txBody>
          <a:bodyPr wrap="square" rtlCol="0">
            <a:spAutoFit/>
          </a:bodyPr>
          <a:p>
            <a:pPr marL="342900" indent="-342900">
              <a:buFont typeface="Arial" panose="020B0604020202020204" pitchFamily="34" charset="0"/>
              <a:buChar char="•"/>
            </a:pPr>
            <a:r>
              <a:rPr lang="en-US" sz="2000"/>
              <a:t>OOAD</a:t>
            </a:r>
            <a:endParaRPr lang="en-US" sz="2000"/>
          </a:p>
        </p:txBody>
      </p:sp>
      <p:sp>
        <p:nvSpPr>
          <p:cNvPr id="7" name="Rectangle 93"/>
          <p:cNvSpPr>
            <a:spLocks noChangeArrowheads="1"/>
          </p:cNvSpPr>
          <p:nvPr/>
        </p:nvSpPr>
        <p:spPr bwMode="auto">
          <a:xfrm>
            <a:off x="5473700" y="883285"/>
            <a:ext cx="6404610"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3200" b="1" dirty="0">
                <a:solidFill>
                  <a:schemeClr val="tx2"/>
                </a:solidFill>
                <a:latin typeface="+mn-lt"/>
                <a:ea typeface="Calibri" panose="020F0502020204030204" pitchFamily="34" charset="0"/>
                <a:cs typeface="Calibri" panose="020F0502020204030204" pitchFamily="34" charset="0"/>
                <a:sym typeface="+mn-lt"/>
              </a:rPr>
              <a:t>System model </a:t>
            </a:r>
            <a:endParaRPr lang="en-US" altLang="zh-CN" sz="3200" b="1" dirty="0">
              <a:solidFill>
                <a:schemeClr val="tx2"/>
              </a:solidFill>
              <a:latin typeface="+mn-lt"/>
              <a:ea typeface="Calibri" panose="020F0502020204030204" pitchFamily="34" charset="0"/>
              <a:cs typeface="Calibri" panose="020F0502020204030204" pitchFamily="34" charset="0"/>
              <a:sym typeface="+mn-lt"/>
            </a:endParaRPr>
          </a:p>
        </p:txBody>
      </p:sp>
      <p:sp>
        <p:nvSpPr>
          <p:cNvPr id="8" name="Text Box 7"/>
          <p:cNvSpPr txBox="1"/>
          <p:nvPr/>
        </p:nvSpPr>
        <p:spPr>
          <a:xfrm>
            <a:off x="5800725" y="1643380"/>
            <a:ext cx="2105025" cy="398780"/>
          </a:xfrm>
          <a:prstGeom prst="rect">
            <a:avLst/>
          </a:prstGeom>
          <a:noFill/>
        </p:spPr>
        <p:txBody>
          <a:bodyPr wrap="square" rtlCol="0">
            <a:spAutoFit/>
          </a:bodyPr>
          <a:p>
            <a:pPr marL="342900" indent="-342900">
              <a:buFont typeface="Arial" panose="020B0604020202020204" pitchFamily="34" charset="0"/>
              <a:buChar char="•"/>
            </a:pPr>
            <a:r>
              <a:rPr lang="en-US" sz="2000"/>
              <a:t>Spiral</a:t>
            </a:r>
            <a:endParaRPr lang="en-US" sz="2000"/>
          </a:p>
        </p:txBody>
      </p:sp>
      <p:cxnSp>
        <p:nvCxnSpPr>
          <p:cNvPr id="9" name="Straight Connector 8"/>
          <p:cNvCxnSpPr/>
          <p:nvPr/>
        </p:nvCxnSpPr>
        <p:spPr>
          <a:xfrm>
            <a:off x="5236210" y="717550"/>
            <a:ext cx="0" cy="440817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80075" y="1252725"/>
            <a:ext cx="2579370" cy="970915"/>
          </a:xfrm>
          <a:prstGeom prst="rect">
            <a:avLst/>
          </a:prstGeom>
          <a:noFill/>
        </p:spPr>
        <p:txBody>
          <a:bodyPr wrap="none" rtlCol="0">
            <a:spAutoFit/>
          </a:bodyPr>
          <a:lstStyle/>
          <a:p>
            <a:pPr>
              <a:lnSpc>
                <a:spcPct val="130000"/>
              </a:lnSpc>
            </a:pPr>
            <a:r>
              <a:rPr lang="en-US" sz="4400" b="1" spc="-150" dirty="0">
                <a:solidFill>
                  <a:schemeClr val="accent1"/>
                </a:solidFill>
                <a:ea typeface="Calibri" panose="020F0502020204030204" pitchFamily="34" charset="0"/>
                <a:cs typeface="Calibri" panose="020F0502020204030204" pitchFamily="34" charset="0"/>
                <a:sym typeface="+mn-lt"/>
              </a:rPr>
              <a:t>Thank you!</a:t>
            </a:r>
            <a:endParaRPr lang="en-US" sz="4400" b="1" spc="-150" dirty="0">
              <a:solidFill>
                <a:schemeClr val="accent1"/>
              </a:solidFill>
              <a:ea typeface="Calibri" panose="020F0502020204030204" pitchFamily="34" charset="0"/>
              <a:cs typeface="Calibri" panose="020F0502020204030204" pitchFamily="34" charset="0"/>
              <a:sym typeface="+mn-lt"/>
            </a:endParaRPr>
          </a:p>
        </p:txBody>
      </p:sp>
      <p:sp>
        <p:nvSpPr>
          <p:cNvPr id="11" name="Rectangle 20"/>
          <p:cNvSpPr>
            <a:spLocks noChangeArrowheads="1"/>
          </p:cNvSpPr>
          <p:nvPr/>
        </p:nvSpPr>
        <p:spPr bwMode="auto">
          <a:xfrm>
            <a:off x="464108" y="2734678"/>
            <a:ext cx="389897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zh-CN" altLang="en-US" sz="1000" dirty="0">
                <a:ea typeface="Calibri" panose="020F0502020204030204" pitchFamily="34" charset="0"/>
                <a:cs typeface="Calibri" panose="020F0502020204030204" pitchFamily="34" charset="0"/>
                <a:sym typeface="+mn-lt"/>
              </a:rPr>
              <a:t>● </a:t>
            </a:r>
            <a:r>
              <a:rPr lang="en-US" altLang="zh-CN" sz="1000" dirty="0">
                <a:ea typeface="Calibri" panose="020F0502020204030204" pitchFamily="34" charset="0"/>
                <a:cs typeface="Calibri" panose="020F0502020204030204" pitchFamily="34" charset="0"/>
                <a:sym typeface="+mn-lt"/>
              </a:rPr>
              <a:t>  Yeabsra Ayehualem  </a:t>
            </a:r>
            <a:r>
              <a:rPr lang="zh-CN" altLang="en-US" sz="1000" dirty="0">
                <a:ea typeface="Calibri" panose="020F0502020204030204" pitchFamily="34" charset="0"/>
                <a:cs typeface="Calibri" panose="020F0502020204030204" pitchFamily="34" charset="0"/>
                <a:sym typeface="+mn-lt"/>
              </a:rPr>
              <a:t>●</a:t>
            </a:r>
            <a:endParaRPr lang="zh-CN" altLang="en-US" sz="1000" dirty="0">
              <a:ea typeface="Calibri" panose="020F0502020204030204" pitchFamily="34" charset="0"/>
              <a:cs typeface="Calibri" panose="020F0502020204030204" pitchFamily="34" charset="0"/>
              <a:sym typeface="+mn-lt"/>
            </a:endParaRPr>
          </a:p>
          <a:p>
            <a:pPr fontAlgn="base">
              <a:lnSpc>
                <a:spcPct val="130000"/>
              </a:lnSpc>
              <a:spcBef>
                <a:spcPct val="0"/>
              </a:spcBef>
              <a:spcAft>
                <a:spcPct val="0"/>
              </a:spcAft>
              <a:buFont typeface="Arial" panose="020B0604020202020204" pitchFamily="34" charset="0"/>
              <a:buNone/>
            </a:pPr>
            <a:r>
              <a:rPr lang="zh-CN" altLang="en-US" sz="1000" dirty="0">
                <a:ea typeface="Calibri" panose="020F0502020204030204" pitchFamily="34" charset="0"/>
                <a:cs typeface="Calibri" panose="020F0502020204030204" pitchFamily="34" charset="0"/>
                <a:sym typeface="+mn-lt"/>
              </a:rPr>
              <a:t>● </a:t>
            </a:r>
            <a:r>
              <a:rPr lang="en-US" altLang="zh-CN" sz="1000" dirty="0">
                <a:ea typeface="Calibri" panose="020F0502020204030204" pitchFamily="34" charset="0"/>
                <a:cs typeface="Calibri" panose="020F0502020204030204" pitchFamily="34" charset="0"/>
                <a:sym typeface="+mn-lt"/>
              </a:rPr>
              <a:t>  Fasika Damtew          </a:t>
            </a:r>
            <a:r>
              <a:rPr lang="zh-CN" altLang="en-US" sz="1000" dirty="0">
                <a:ea typeface="Calibri" panose="020F0502020204030204" pitchFamily="34" charset="0"/>
                <a:cs typeface="Calibri" panose="020F0502020204030204" pitchFamily="34" charset="0"/>
                <a:sym typeface="+mn-lt"/>
              </a:rPr>
              <a:t>●</a:t>
            </a:r>
            <a:endParaRPr lang="zh-CN" altLang="en-US" sz="1000" dirty="0">
              <a:ea typeface="Calibri" panose="020F0502020204030204" pitchFamily="34" charset="0"/>
              <a:cs typeface="Calibri" panose="020F0502020204030204" pitchFamily="34" charset="0"/>
              <a:sym typeface="+mn-lt"/>
            </a:endParaRPr>
          </a:p>
          <a:p>
            <a:pPr fontAlgn="base">
              <a:lnSpc>
                <a:spcPct val="130000"/>
              </a:lnSpc>
              <a:spcBef>
                <a:spcPct val="0"/>
              </a:spcBef>
              <a:spcAft>
                <a:spcPct val="0"/>
              </a:spcAft>
              <a:buFont typeface="Arial" panose="020B0604020202020204" pitchFamily="34" charset="0"/>
              <a:buNone/>
            </a:pPr>
            <a:r>
              <a:rPr lang="zh-CN" altLang="en-US" sz="1000" dirty="0">
                <a:ea typeface="Calibri" panose="020F0502020204030204" pitchFamily="34" charset="0"/>
                <a:cs typeface="Calibri" panose="020F0502020204030204" pitchFamily="34" charset="0"/>
                <a:sym typeface="+mn-lt"/>
              </a:rPr>
              <a:t>● </a:t>
            </a:r>
            <a:r>
              <a:rPr lang="en-US" altLang="zh-CN" sz="1000" dirty="0">
                <a:ea typeface="Calibri" panose="020F0502020204030204" pitchFamily="34" charset="0"/>
                <a:cs typeface="Calibri" panose="020F0502020204030204" pitchFamily="34" charset="0"/>
                <a:sym typeface="+mn-lt"/>
              </a:rPr>
              <a:t>  Cheru Turga               </a:t>
            </a:r>
            <a:r>
              <a:rPr lang="zh-CN" altLang="en-US" sz="1000" dirty="0">
                <a:ea typeface="Calibri" panose="020F0502020204030204" pitchFamily="34" charset="0"/>
                <a:cs typeface="Calibri" panose="020F0502020204030204" pitchFamily="34" charset="0"/>
                <a:sym typeface="+mn-lt"/>
              </a:rPr>
              <a:t>●</a:t>
            </a:r>
            <a:endParaRPr lang="zh-CN" altLang="en-US" sz="1000" dirty="0">
              <a:ea typeface="Calibri" panose="020F0502020204030204" pitchFamily="34" charset="0"/>
              <a:cs typeface="Calibri" panose="020F0502020204030204" pitchFamily="34" charset="0"/>
              <a:sym typeface="+mn-lt"/>
            </a:endParaRPr>
          </a:p>
          <a:p>
            <a:pPr fontAlgn="base">
              <a:lnSpc>
                <a:spcPct val="130000"/>
              </a:lnSpc>
              <a:spcBef>
                <a:spcPct val="0"/>
              </a:spcBef>
              <a:spcAft>
                <a:spcPct val="0"/>
              </a:spcAft>
              <a:buFont typeface="Arial" panose="020B0604020202020204" pitchFamily="34" charset="0"/>
              <a:buNone/>
            </a:pPr>
            <a:r>
              <a:rPr lang="zh-CN" altLang="en-US" sz="1000" dirty="0">
                <a:ea typeface="Calibri" panose="020F0502020204030204" pitchFamily="34" charset="0"/>
                <a:cs typeface="Calibri" panose="020F0502020204030204" pitchFamily="34" charset="0"/>
                <a:sym typeface="+mn-lt"/>
              </a:rPr>
              <a:t>● </a:t>
            </a:r>
            <a:r>
              <a:rPr lang="en-US" altLang="zh-CN" sz="1000" dirty="0">
                <a:ea typeface="Calibri" panose="020F0502020204030204" pitchFamily="34" charset="0"/>
                <a:cs typeface="Calibri" panose="020F0502020204030204" pitchFamily="34" charset="0"/>
                <a:sym typeface="+mn-lt"/>
              </a:rPr>
              <a:t>  Etsubdink Zebre        </a:t>
            </a:r>
            <a:r>
              <a:rPr lang="zh-CN" altLang="en-US" sz="1000" dirty="0">
                <a:ea typeface="Calibri" panose="020F0502020204030204" pitchFamily="34" charset="0"/>
                <a:cs typeface="Calibri" panose="020F0502020204030204" pitchFamily="34" charset="0"/>
                <a:sym typeface="+mn-lt"/>
              </a:rPr>
              <a:t>●</a:t>
            </a:r>
            <a:endParaRPr lang="zh-CN" altLang="en-US" sz="1000" dirty="0">
              <a:ea typeface="Calibri" panose="020F0502020204030204" pitchFamily="34" charset="0"/>
              <a:cs typeface="Calibri" panose="020F0502020204030204" pitchFamily="34" charset="0"/>
              <a:sym typeface="+mn-lt"/>
            </a:endParaRPr>
          </a:p>
          <a:p>
            <a:pPr fontAlgn="base">
              <a:lnSpc>
                <a:spcPct val="130000"/>
              </a:lnSpc>
              <a:spcBef>
                <a:spcPct val="0"/>
              </a:spcBef>
              <a:spcAft>
                <a:spcPct val="0"/>
              </a:spcAft>
              <a:buFont typeface="Arial" panose="020B0604020202020204" pitchFamily="34" charset="0"/>
              <a:buNone/>
            </a:pPr>
            <a:endParaRPr lang="zh-CN" altLang="en-US" sz="1000" spc="300"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278232" y="1959640"/>
            <a:ext cx="1768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n-lt"/>
                <a:ea typeface="Calibri" panose="020F0502020204030204" pitchFamily="34" charset="0"/>
                <a:cs typeface="Calibri" panose="020F0502020204030204" pitchFamily="34" charset="0"/>
                <a:sym typeface="+mn-lt"/>
              </a:rPr>
              <a:t>CONTENTS</a:t>
            </a:r>
            <a:endParaRPr lang="en-US" altLang="zh-CN" sz="2800" b="1" dirty="0">
              <a:solidFill>
                <a:schemeClr val="accent1"/>
              </a:solidFill>
              <a:latin typeface="+mn-lt"/>
              <a:ea typeface="Calibri" panose="020F0502020204030204" pitchFamily="34" charset="0"/>
              <a:cs typeface="Calibri" panose="020F0502020204030204" pitchFamily="34" charset="0"/>
              <a:sym typeface="+mn-lt"/>
            </a:endParaRPr>
          </a:p>
        </p:txBody>
      </p:sp>
      <p:cxnSp>
        <p:nvCxnSpPr>
          <p:cNvPr id="30" name="直接连接符 29"/>
          <p:cNvCxnSpPr/>
          <p:nvPr/>
        </p:nvCxnSpPr>
        <p:spPr>
          <a:xfrm>
            <a:off x="1972039" y="2571750"/>
            <a:ext cx="38086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267687" y="565293"/>
            <a:ext cx="1103630"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Introduction</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sp>
        <p:nvSpPr>
          <p:cNvPr id="82" name="椭圆 81"/>
          <p:cNvSpPr/>
          <p:nvPr/>
        </p:nvSpPr>
        <p:spPr>
          <a:xfrm>
            <a:off x="4531179" y="436978"/>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88" name="矩形 87"/>
          <p:cNvSpPr/>
          <p:nvPr/>
        </p:nvSpPr>
        <p:spPr>
          <a:xfrm>
            <a:off x="5176247" y="1384195"/>
            <a:ext cx="1720215"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Statment of Problem</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sp>
        <p:nvSpPr>
          <p:cNvPr id="90" name="椭圆 89"/>
          <p:cNvSpPr/>
          <p:nvPr/>
        </p:nvSpPr>
        <p:spPr>
          <a:xfrm>
            <a:off x="4531179" y="1274295"/>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2" name="矩形 91"/>
          <p:cNvSpPr/>
          <p:nvPr/>
        </p:nvSpPr>
        <p:spPr>
          <a:xfrm>
            <a:off x="5176278" y="2571919"/>
            <a:ext cx="2987190" cy="321945"/>
          </a:xfrm>
          <a:prstGeom prst="rect">
            <a:avLst/>
          </a:prstGeom>
        </p:spPr>
        <p:txBody>
          <a:bodyPr wrap="square">
            <a:spAutoFit/>
          </a:bodyPr>
          <a:lstStyle/>
          <a:p>
            <a:pPr>
              <a:lnSpc>
                <a:spcPct val="150000"/>
              </a:lnSpc>
            </a:pPr>
            <a:r>
              <a:rPr lang="en-US" altLang="zh-CN" sz="1000" dirty="0">
                <a:solidFill>
                  <a:schemeClr val="tx1">
                    <a:lumMod val="85000"/>
                    <a:lumOff val="15000"/>
                  </a:schemeClr>
                </a:solidFill>
                <a:ea typeface="Calibri" panose="020F0502020204030204" pitchFamily="34" charset="0"/>
                <a:cs typeface="Calibri" panose="020F0502020204030204" pitchFamily="34" charset="0"/>
                <a:sym typeface="+mn-lt"/>
              </a:rPr>
              <a:t>Objective, and proposed system</a:t>
            </a:r>
            <a:endParaRPr lang="en-US" altLang="zh-CN" sz="1000" dirty="0">
              <a:solidFill>
                <a:schemeClr val="tx1">
                  <a:lumMod val="85000"/>
                  <a:lumOff val="15000"/>
                </a:schemeClr>
              </a:solidFill>
              <a:ea typeface="Calibri" panose="020F0502020204030204" pitchFamily="34" charset="0"/>
              <a:cs typeface="Calibri" panose="020F0502020204030204" pitchFamily="34" charset="0"/>
              <a:sym typeface="+mn-lt"/>
            </a:endParaRPr>
          </a:p>
        </p:txBody>
      </p:sp>
      <p:sp>
        <p:nvSpPr>
          <p:cNvPr id="93" name="矩形 92"/>
          <p:cNvSpPr/>
          <p:nvPr/>
        </p:nvSpPr>
        <p:spPr>
          <a:xfrm>
            <a:off x="5267687" y="2250087"/>
            <a:ext cx="1242060"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So what then?</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cxnSp>
        <p:nvCxnSpPr>
          <p:cNvPr id="94" name="直接连接符 93"/>
          <p:cNvCxnSpPr/>
          <p:nvPr/>
        </p:nvCxnSpPr>
        <p:spPr>
          <a:xfrm>
            <a:off x="5272790" y="2558351"/>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4531179" y="2112247"/>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7" name="矩形 96"/>
          <p:cNvSpPr/>
          <p:nvPr/>
        </p:nvSpPr>
        <p:spPr>
          <a:xfrm>
            <a:off x="5176278" y="3448607"/>
            <a:ext cx="2987190" cy="321945"/>
          </a:xfrm>
          <a:prstGeom prst="rect">
            <a:avLst/>
          </a:prstGeom>
        </p:spPr>
        <p:txBody>
          <a:bodyPr wrap="square">
            <a:spAutoFit/>
          </a:bodyPr>
          <a:lstStyle/>
          <a:p>
            <a:pPr>
              <a:lnSpc>
                <a:spcPct val="150000"/>
              </a:lnSpc>
            </a:pPr>
            <a:r>
              <a:rPr lang="en-US" altLang="zh-CN" sz="1000" dirty="0">
                <a:solidFill>
                  <a:schemeClr val="tx1">
                    <a:lumMod val="85000"/>
                    <a:lumOff val="15000"/>
                  </a:schemeClr>
                </a:solidFill>
                <a:ea typeface="Calibri" panose="020F0502020204030204" pitchFamily="34" charset="0"/>
                <a:cs typeface="Calibri" panose="020F0502020204030204" pitchFamily="34" charset="0"/>
                <a:sym typeface="+mn-lt"/>
              </a:rPr>
              <a:t>Significance. </a:t>
            </a:r>
            <a:endParaRPr lang="en-US" altLang="zh-CN" sz="1000" dirty="0">
              <a:solidFill>
                <a:schemeClr val="tx1">
                  <a:lumMod val="85000"/>
                  <a:lumOff val="15000"/>
                </a:schemeClr>
              </a:solidFill>
              <a:ea typeface="Calibri" panose="020F0502020204030204" pitchFamily="34" charset="0"/>
              <a:cs typeface="Calibri" panose="020F0502020204030204" pitchFamily="34" charset="0"/>
              <a:sym typeface="+mn-lt"/>
            </a:endParaRPr>
          </a:p>
        </p:txBody>
      </p:sp>
      <p:sp>
        <p:nvSpPr>
          <p:cNvPr id="98" name="矩形 97"/>
          <p:cNvSpPr/>
          <p:nvPr/>
        </p:nvSpPr>
        <p:spPr>
          <a:xfrm>
            <a:off x="5176247" y="3048670"/>
            <a:ext cx="1491615"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Who will benefit?</a:t>
            </a:r>
            <a:endParaRPr lang="en-US" altLang="zh-CN" sz="1400" b="1" dirty="0">
              <a:solidFill>
                <a:schemeClr val="tx2"/>
              </a:solidFill>
              <a:ea typeface="Calibri" panose="020F0502020204030204" pitchFamily="34" charset="0"/>
              <a:cs typeface="Calibri" panose="020F0502020204030204" pitchFamily="34" charset="0"/>
              <a:sym typeface="+mn-lt"/>
            </a:endParaRPr>
          </a:p>
        </p:txBody>
      </p:sp>
      <p:cxnSp>
        <p:nvCxnSpPr>
          <p:cNvPr id="99" name="直接连接符 98"/>
          <p:cNvCxnSpPr/>
          <p:nvPr/>
        </p:nvCxnSpPr>
        <p:spPr>
          <a:xfrm>
            <a:off x="5272790" y="3435039"/>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531179" y="2949565"/>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04</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3" name="矩形 96"/>
          <p:cNvSpPr/>
          <p:nvPr/>
        </p:nvSpPr>
        <p:spPr>
          <a:xfrm>
            <a:off x="5176278" y="3863897"/>
            <a:ext cx="2987190" cy="437515"/>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p>
            <a:pPr>
              <a:lnSpc>
                <a:spcPct val="150000"/>
              </a:lnSpc>
            </a:pPr>
            <a:r>
              <a:rPr lang="en-US" altLang="zh-CN" sz="1500" b="1" dirty="0">
                <a:ln/>
                <a:solidFill>
                  <a:schemeClr val="accent3"/>
                </a:solidFill>
                <a:effectLst/>
                <a:ea typeface="Calibri" panose="020F0502020204030204" pitchFamily="34" charset="0"/>
                <a:cs typeface="Calibri" panose="020F0502020204030204" pitchFamily="34" charset="0"/>
                <a:sym typeface="+mn-lt"/>
              </a:rPr>
              <a:t>scope and limitation</a:t>
            </a:r>
            <a:r>
              <a:rPr lang="en-US" altLang="zh-CN" sz="1000" dirty="0">
                <a:ln/>
                <a:solidFill>
                  <a:schemeClr val="accent3"/>
                </a:solidFill>
                <a:effectLst/>
                <a:ea typeface="Calibri" panose="020F0502020204030204" pitchFamily="34" charset="0"/>
                <a:cs typeface="Calibri" panose="020F0502020204030204" pitchFamily="34" charset="0"/>
                <a:sym typeface="+mn-lt"/>
              </a:rPr>
              <a:t> </a:t>
            </a:r>
            <a:endParaRPr lang="en-US" altLang="zh-CN" sz="1000" dirty="0">
              <a:ln/>
              <a:solidFill>
                <a:schemeClr val="accent3"/>
              </a:solidFill>
              <a:effectLst/>
              <a:ea typeface="Calibri" panose="020F0502020204030204" pitchFamily="34" charset="0"/>
              <a:cs typeface="Calibri" panose="020F0502020204030204" pitchFamily="34" charset="0"/>
              <a:sym typeface="+mn-lt"/>
            </a:endParaRPr>
          </a:p>
        </p:txBody>
      </p:sp>
      <p:sp>
        <p:nvSpPr>
          <p:cNvPr id="5" name="椭圆 99"/>
          <p:cNvSpPr/>
          <p:nvPr/>
        </p:nvSpPr>
        <p:spPr>
          <a:xfrm>
            <a:off x="4468949" y="3768715"/>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05</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94"/>
          <p:cNvSpPr txBox="1">
            <a:spLocks noChangeArrowheads="1"/>
          </p:cNvSpPr>
          <p:nvPr/>
        </p:nvSpPr>
        <p:spPr bwMode="auto">
          <a:xfrm>
            <a:off x="521335" y="869315"/>
            <a:ext cx="7860665" cy="192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just" eaLnBrk="1" hangingPunct="1">
              <a:lnSpc>
                <a:spcPct val="150000"/>
              </a:lnSpc>
            </a:pPr>
            <a:r>
              <a:rPr lang="en-US" altLang="zh-CN" sz="2000" dirty="0">
                <a:latin typeface="+mn-lt"/>
                <a:ea typeface="Calibri" panose="020F0502020204030204" pitchFamily="34" charset="0"/>
                <a:cs typeface="Calibri" panose="020F0502020204030204" pitchFamily="34" charset="0"/>
                <a:sym typeface="+mn-lt"/>
              </a:rPr>
              <a:t>We are proposing a mobile application based on problems we ourselves  faced in our past 3 years of campus experience to let our smart phones serve as ID card, communication media,announcement board, a registration and grade checking device.</a:t>
            </a:r>
            <a:endParaRPr lang="en-US" altLang="zh-CN" sz="2000" dirty="0">
              <a:latin typeface="+mn-lt"/>
              <a:ea typeface="Calibri" panose="020F0502020204030204" pitchFamily="34" charset="0"/>
              <a:cs typeface="Calibri" panose="020F0502020204030204" pitchFamily="34" charset="0"/>
              <a:sym typeface="+mn-lt"/>
            </a:endParaRPr>
          </a:p>
        </p:txBody>
      </p:sp>
      <p:pic>
        <p:nvPicPr>
          <p:cNvPr id="8" name="Picture Placeholder 7" descr="id"/>
          <p:cNvPicPr>
            <a:picLocks noChangeAspect="1"/>
          </p:cNvPicPr>
          <p:nvPr>
            <p:ph type="pic" sz="quarter" idx="14"/>
          </p:nvPr>
        </p:nvPicPr>
        <p:blipFill>
          <a:blip r:embed="rId1"/>
          <a:stretch>
            <a:fillRect/>
          </a:stretch>
        </p:blipFill>
        <p:spPr>
          <a:xfrm>
            <a:off x="6592570" y="3792220"/>
            <a:ext cx="1789430" cy="1148080"/>
          </a:xfrm>
          <a:prstGeom prst="rect">
            <a:avLst/>
          </a:prstGeom>
        </p:spPr>
      </p:pic>
      <p:sp>
        <p:nvSpPr>
          <p:cNvPr id="31" name="Rectangle 93"/>
          <p:cNvSpPr>
            <a:spLocks noChangeArrowheads="1"/>
          </p:cNvSpPr>
          <p:nvPr/>
        </p:nvSpPr>
        <p:spPr bwMode="auto">
          <a:xfrm>
            <a:off x="801005" y="224302"/>
            <a:ext cx="628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Intro.</a:t>
            </a:r>
            <a:endParaRPr lang="en-US" altLang="zh-CN" sz="16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33" name="直接连接符 32"/>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Placeholder 8" descr="ann"/>
          <p:cNvPicPr>
            <a:picLocks noChangeAspect="1"/>
          </p:cNvPicPr>
          <p:nvPr>
            <p:ph type="pic" sz="quarter" idx="12"/>
          </p:nvPr>
        </p:nvPicPr>
        <p:blipFill>
          <a:blip r:embed="rId2"/>
          <a:stretch>
            <a:fillRect/>
          </a:stretch>
        </p:blipFill>
        <p:spPr>
          <a:xfrm>
            <a:off x="6532245" y="2385695"/>
            <a:ext cx="1788795" cy="1141730"/>
          </a:xfrm>
          <a:prstGeom prst="rect">
            <a:avLst/>
          </a:prstGeom>
        </p:spPr>
      </p:pic>
      <p:pic>
        <p:nvPicPr>
          <p:cNvPr id="10" name="Picture Placeholder 9" descr="grade"/>
          <p:cNvPicPr>
            <a:picLocks noChangeAspect="1"/>
          </p:cNvPicPr>
          <p:nvPr>
            <p:ph type="pic" sz="quarter" idx="11"/>
          </p:nvPr>
        </p:nvPicPr>
        <p:blipFill>
          <a:blip r:embed="rId3"/>
          <a:stretch>
            <a:fillRect/>
          </a:stretch>
        </p:blipFill>
        <p:spPr>
          <a:xfrm>
            <a:off x="1221105" y="2818765"/>
            <a:ext cx="701040" cy="1043940"/>
          </a:xfrm>
          <a:prstGeom prst="rect">
            <a:avLst/>
          </a:prstGeom>
        </p:spPr>
      </p:pic>
      <p:pic>
        <p:nvPicPr>
          <p:cNvPr id="34" name="Picture 33" descr="regis"/>
          <p:cNvPicPr>
            <a:picLocks noChangeAspect="1"/>
          </p:cNvPicPr>
          <p:nvPr/>
        </p:nvPicPr>
        <p:blipFill>
          <a:blip r:embed="rId4"/>
          <a:stretch>
            <a:fillRect/>
          </a:stretch>
        </p:blipFill>
        <p:spPr>
          <a:xfrm>
            <a:off x="1221105" y="4101465"/>
            <a:ext cx="840740" cy="755650"/>
          </a:xfrm>
          <a:prstGeom prst="rect">
            <a:avLst/>
          </a:prstGeom>
        </p:spPr>
      </p:pic>
      <p:cxnSp>
        <p:nvCxnSpPr>
          <p:cNvPr id="35" name="Curved Connector 34"/>
          <p:cNvCxnSpPr>
            <a:stCxn id="39" idx="6"/>
            <a:endCxn id="9" idx="1"/>
          </p:cNvCxnSpPr>
          <p:nvPr/>
        </p:nvCxnSpPr>
        <p:spPr>
          <a:xfrm flipV="1">
            <a:off x="4882515" y="2956560"/>
            <a:ext cx="1649730" cy="8477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39" idx="6"/>
            <a:endCxn id="8" idx="1"/>
          </p:cNvCxnSpPr>
          <p:nvPr/>
        </p:nvCxnSpPr>
        <p:spPr>
          <a:xfrm>
            <a:off x="4882515" y="3804285"/>
            <a:ext cx="1710055" cy="561975"/>
          </a:xfrm>
          <a:prstGeom prst="curvedConnector3">
            <a:avLst>
              <a:gd name="adj1" fmla="val 5001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39" idx="2"/>
            <a:endCxn id="34" idx="3"/>
          </p:cNvCxnSpPr>
          <p:nvPr/>
        </p:nvCxnSpPr>
        <p:spPr>
          <a:xfrm rot="10800000" flipV="1">
            <a:off x="2061845" y="3804285"/>
            <a:ext cx="1072515" cy="675005"/>
          </a:xfrm>
          <a:prstGeom prst="curvedConnector3">
            <a:avLst>
              <a:gd name="adj1" fmla="val 49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9" idx="2"/>
          </p:cNvCxnSpPr>
          <p:nvPr/>
        </p:nvCxnSpPr>
        <p:spPr>
          <a:xfrm rot="10800000">
            <a:off x="1922145" y="3195955"/>
            <a:ext cx="1212215" cy="608330"/>
          </a:xfrm>
          <a:prstGeom prst="curvedConnector3">
            <a:avLst>
              <a:gd name="adj1" fmla="val 49974"/>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134360" y="2811780"/>
            <a:ext cx="1748155" cy="1985010"/>
          </a:xfrm>
          <a:prstGeom prst="ellipse">
            <a:avLst/>
          </a:prstGeom>
          <a:blipFill rotWithShape="1">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56"/>
          <p:cNvGrpSpPr/>
          <p:nvPr/>
        </p:nvGrpSpPr>
        <p:grpSpPr bwMode="auto">
          <a:xfrm>
            <a:off x="4359330" y="1766596"/>
            <a:ext cx="425339" cy="463430"/>
            <a:chOff x="0" y="0"/>
            <a:chExt cx="526" cy="577"/>
          </a:xfrm>
          <a:solidFill>
            <a:srgbClr val="FFFFFF"/>
          </a:solidFill>
        </p:grpSpPr>
        <p:sp>
          <p:nvSpPr>
            <p:cNvPr id="5" name="AutoShape 251"/>
            <p:cNvSpPr/>
            <p:nvPr/>
          </p:nvSpPr>
          <p:spPr bwMode="auto">
            <a:xfrm>
              <a:off x="0" y="0"/>
              <a:ext cx="526" cy="4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0114" y="7917"/>
                  </a:moveTo>
                  <a:lnTo>
                    <a:pt x="21600" y="0"/>
                  </a:lnTo>
                  <a:lnTo>
                    <a:pt x="15477" y="1916"/>
                  </a:lnTo>
                  <a:lnTo>
                    <a:pt x="17029" y="3924"/>
                  </a:lnTo>
                  <a:lnTo>
                    <a:pt x="11123" y="11569"/>
                  </a:lnTo>
                  <a:lnTo>
                    <a:pt x="8614" y="8321"/>
                  </a:lnTo>
                  <a:lnTo>
                    <a:pt x="0" y="19474"/>
                  </a:lnTo>
                  <a:lnTo>
                    <a:pt x="1642" y="21600"/>
                  </a:lnTo>
                  <a:lnTo>
                    <a:pt x="1642" y="21599"/>
                  </a:lnTo>
                  <a:lnTo>
                    <a:pt x="8614" y="12572"/>
                  </a:lnTo>
                  <a:lnTo>
                    <a:pt x="11123" y="15820"/>
                  </a:lnTo>
                  <a:lnTo>
                    <a:pt x="18671" y="6049"/>
                  </a:lnTo>
                  <a:lnTo>
                    <a:pt x="20114" y="7917"/>
                  </a:lnTo>
                  <a:close/>
                  <a:moveTo>
                    <a:pt x="20114" y="7917"/>
                  </a:moveTo>
                </a:path>
              </a:pathLst>
            </a:custGeom>
            <a:grpFill/>
            <a:ln>
              <a:noFill/>
            </a:ln>
          </p:spPr>
          <p:txBody>
            <a:bodyPr lIns="0" tIns="0" rIns="0" bIns="0"/>
            <a:lstStyle/>
            <a:p>
              <a:endParaRPr lang="en-US" sz="7200">
                <a:ea typeface="Calibri" panose="020F0502020204030204" pitchFamily="34" charset="0"/>
                <a:cs typeface="Calibri" panose="020F0502020204030204" pitchFamily="34" charset="0"/>
                <a:sym typeface="+mn-lt"/>
              </a:endParaRPr>
            </a:p>
          </p:txBody>
        </p:sp>
        <p:sp>
          <p:nvSpPr>
            <p:cNvPr id="6" name="Rectangle 252"/>
            <p:cNvSpPr/>
            <p:nvPr/>
          </p:nvSpPr>
          <p:spPr bwMode="auto">
            <a:xfrm>
              <a:off x="48" y="440"/>
              <a:ext cx="75" cy="137"/>
            </a:xfrm>
            <a:prstGeom prst="rect">
              <a:avLst/>
            </a:prstGeom>
            <a:grpFill/>
            <a:ln>
              <a:noFill/>
            </a:ln>
          </p:spPr>
          <p:txBody>
            <a:bodyPr lIns="0" tIns="0" rIns="0" bIns="0"/>
            <a:lstStyle/>
            <a:p>
              <a:endParaRPr lang="en-US" sz="7200">
                <a:ea typeface="Calibri" panose="020F0502020204030204" pitchFamily="34" charset="0"/>
                <a:cs typeface="Calibri" panose="020F0502020204030204" pitchFamily="34" charset="0"/>
                <a:sym typeface="+mn-lt"/>
              </a:endParaRPr>
            </a:p>
          </p:txBody>
        </p:sp>
        <p:sp>
          <p:nvSpPr>
            <p:cNvPr id="7" name="Rectangle 253"/>
            <p:cNvSpPr/>
            <p:nvPr/>
          </p:nvSpPr>
          <p:spPr bwMode="auto">
            <a:xfrm>
              <a:off x="176" y="368"/>
              <a:ext cx="75" cy="205"/>
            </a:xfrm>
            <a:prstGeom prst="rect">
              <a:avLst/>
            </a:prstGeom>
            <a:grpFill/>
            <a:ln>
              <a:noFill/>
            </a:ln>
          </p:spPr>
          <p:txBody>
            <a:bodyPr lIns="0" tIns="0" rIns="0" bIns="0"/>
            <a:lstStyle/>
            <a:p>
              <a:endParaRPr lang="en-US" sz="7200">
                <a:ea typeface="Calibri" panose="020F0502020204030204" pitchFamily="34" charset="0"/>
                <a:cs typeface="Calibri" panose="020F0502020204030204" pitchFamily="34" charset="0"/>
                <a:sym typeface="+mn-lt"/>
              </a:endParaRPr>
            </a:p>
          </p:txBody>
        </p:sp>
        <p:sp>
          <p:nvSpPr>
            <p:cNvPr id="8" name="Rectangle 254"/>
            <p:cNvSpPr/>
            <p:nvPr/>
          </p:nvSpPr>
          <p:spPr bwMode="auto">
            <a:xfrm>
              <a:off x="304" y="296"/>
              <a:ext cx="75" cy="275"/>
            </a:xfrm>
            <a:prstGeom prst="rect">
              <a:avLst/>
            </a:prstGeom>
            <a:grpFill/>
            <a:ln>
              <a:noFill/>
            </a:ln>
          </p:spPr>
          <p:txBody>
            <a:bodyPr lIns="0" tIns="0" rIns="0" bIns="0"/>
            <a:lstStyle/>
            <a:p>
              <a:endParaRPr lang="en-US" sz="7200">
                <a:ea typeface="Calibri" panose="020F0502020204030204" pitchFamily="34" charset="0"/>
                <a:cs typeface="Calibri" panose="020F0502020204030204" pitchFamily="34" charset="0"/>
                <a:sym typeface="+mn-lt"/>
              </a:endParaRPr>
            </a:p>
          </p:txBody>
        </p:sp>
        <p:sp>
          <p:nvSpPr>
            <p:cNvPr id="9" name="Rectangle 255"/>
            <p:cNvSpPr/>
            <p:nvPr/>
          </p:nvSpPr>
          <p:spPr bwMode="auto">
            <a:xfrm>
              <a:off x="432" y="232"/>
              <a:ext cx="75" cy="342"/>
            </a:xfrm>
            <a:prstGeom prst="rect">
              <a:avLst/>
            </a:prstGeom>
            <a:grpFill/>
            <a:ln>
              <a:noFill/>
            </a:ln>
          </p:spPr>
          <p:txBody>
            <a:bodyPr lIns="0" tIns="0" rIns="0" bIns="0"/>
            <a:lstStyle/>
            <a:p>
              <a:endParaRPr lang="en-US" sz="7200">
                <a:ea typeface="Calibri" panose="020F0502020204030204" pitchFamily="34" charset="0"/>
                <a:cs typeface="Calibri" panose="020F0502020204030204" pitchFamily="34" charset="0"/>
                <a:sym typeface="+mn-lt"/>
              </a:endParaRPr>
            </a:p>
          </p:txBody>
        </p:sp>
      </p:grpSp>
      <p:cxnSp>
        <p:nvCxnSpPr>
          <p:cNvPr id="14" name="直接连接符 13"/>
          <p:cNvCxnSpPr/>
          <p:nvPr/>
        </p:nvCxnSpPr>
        <p:spPr>
          <a:xfrm>
            <a:off x="4464000" y="2656417"/>
            <a:ext cx="21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93"/>
          <p:cNvSpPr>
            <a:spLocks noChangeArrowheads="1"/>
          </p:cNvSpPr>
          <p:nvPr/>
        </p:nvSpPr>
        <p:spPr bwMode="auto">
          <a:xfrm>
            <a:off x="801005" y="224302"/>
            <a:ext cx="192151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Statment of problem</a:t>
            </a:r>
            <a:endParaRPr lang="en-US" altLang="zh-CN" sz="1600" b="1" dirty="0">
              <a:solidFill>
                <a:schemeClr val="tx2"/>
              </a:solidFill>
              <a:latin typeface="+mn-lt"/>
              <a:ea typeface="Calibri" panose="020F0502020204030204" pitchFamily="34" charset="0"/>
              <a:cs typeface="Calibri" panose="020F0502020204030204" pitchFamily="34" charset="0"/>
              <a:sym typeface="+mn-lt"/>
            </a:endParaRPr>
          </a:p>
        </p:txBody>
      </p:sp>
      <p:sp>
        <p:nvSpPr>
          <p:cNvPr id="19" name="TextBox 94"/>
          <p:cNvSpPr txBox="1">
            <a:spLocks noChangeArrowheads="1"/>
          </p:cNvSpPr>
          <p:nvPr/>
        </p:nvSpPr>
        <p:spPr bwMode="auto">
          <a:xfrm>
            <a:off x="801005" y="446996"/>
            <a:ext cx="2974462"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What is wrong? </a:t>
            </a:r>
            <a:endParaRPr lang="en-US" altLang="zh-CN" sz="1000" dirty="0">
              <a:latin typeface="+mn-lt"/>
              <a:ea typeface="Calibri" panose="020F0502020204030204" pitchFamily="34" charset="0"/>
              <a:cs typeface="Calibri" panose="020F0502020204030204" pitchFamily="34" charset="0"/>
              <a:sym typeface="+mn-lt"/>
            </a:endParaRPr>
          </a:p>
        </p:txBody>
      </p:sp>
      <p:cxnSp>
        <p:nvCxnSpPr>
          <p:cNvPr id="20" name="直接连接符 1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775710" y="295275"/>
            <a:ext cx="1256030" cy="1228725"/>
          </a:xfrm>
          <a:prstGeom prst="ellipse">
            <a:avLst/>
          </a:prstGeom>
          <a:blipFill rotWithShape="1">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TextBox 94"/>
          <p:cNvSpPr txBox="1">
            <a:spLocks noChangeArrowheads="1"/>
          </p:cNvSpPr>
          <p:nvPr/>
        </p:nvSpPr>
        <p:spPr bwMode="auto">
          <a:xfrm>
            <a:off x="498475" y="1410335"/>
            <a:ext cx="7860665" cy="340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marL="457200" indent="-457200" eaLnBrk="1" hangingPunct="1">
              <a:lnSpc>
                <a:spcPct val="150000"/>
              </a:lnSpc>
              <a:buAutoNum type="arabicPeriod"/>
            </a:pPr>
            <a:r>
              <a:rPr lang="en-US" altLang="zh-CN" sz="1600" dirty="0">
                <a:latin typeface="+mn-lt"/>
                <a:ea typeface="Calibri" panose="020F0502020204030204" pitchFamily="34" charset="0"/>
                <a:cs typeface="Calibri" panose="020F0502020204030204" pitchFamily="34" charset="0"/>
                <a:sym typeface="+mn-lt"/>
              </a:rPr>
              <a:t>registration process being manual and exhausting.</a:t>
            </a:r>
            <a:endParaRPr lang="en-US" altLang="zh-CN" sz="1600" dirty="0">
              <a:latin typeface="+mn-lt"/>
              <a:ea typeface="Calibri" panose="020F0502020204030204" pitchFamily="34" charset="0"/>
              <a:cs typeface="Calibri" panose="020F0502020204030204" pitchFamily="34" charset="0"/>
              <a:sym typeface="+mn-lt"/>
            </a:endParaRPr>
          </a:p>
          <a:p>
            <a:pPr marL="457200" indent="-457200" eaLnBrk="1" hangingPunct="1">
              <a:lnSpc>
                <a:spcPct val="150000"/>
              </a:lnSpc>
              <a:buAutoNum type="arabicPeriod"/>
            </a:pPr>
            <a:r>
              <a:rPr lang="en-US" altLang="zh-CN" sz="1600" dirty="0">
                <a:latin typeface="+mn-lt"/>
                <a:ea typeface="Calibri" panose="020F0502020204030204" pitchFamily="34" charset="0"/>
                <a:cs typeface="Calibri" panose="020F0502020204030204" pitchFamily="34" charset="0"/>
                <a:sym typeface="+mn-lt"/>
              </a:rPr>
              <a:t>announcements on paper are not noticed that much.</a:t>
            </a:r>
            <a:endParaRPr lang="en-US" altLang="zh-CN" sz="1600" dirty="0">
              <a:latin typeface="+mn-lt"/>
              <a:ea typeface="Calibri" panose="020F0502020204030204" pitchFamily="34" charset="0"/>
              <a:cs typeface="Calibri" panose="020F0502020204030204" pitchFamily="34" charset="0"/>
              <a:sym typeface="+mn-lt"/>
            </a:endParaRPr>
          </a:p>
          <a:p>
            <a:pPr marL="457200" indent="-457200" eaLnBrk="1" hangingPunct="1">
              <a:lnSpc>
                <a:spcPct val="150000"/>
              </a:lnSpc>
              <a:buAutoNum type="arabicPeriod"/>
            </a:pPr>
            <a:r>
              <a:rPr lang="en-US" altLang="zh-CN" sz="1600" dirty="0">
                <a:latin typeface="+mn-lt"/>
                <a:ea typeface="Calibri" panose="020F0502020204030204" pitchFamily="34" charset="0"/>
                <a:cs typeface="Calibri" panose="020F0502020204030204" pitchFamily="34" charset="0"/>
                <a:sym typeface="+mn-lt"/>
              </a:rPr>
              <a:t>destructivity of usign telegram as a communication media b/n students and teachers.</a:t>
            </a:r>
            <a:endParaRPr lang="en-US" altLang="zh-CN" sz="1600" dirty="0">
              <a:latin typeface="+mn-lt"/>
              <a:ea typeface="Calibri" panose="020F0502020204030204" pitchFamily="34" charset="0"/>
              <a:cs typeface="Calibri" panose="020F0502020204030204" pitchFamily="34" charset="0"/>
              <a:sym typeface="+mn-lt"/>
            </a:endParaRPr>
          </a:p>
          <a:p>
            <a:pPr marL="457200" indent="-457200" eaLnBrk="1" hangingPunct="1">
              <a:lnSpc>
                <a:spcPct val="150000"/>
              </a:lnSpc>
              <a:buAutoNum type="arabicPeriod"/>
            </a:pPr>
            <a:r>
              <a:rPr lang="en-US" altLang="zh-CN" sz="1600" dirty="0">
                <a:latin typeface="+mn-lt"/>
                <a:ea typeface="Calibri" panose="020F0502020204030204" pitchFamily="34" charset="0"/>
                <a:cs typeface="Calibri" panose="020F0502020204030204" pitchFamily="34" charset="0"/>
                <a:sym typeface="+mn-lt"/>
              </a:rPr>
              <a:t>procastinative attitude of many students</a:t>
            </a:r>
            <a:endParaRPr lang="en-US" altLang="zh-CN" sz="1600" dirty="0">
              <a:latin typeface="+mn-lt"/>
              <a:ea typeface="Calibri" panose="020F0502020204030204" pitchFamily="34" charset="0"/>
              <a:cs typeface="Calibri" panose="020F0502020204030204" pitchFamily="34" charset="0"/>
              <a:sym typeface="+mn-lt"/>
            </a:endParaRPr>
          </a:p>
          <a:p>
            <a:pPr marL="457200" indent="-457200" eaLnBrk="1" hangingPunct="1">
              <a:lnSpc>
                <a:spcPct val="150000"/>
              </a:lnSpc>
              <a:buAutoNum type="arabicPeriod"/>
            </a:pPr>
            <a:r>
              <a:rPr lang="en-US" altLang="zh-CN" sz="1600" dirty="0">
                <a:latin typeface="+mn-lt"/>
                <a:ea typeface="Calibri" panose="020F0502020204030204" pitchFamily="34" charset="0"/>
                <a:cs typeface="Calibri" panose="020F0502020204030204" pitchFamily="34" charset="0"/>
                <a:sym typeface="+mn-lt"/>
              </a:rPr>
              <a:t>property security issue (specifically  laptops)</a:t>
            </a:r>
            <a:endParaRPr lang="en-US" altLang="zh-CN" sz="1600" dirty="0">
              <a:latin typeface="+mn-lt"/>
              <a:ea typeface="Calibri" panose="020F0502020204030204" pitchFamily="34" charset="0"/>
              <a:cs typeface="Calibri" panose="020F0502020204030204" pitchFamily="34" charset="0"/>
              <a:sym typeface="+mn-lt"/>
            </a:endParaRPr>
          </a:p>
          <a:p>
            <a:pPr marL="457200" indent="-457200" eaLnBrk="1" hangingPunct="1">
              <a:lnSpc>
                <a:spcPct val="150000"/>
              </a:lnSpc>
              <a:buAutoNum type="arabicPeriod"/>
            </a:pPr>
            <a:r>
              <a:rPr lang="en-US" altLang="zh-CN" sz="1600" dirty="0">
                <a:latin typeface="+mn-lt"/>
                <a:ea typeface="Calibri" panose="020F0502020204030204" pitchFamily="34" charset="0"/>
                <a:cs typeface="Calibri" panose="020F0502020204030204" pitchFamily="34" charset="0"/>
                <a:sym typeface="+mn-lt"/>
              </a:rPr>
              <a:t>manual comment boxes</a:t>
            </a:r>
            <a:endParaRPr lang="en-US" altLang="zh-CN" sz="1600" dirty="0">
              <a:latin typeface="+mn-lt"/>
              <a:ea typeface="Calibri" panose="020F0502020204030204" pitchFamily="34" charset="0"/>
              <a:cs typeface="Calibri" panose="020F0502020204030204" pitchFamily="34" charset="0"/>
              <a:sym typeface="+mn-lt"/>
            </a:endParaRPr>
          </a:p>
          <a:p>
            <a:pPr marL="457200" indent="-457200" eaLnBrk="1" hangingPunct="1">
              <a:lnSpc>
                <a:spcPct val="150000"/>
              </a:lnSpc>
              <a:buAutoNum type="arabicPeriod"/>
            </a:pPr>
            <a:r>
              <a:rPr lang="en-US" altLang="zh-CN" sz="1600" dirty="0">
                <a:latin typeface="+mn-lt"/>
                <a:ea typeface="Calibri" panose="020F0502020204030204" pitchFamily="34" charset="0"/>
                <a:cs typeface="Calibri" panose="020F0502020204030204" pitchFamily="34" charset="0"/>
                <a:sym typeface="+mn-lt"/>
              </a:rPr>
              <a:t>lost ID readmission process .</a:t>
            </a:r>
            <a:endParaRPr lang="en-US" altLang="zh-CN" sz="1600" dirty="0">
              <a:latin typeface="+mn-lt"/>
              <a:ea typeface="Calibri" panose="020F0502020204030204" pitchFamily="34" charset="0"/>
              <a:cs typeface="Calibri" panose="020F0502020204030204" pitchFamily="34" charset="0"/>
              <a:sym typeface="+mn-lt"/>
            </a:endParaRPr>
          </a:p>
          <a:p>
            <a:pPr marL="457200" indent="-457200" eaLnBrk="1" hangingPunct="1">
              <a:lnSpc>
                <a:spcPct val="150000"/>
              </a:lnSpc>
              <a:buAutoNum type="arabicPeriod"/>
            </a:pPr>
            <a:r>
              <a:rPr lang="en-US" altLang="zh-CN" sz="1600" dirty="0">
                <a:latin typeface="+mn-lt"/>
                <a:ea typeface="Calibri" panose="020F0502020204030204" pitchFamily="34" charset="0"/>
                <a:cs typeface="Calibri" panose="020F0502020204030204" pitchFamily="34" charset="0"/>
                <a:sym typeface="+mn-lt"/>
              </a:rPr>
              <a:t>attendance trick</a:t>
            </a:r>
            <a:endParaRPr lang="en-US" altLang="zh-CN" sz="1600" dirty="0">
              <a:latin typeface="+mn-lt"/>
              <a:ea typeface="Calibri" panose="020F0502020204030204" pitchFamily="34" charset="0"/>
              <a:cs typeface="Calibri" panose="020F0502020204030204" pitchFamily="34" charset="0"/>
              <a:sym typeface="+mn-lt"/>
            </a:endParaRPr>
          </a:p>
          <a:p>
            <a:pPr marL="457200" indent="-457200" eaLnBrk="1" hangingPunct="1">
              <a:lnSpc>
                <a:spcPct val="150000"/>
              </a:lnSpc>
              <a:buAutoNum type="arabicPeriod"/>
            </a:pPr>
            <a:endParaRPr lang="en-US" altLang="zh-CN" sz="1600" dirty="0">
              <a:latin typeface="+mn-lt"/>
              <a:ea typeface="Calibri" panose="020F0502020204030204" pitchFamily="34" charset="0"/>
              <a:cs typeface="Calibri" panose="020F0502020204030204" pitchFamily="34" charset="0"/>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3"/>
          <p:cNvSpPr>
            <a:spLocks noChangeArrowheads="1"/>
          </p:cNvSpPr>
          <p:nvPr/>
        </p:nvSpPr>
        <p:spPr bwMode="auto">
          <a:xfrm>
            <a:off x="1430020" y="1313815"/>
            <a:ext cx="4203065" cy="100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6000" b="1" dirty="0">
                <a:solidFill>
                  <a:schemeClr val="tx2"/>
                </a:solidFill>
                <a:latin typeface="+mn-lt"/>
                <a:ea typeface="Calibri" panose="020F0502020204030204" pitchFamily="34" charset="0"/>
                <a:cs typeface="Calibri" panose="020F0502020204030204" pitchFamily="34" charset="0"/>
                <a:sym typeface="+mn-lt"/>
              </a:rPr>
              <a:t>So...............?</a:t>
            </a:r>
            <a:endParaRPr lang="en-US" altLang="zh-CN" sz="6000" b="1" dirty="0">
              <a:solidFill>
                <a:schemeClr val="tx2"/>
              </a:solidFill>
              <a:latin typeface="+mn-lt"/>
              <a:ea typeface="Calibri" panose="020F0502020204030204" pitchFamily="34" charset="0"/>
              <a:cs typeface="Calibri" panose="020F0502020204030204" pitchFamily="34" charset="0"/>
              <a:sym typeface="+mn-lt"/>
            </a:endParaRPr>
          </a:p>
        </p:txBody>
      </p:sp>
      <p:sp>
        <p:nvSpPr>
          <p:cNvPr id="68" name="Rectangle 93"/>
          <p:cNvSpPr>
            <a:spLocks noChangeArrowheads="1"/>
          </p:cNvSpPr>
          <p:nvPr/>
        </p:nvSpPr>
        <p:spPr bwMode="auto">
          <a:xfrm>
            <a:off x="801005" y="224302"/>
            <a:ext cx="13747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So what then?</a:t>
            </a:r>
            <a:endParaRPr lang="en-US" altLang="zh-CN" sz="16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3"/>
          <p:cNvSpPr>
            <a:spLocks noChangeArrowheads="1"/>
          </p:cNvSpPr>
          <p:nvPr/>
        </p:nvSpPr>
        <p:spPr bwMode="auto">
          <a:xfrm>
            <a:off x="546735" y="1069975"/>
            <a:ext cx="3228975"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3200" b="1" dirty="0">
                <a:solidFill>
                  <a:schemeClr val="tx2"/>
                </a:solidFill>
                <a:latin typeface="+mn-lt"/>
                <a:ea typeface="Calibri" panose="020F0502020204030204" pitchFamily="34" charset="0"/>
                <a:cs typeface="Calibri" panose="020F0502020204030204" pitchFamily="34" charset="0"/>
                <a:sym typeface="+mn-lt"/>
              </a:rPr>
              <a:t>General Objective</a:t>
            </a:r>
            <a:endParaRPr lang="en-US" altLang="zh-CN" sz="3200" b="1" dirty="0">
              <a:solidFill>
                <a:schemeClr val="tx2"/>
              </a:solidFill>
              <a:latin typeface="+mn-lt"/>
              <a:ea typeface="Calibri" panose="020F0502020204030204" pitchFamily="34" charset="0"/>
              <a:cs typeface="Calibri" panose="020F0502020204030204" pitchFamily="34" charset="0"/>
              <a:sym typeface="+mn-lt"/>
            </a:endParaRPr>
          </a:p>
        </p:txBody>
      </p:sp>
      <p:sp>
        <p:nvSpPr>
          <p:cNvPr id="68" name="Rectangle 93"/>
          <p:cNvSpPr>
            <a:spLocks noChangeArrowheads="1"/>
          </p:cNvSpPr>
          <p:nvPr/>
        </p:nvSpPr>
        <p:spPr bwMode="auto">
          <a:xfrm>
            <a:off x="809895" y="205887"/>
            <a:ext cx="13747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So what then?</a:t>
            </a:r>
            <a:endParaRPr lang="en-US" altLang="zh-CN" sz="16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94"/>
          <p:cNvSpPr txBox="1">
            <a:spLocks noChangeArrowheads="1"/>
          </p:cNvSpPr>
          <p:nvPr/>
        </p:nvSpPr>
        <p:spPr bwMode="auto">
          <a:xfrm>
            <a:off x="801005" y="446996"/>
            <a:ext cx="2974462"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Objective </a:t>
            </a:r>
            <a:endParaRPr lang="en-US" altLang="zh-CN" sz="1000" dirty="0">
              <a:latin typeface="+mn-lt"/>
              <a:ea typeface="Calibri" panose="020F0502020204030204" pitchFamily="34" charset="0"/>
              <a:cs typeface="Calibri" panose="020F0502020204030204" pitchFamily="34" charset="0"/>
              <a:sym typeface="+mn-lt"/>
            </a:endParaRPr>
          </a:p>
        </p:txBody>
      </p:sp>
      <p:sp>
        <p:nvSpPr>
          <p:cNvPr id="2" name="Text Box 1"/>
          <p:cNvSpPr txBox="1"/>
          <p:nvPr/>
        </p:nvSpPr>
        <p:spPr>
          <a:xfrm>
            <a:off x="1129030" y="1864995"/>
            <a:ext cx="6155690" cy="1383665"/>
          </a:xfrm>
          <a:prstGeom prst="rect">
            <a:avLst/>
          </a:prstGeom>
          <a:noFill/>
        </p:spPr>
        <p:txBody>
          <a:bodyPr wrap="square" rtlCol="0">
            <a:spAutoFit/>
          </a:bodyPr>
          <a:p>
            <a:r>
              <a:rPr lang="en-US" sz="2800" b="1"/>
              <a:t>simplify the challenges of students to some extents by digitalizing the system of students ID card.</a:t>
            </a:r>
            <a:endParaRPr lang="en-US"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3"/>
          <p:cNvSpPr>
            <a:spLocks noChangeArrowheads="1"/>
          </p:cNvSpPr>
          <p:nvPr/>
        </p:nvSpPr>
        <p:spPr bwMode="auto">
          <a:xfrm>
            <a:off x="546735" y="1069975"/>
            <a:ext cx="3228975"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3200" b="1" dirty="0">
                <a:solidFill>
                  <a:schemeClr val="tx2"/>
                </a:solidFill>
                <a:latin typeface="+mn-lt"/>
                <a:ea typeface="Calibri" panose="020F0502020204030204" pitchFamily="34" charset="0"/>
                <a:cs typeface="Calibri" panose="020F0502020204030204" pitchFamily="34" charset="0"/>
                <a:sym typeface="+mn-lt"/>
              </a:rPr>
              <a:t>Specific Objective</a:t>
            </a:r>
            <a:endParaRPr lang="en-US" altLang="zh-CN" sz="3200" b="1" dirty="0">
              <a:solidFill>
                <a:schemeClr val="tx2"/>
              </a:solidFill>
              <a:latin typeface="+mn-lt"/>
              <a:ea typeface="Calibri" panose="020F0502020204030204" pitchFamily="34" charset="0"/>
              <a:cs typeface="Calibri" panose="020F0502020204030204" pitchFamily="34" charset="0"/>
              <a:sym typeface="+mn-lt"/>
            </a:endParaRPr>
          </a:p>
        </p:txBody>
      </p:sp>
      <p:sp>
        <p:nvSpPr>
          <p:cNvPr id="68" name="Rectangle 93"/>
          <p:cNvSpPr>
            <a:spLocks noChangeArrowheads="1"/>
          </p:cNvSpPr>
          <p:nvPr/>
        </p:nvSpPr>
        <p:spPr bwMode="auto">
          <a:xfrm>
            <a:off x="809895" y="205887"/>
            <a:ext cx="13747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So what then?</a:t>
            </a:r>
            <a:endParaRPr lang="en-US" altLang="zh-CN" sz="16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94"/>
          <p:cNvSpPr txBox="1">
            <a:spLocks noChangeArrowheads="1"/>
          </p:cNvSpPr>
          <p:nvPr/>
        </p:nvSpPr>
        <p:spPr bwMode="auto">
          <a:xfrm>
            <a:off x="801005" y="446996"/>
            <a:ext cx="2974462"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Objective </a:t>
            </a:r>
            <a:endParaRPr lang="en-US" altLang="zh-CN" sz="1000" dirty="0">
              <a:latin typeface="+mn-lt"/>
              <a:ea typeface="Calibri" panose="020F0502020204030204" pitchFamily="34" charset="0"/>
              <a:cs typeface="Calibri" panose="020F0502020204030204" pitchFamily="34" charset="0"/>
              <a:sym typeface="+mn-lt"/>
            </a:endParaRPr>
          </a:p>
        </p:txBody>
      </p:sp>
      <p:sp>
        <p:nvSpPr>
          <p:cNvPr id="3" name="Text Box 2"/>
          <p:cNvSpPr txBox="1"/>
          <p:nvPr/>
        </p:nvSpPr>
        <p:spPr>
          <a:xfrm>
            <a:off x="628015" y="1783080"/>
            <a:ext cx="7658735" cy="3169285"/>
          </a:xfrm>
          <a:prstGeom prst="rect">
            <a:avLst/>
          </a:prstGeom>
          <a:noFill/>
        </p:spPr>
        <p:txBody>
          <a:bodyPr wrap="square" rtlCol="0">
            <a:spAutoFit/>
          </a:bodyPr>
          <a:p>
            <a:pPr marL="285750" indent="-285750">
              <a:buFont typeface="Wingdings" panose="05000000000000000000" charset="0"/>
              <a:buChar char="Ø"/>
            </a:pPr>
            <a:r>
              <a:rPr lang="en-US" sz="2000"/>
              <a:t>ID card for students in a mobile application</a:t>
            </a:r>
            <a:endParaRPr lang="en-US" sz="2000"/>
          </a:p>
          <a:p>
            <a:pPr marL="285750" indent="-285750">
              <a:buFont typeface="Wingdings" panose="05000000000000000000" charset="0"/>
              <a:buChar char="Ø"/>
            </a:pPr>
            <a:r>
              <a:rPr lang="en-US" sz="2000"/>
              <a:t>Register laptop serial numbers with the id of the student in digital way</a:t>
            </a:r>
            <a:endParaRPr lang="en-US" sz="2000"/>
          </a:p>
          <a:p>
            <a:pPr marL="285750" indent="-285750">
              <a:buFont typeface="Wingdings" panose="05000000000000000000" charset="0"/>
              <a:buChar char="Ø"/>
            </a:pPr>
            <a:r>
              <a:rPr lang="en-US" sz="2000"/>
              <a:t>Making a reminder notification for assignments and exam dates</a:t>
            </a:r>
            <a:endParaRPr lang="en-US" sz="2000"/>
          </a:p>
          <a:p>
            <a:pPr marL="285750" indent="-285750">
              <a:buFont typeface="Wingdings" panose="05000000000000000000" charset="0"/>
              <a:buChar char="Ø"/>
            </a:pPr>
            <a:r>
              <a:rPr lang="en-US" sz="2000"/>
              <a:t>Make the attendance system of students be based on Geo-positioning</a:t>
            </a:r>
            <a:endParaRPr lang="en-US" sz="2000"/>
          </a:p>
          <a:p>
            <a:pPr marL="285750" indent="-285750">
              <a:buFont typeface="Wingdings" panose="05000000000000000000" charset="0"/>
              <a:buChar char="Ø"/>
            </a:pPr>
            <a:r>
              <a:rPr lang="en-US" sz="2000"/>
              <a:t>Make a communication way for the students as a telegram group in the app</a:t>
            </a:r>
            <a:endParaRPr lang="en-US" sz="2000"/>
          </a:p>
          <a:p>
            <a:pPr marL="285750" indent="-285750">
              <a:buFont typeface="Wingdings" panose="05000000000000000000" charset="0"/>
              <a:buChar char="Ø"/>
            </a:pPr>
            <a:r>
              <a:rPr lang="en-US" sz="2000"/>
              <a:t>registration of students using their phone (BUT ONLY IF THE STUDENT IS IN CAMPUS).</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d"/>
          <p:cNvPicPr>
            <a:picLocks noChangeAspect="1"/>
          </p:cNvPicPr>
          <p:nvPr>
            <p:ph type="pic" sz="quarter" idx="14"/>
          </p:nvPr>
        </p:nvPicPr>
        <p:blipFill>
          <a:blip r:embed="rId1"/>
          <a:stretch>
            <a:fillRect/>
          </a:stretch>
        </p:blipFill>
        <p:spPr>
          <a:xfrm>
            <a:off x="6847840" y="3152140"/>
            <a:ext cx="1789430" cy="1148080"/>
          </a:xfrm>
          <a:prstGeom prst="rect">
            <a:avLst/>
          </a:prstGeom>
        </p:spPr>
      </p:pic>
      <p:cxnSp>
        <p:nvCxnSpPr>
          <p:cNvPr id="33" name="直接连接符 32"/>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Placeholder 8" descr="ann"/>
          <p:cNvPicPr>
            <a:picLocks noChangeAspect="1"/>
          </p:cNvPicPr>
          <p:nvPr>
            <p:ph type="pic" sz="quarter" idx="12"/>
          </p:nvPr>
        </p:nvPicPr>
        <p:blipFill>
          <a:blip r:embed="rId2"/>
          <a:stretch>
            <a:fillRect/>
          </a:stretch>
        </p:blipFill>
        <p:spPr>
          <a:xfrm>
            <a:off x="6769100" y="670560"/>
            <a:ext cx="1788795" cy="1141730"/>
          </a:xfrm>
          <a:prstGeom prst="rect">
            <a:avLst/>
          </a:prstGeom>
        </p:spPr>
      </p:pic>
      <p:pic>
        <p:nvPicPr>
          <p:cNvPr id="10" name="Picture Placeholder 9" descr="grade"/>
          <p:cNvPicPr>
            <a:picLocks noChangeAspect="1"/>
          </p:cNvPicPr>
          <p:nvPr>
            <p:ph type="pic" sz="quarter" idx="11"/>
          </p:nvPr>
        </p:nvPicPr>
        <p:blipFill>
          <a:blip r:embed="rId3"/>
          <a:stretch>
            <a:fillRect/>
          </a:stretch>
        </p:blipFill>
        <p:spPr>
          <a:xfrm>
            <a:off x="894080" y="1196340"/>
            <a:ext cx="701040" cy="1043940"/>
          </a:xfrm>
          <a:prstGeom prst="rect">
            <a:avLst/>
          </a:prstGeom>
        </p:spPr>
      </p:pic>
      <p:pic>
        <p:nvPicPr>
          <p:cNvPr id="34" name="Picture 33" descr="regis"/>
          <p:cNvPicPr>
            <a:picLocks noChangeAspect="1"/>
          </p:cNvPicPr>
          <p:nvPr/>
        </p:nvPicPr>
        <p:blipFill>
          <a:blip r:embed="rId4"/>
          <a:stretch>
            <a:fillRect/>
          </a:stretch>
        </p:blipFill>
        <p:spPr>
          <a:xfrm>
            <a:off x="824230" y="3402965"/>
            <a:ext cx="840740" cy="755650"/>
          </a:xfrm>
          <a:prstGeom prst="rect">
            <a:avLst/>
          </a:prstGeom>
        </p:spPr>
      </p:pic>
      <p:cxnSp>
        <p:nvCxnSpPr>
          <p:cNvPr id="35" name="Curved Connector 34"/>
          <p:cNvCxnSpPr>
            <a:stCxn id="39" idx="6"/>
            <a:endCxn id="9" idx="1"/>
          </p:cNvCxnSpPr>
          <p:nvPr/>
        </p:nvCxnSpPr>
        <p:spPr>
          <a:xfrm flipV="1">
            <a:off x="4882515" y="1241425"/>
            <a:ext cx="1886585" cy="1275715"/>
          </a:xfrm>
          <a:prstGeom prst="curvedConnector3">
            <a:avLst>
              <a:gd name="adj1" fmla="val 5001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39" idx="6"/>
            <a:endCxn id="8" idx="1"/>
          </p:cNvCxnSpPr>
          <p:nvPr/>
        </p:nvCxnSpPr>
        <p:spPr>
          <a:xfrm>
            <a:off x="4882515" y="2517140"/>
            <a:ext cx="1965325" cy="1209040"/>
          </a:xfrm>
          <a:prstGeom prst="curvedConnector3">
            <a:avLst>
              <a:gd name="adj1" fmla="val 5001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39" idx="2"/>
            <a:endCxn id="34" idx="3"/>
          </p:cNvCxnSpPr>
          <p:nvPr/>
        </p:nvCxnSpPr>
        <p:spPr>
          <a:xfrm rot="10800000" flipV="1">
            <a:off x="1664970" y="2517140"/>
            <a:ext cx="1469390" cy="12636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a:endCxn id="10" idx="3"/>
          </p:cNvCxnSpPr>
          <p:nvPr/>
        </p:nvCxnSpPr>
        <p:spPr>
          <a:xfrm rot="10800000">
            <a:off x="1595120" y="1718310"/>
            <a:ext cx="1539240" cy="79883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134360" y="1524635"/>
            <a:ext cx="1748155" cy="1985010"/>
          </a:xfrm>
          <a:prstGeom prst="ellipse">
            <a:avLst/>
          </a:prstGeom>
          <a:blipFill rotWithShape="1">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Rectangle 93"/>
          <p:cNvSpPr>
            <a:spLocks noChangeArrowheads="1"/>
          </p:cNvSpPr>
          <p:nvPr/>
        </p:nvSpPr>
        <p:spPr bwMode="auto">
          <a:xfrm>
            <a:off x="809895" y="205887"/>
            <a:ext cx="13747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So what then?</a:t>
            </a:r>
            <a:endParaRPr lang="en-US" altLang="zh-CN" sz="1600" b="1" dirty="0">
              <a:solidFill>
                <a:schemeClr val="tx2"/>
              </a:solidFill>
              <a:latin typeface="+mn-lt"/>
              <a:ea typeface="Calibri" panose="020F0502020204030204" pitchFamily="34" charset="0"/>
              <a:cs typeface="Calibri" panose="020F0502020204030204" pitchFamily="34" charset="0"/>
              <a:sym typeface="+mn-lt"/>
            </a:endParaRPr>
          </a:p>
        </p:txBody>
      </p:sp>
      <p:sp>
        <p:nvSpPr>
          <p:cNvPr id="19" name="TextBox 94"/>
          <p:cNvSpPr txBox="1">
            <a:spLocks noChangeArrowheads="1"/>
          </p:cNvSpPr>
          <p:nvPr/>
        </p:nvSpPr>
        <p:spPr bwMode="auto">
          <a:xfrm>
            <a:off x="801005" y="446996"/>
            <a:ext cx="2974462"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Proposed system </a:t>
            </a:r>
            <a:endParaRPr lang="en-US" altLang="zh-CN" sz="1000" dirty="0">
              <a:latin typeface="+mn-lt"/>
              <a:ea typeface="Calibri" panose="020F0502020204030204" pitchFamily="34" charset="0"/>
              <a:cs typeface="Calibri" panose="020F0502020204030204" pitchFamily="34" charset="0"/>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3"/>
          <p:cNvSpPr>
            <a:spLocks noChangeArrowheads="1"/>
          </p:cNvSpPr>
          <p:nvPr/>
        </p:nvSpPr>
        <p:spPr bwMode="auto">
          <a:xfrm>
            <a:off x="546735" y="1069975"/>
            <a:ext cx="3228975" cy="5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3200" b="1" dirty="0">
                <a:solidFill>
                  <a:schemeClr val="tx2"/>
                </a:solidFill>
                <a:latin typeface="+mn-lt"/>
                <a:ea typeface="Calibri" panose="020F0502020204030204" pitchFamily="34" charset="0"/>
                <a:cs typeface="Calibri" panose="020F0502020204030204" pitchFamily="34" charset="0"/>
                <a:sym typeface="+mn-lt"/>
              </a:rPr>
              <a:t>For Students</a:t>
            </a:r>
            <a:endParaRPr lang="en-US" altLang="zh-CN" sz="3200" b="1" dirty="0">
              <a:solidFill>
                <a:schemeClr val="tx2"/>
              </a:solidFill>
              <a:latin typeface="+mn-lt"/>
              <a:ea typeface="Calibri" panose="020F0502020204030204" pitchFamily="34" charset="0"/>
              <a:cs typeface="Calibri" panose="020F0502020204030204" pitchFamily="34" charset="0"/>
              <a:sym typeface="+mn-lt"/>
            </a:endParaRPr>
          </a:p>
        </p:txBody>
      </p:sp>
      <p:sp>
        <p:nvSpPr>
          <p:cNvPr id="68" name="Rectangle 93"/>
          <p:cNvSpPr>
            <a:spLocks noChangeArrowheads="1"/>
          </p:cNvSpPr>
          <p:nvPr/>
        </p:nvSpPr>
        <p:spPr bwMode="auto">
          <a:xfrm>
            <a:off x="809895" y="205887"/>
            <a:ext cx="17049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Who will benefit ?</a:t>
            </a:r>
            <a:endParaRPr lang="en-US" altLang="zh-CN" sz="16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70" name="直接连接符 69"/>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94"/>
          <p:cNvSpPr txBox="1">
            <a:spLocks noChangeArrowheads="1"/>
          </p:cNvSpPr>
          <p:nvPr/>
        </p:nvSpPr>
        <p:spPr bwMode="auto">
          <a:xfrm>
            <a:off x="801005" y="446996"/>
            <a:ext cx="2974462"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Significance of the project</a:t>
            </a:r>
            <a:endParaRPr lang="en-US" altLang="zh-CN" sz="1000" dirty="0">
              <a:latin typeface="+mn-lt"/>
              <a:ea typeface="Calibri" panose="020F0502020204030204" pitchFamily="34" charset="0"/>
              <a:cs typeface="Calibri" panose="020F0502020204030204" pitchFamily="34" charset="0"/>
              <a:sym typeface="+mn-lt"/>
            </a:endParaRPr>
          </a:p>
        </p:txBody>
      </p:sp>
      <p:sp>
        <p:nvSpPr>
          <p:cNvPr id="3" name="Text Box 2"/>
          <p:cNvSpPr txBox="1"/>
          <p:nvPr/>
        </p:nvSpPr>
        <p:spPr>
          <a:xfrm>
            <a:off x="628015" y="1783080"/>
            <a:ext cx="7658735" cy="2245360"/>
          </a:xfrm>
          <a:prstGeom prst="rect">
            <a:avLst/>
          </a:prstGeom>
          <a:noFill/>
        </p:spPr>
        <p:txBody>
          <a:bodyPr wrap="square" rtlCol="0">
            <a:spAutoFit/>
          </a:bodyPr>
          <a:p>
            <a:pPr marL="342900" indent="-342900">
              <a:buFont typeface="Arial" panose="020B0604020202020204" pitchFamily="34" charset="0"/>
              <a:buChar char="•"/>
            </a:pPr>
            <a:r>
              <a:rPr lang="en-US" sz="2000"/>
              <a:t>Simplify registration system</a:t>
            </a:r>
            <a:endParaRPr lang="en-US" sz="2000"/>
          </a:p>
          <a:p>
            <a:pPr marL="342900" indent="-342900">
              <a:buFont typeface="Arial" panose="020B0604020202020204" pitchFamily="34" charset="0"/>
              <a:buChar char="•"/>
            </a:pPr>
            <a:r>
              <a:rPr lang="en-US" sz="2000"/>
              <a:t>Simplify ID card re-admission</a:t>
            </a:r>
            <a:endParaRPr lang="en-US" sz="2000"/>
          </a:p>
          <a:p>
            <a:pPr marL="342900" indent="-342900">
              <a:buFont typeface="Arial" panose="020B0604020202020204" pitchFamily="34" charset="0"/>
              <a:buChar char="•"/>
            </a:pPr>
            <a:r>
              <a:rPr lang="en-US" sz="2000"/>
              <a:t>Simplify commenting</a:t>
            </a:r>
            <a:endParaRPr lang="en-US" sz="2000"/>
          </a:p>
          <a:p>
            <a:pPr marL="342900" indent="-342900">
              <a:buFont typeface="Arial" panose="020B0604020202020204" pitchFamily="34" charset="0"/>
              <a:buChar char="•"/>
            </a:pPr>
            <a:r>
              <a:rPr lang="en-US" sz="2000"/>
              <a:t>Get notified for announcements</a:t>
            </a:r>
            <a:endParaRPr lang="en-US" sz="2000"/>
          </a:p>
          <a:p>
            <a:pPr marL="342900" indent="-342900">
              <a:buFont typeface="Arial" panose="020B0604020202020204" pitchFamily="34" charset="0"/>
              <a:buChar char="•"/>
            </a:pPr>
            <a:r>
              <a:rPr lang="en-US" sz="2000"/>
              <a:t>Get notified for tasks not complete yet.</a:t>
            </a:r>
            <a:endParaRPr lang="en-US" sz="2000"/>
          </a:p>
          <a:p>
            <a:pPr marL="342900" indent="-342900">
              <a:buFont typeface="Arial" panose="020B0604020202020204" pitchFamily="34" charset="0"/>
              <a:buChar char="•"/>
            </a:pPr>
            <a:r>
              <a:rPr lang="en-US" sz="2000"/>
              <a:t>Dormitory attendance will be enough if we are in the campus.</a:t>
            </a:r>
            <a:endParaRPr lang="en-US" sz="2000"/>
          </a:p>
          <a:p>
            <a:pPr marL="342900" indent="-342900">
              <a:buFont typeface="Arial" panose="020B0604020202020204" pitchFamily="34" charset="0"/>
              <a:buChar char="•"/>
            </a:pPr>
            <a:r>
              <a:rPr lang="en-US" sz="2000"/>
              <a:t>Decrease social media destruction too.</a:t>
            </a:r>
            <a:endParaRPr lang="en-US" sz="2000"/>
          </a:p>
        </p:txBody>
      </p:sp>
    </p:spTree>
  </p:cSld>
  <p:clrMapOvr>
    <a:masterClrMapping/>
  </p:clrMapOvr>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3392</Words>
  <Application>WPS Presentation</Application>
  <PresentationFormat>全屏显示(16:9)</PresentationFormat>
  <Paragraphs>152</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Calibri</vt:lpstr>
      <vt:lpstr>Calibri Light</vt:lpstr>
      <vt:lpstr>方正宋刻本秀楷简体</vt:lpstr>
      <vt:lpstr>Lato Light</vt:lpstr>
      <vt:lpstr>Segoe Print</vt:lpstr>
      <vt:lpstr>MS PGothic</vt:lpstr>
      <vt:lpstr>Wingdings</vt:lpstr>
      <vt:lpstr>Microsoft YaHei</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CSS Chega</cp:lastModifiedBy>
  <cp:revision>99</cp:revision>
  <dcterms:created xsi:type="dcterms:W3CDTF">2017-05-02T06:39:00Z</dcterms:created>
  <dcterms:modified xsi:type="dcterms:W3CDTF">2022-11-30T17:57:15Z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FFFE5FD0D86642F9BD4C24F66E7CD51E</vt:lpwstr>
  </property>
</Properties>
</file>