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7"/>
  </p:notesMasterIdLst>
  <p:sldIdLst>
    <p:sldId id="256" r:id="rId2"/>
    <p:sldId id="268" r:id="rId3"/>
    <p:sldId id="257" r:id="rId4"/>
    <p:sldId id="261" r:id="rId5"/>
    <p:sldId id="290" r:id="rId6"/>
    <p:sldId id="258" r:id="rId7"/>
    <p:sldId id="260" r:id="rId8"/>
    <p:sldId id="262" r:id="rId9"/>
    <p:sldId id="280" r:id="rId10"/>
    <p:sldId id="287" r:id="rId11"/>
    <p:sldId id="265" r:id="rId12"/>
    <p:sldId id="266" r:id="rId13"/>
    <p:sldId id="267" r:id="rId14"/>
    <p:sldId id="269" r:id="rId15"/>
    <p:sldId id="270" r:id="rId16"/>
    <p:sldId id="272" r:id="rId17"/>
    <p:sldId id="337" r:id="rId18"/>
    <p:sldId id="338" r:id="rId19"/>
    <p:sldId id="339" r:id="rId20"/>
    <p:sldId id="340" r:id="rId21"/>
    <p:sldId id="282" r:id="rId22"/>
    <p:sldId id="283" r:id="rId23"/>
    <p:sldId id="288" r:id="rId24"/>
    <p:sldId id="343" r:id="rId25"/>
    <p:sldId id="344" r:id="rId26"/>
    <p:sldId id="345" r:id="rId27"/>
    <p:sldId id="347" r:id="rId28"/>
    <p:sldId id="292" r:id="rId29"/>
    <p:sldId id="294" r:id="rId30"/>
    <p:sldId id="295" r:id="rId31"/>
    <p:sldId id="297" r:id="rId32"/>
    <p:sldId id="299" r:id="rId33"/>
    <p:sldId id="300" r:id="rId34"/>
    <p:sldId id="34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50" r:id="rId43"/>
    <p:sldId id="309" r:id="rId44"/>
    <p:sldId id="310" r:id="rId45"/>
    <p:sldId id="311" r:id="rId46"/>
    <p:sldId id="312" r:id="rId47"/>
    <p:sldId id="313" r:id="rId48"/>
    <p:sldId id="314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30" r:id="rId62"/>
    <p:sldId id="331" r:id="rId63"/>
    <p:sldId id="332" r:id="rId64"/>
    <p:sldId id="333" r:id="rId65"/>
    <p:sldId id="33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64" autoAdjust="0"/>
  </p:normalViewPr>
  <p:slideViewPr>
    <p:cSldViewPr snapToGrid="0">
      <p:cViewPr varScale="1">
        <p:scale>
          <a:sx n="66" d="100"/>
          <a:sy n="66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9217-1565-4BB8-AE91-9F56FF8E311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97D-7D48-453E-9A58-CE2F9BCE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197D-7D48-453E-9A58-CE2F9BCED87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4197D-7D48-453E-9A58-CE2F9BCED87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BE1D-DFBF-40D4-A923-EBDBD93CAA56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F8E4-CBC7-45B7-81E3-D38DCBEBAD2A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F391-A8A6-44ED-BE03-32393AE20ABC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6871-B45F-4BBF-838C-9434E4802E9B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A119-5A5C-4AC2-89E0-C33EEFC9C471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F9A2-0FA7-4E18-BF35-528730E500C2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2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74A-7B85-452F-AB4E-EFB80C6468CE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D64-B685-464B-B0A5-AB8E0E1F9C89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2068-FD74-4073-B010-B1EA13D98140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B27E-E011-4E8D-BDD5-086A4209A572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3299-0CBC-41AB-A02A-98522AF94CC6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3968-DAEF-42F0-B0DB-311360110498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4B4A-6699-49FB-8580-4FB364DC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393700"/>
            <a:ext cx="11772900" cy="24511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ONE</a:t>
            </a:r>
            <a:b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158" y="2548537"/>
            <a:ext cx="8928100" cy="2544641"/>
          </a:xfrm>
        </p:spPr>
        <p:txBody>
          <a:bodyPr>
            <a:normAutofit/>
          </a:bodyPr>
          <a:lstStyle/>
          <a:p>
            <a:pPr lvl="0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 and Concurrency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3711" y="5443345"/>
            <a:ext cx="234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Muluye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05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32011" y="698500"/>
            <a:ext cx="10932459" cy="5791200"/>
            <a:chOff x="2175" y="5357"/>
            <a:chExt cx="8640" cy="4964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191" y="9563"/>
              <a:ext cx="1260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Transaction Initiated</a:t>
              </a:r>
              <a:endPara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175" y="5357"/>
              <a:ext cx="8640" cy="4964"/>
              <a:chOff x="2175" y="5357"/>
              <a:chExt cx="8640" cy="4964"/>
            </a:xfrm>
          </p:grpSpPr>
          <p:cxnSp>
            <p:nvCxnSpPr>
              <p:cNvPr id="8" name="Line 10"/>
              <p:cNvCxnSpPr/>
              <p:nvPr/>
            </p:nvCxnSpPr>
            <p:spPr bwMode="auto">
              <a:xfrm flipH="1">
                <a:off x="3435" y="7651"/>
                <a:ext cx="90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175" y="5357"/>
                <a:ext cx="8640" cy="4964"/>
                <a:chOff x="2175" y="5357"/>
                <a:chExt cx="8640" cy="4964"/>
              </a:xfrm>
            </p:grpSpPr>
            <p:sp>
              <p:nvSpPr>
                <p:cNvPr id="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262" y="5416"/>
                  <a:ext cx="1593" cy="6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Ok to Commit </a:t>
                  </a:r>
                  <a:endPara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2175" y="5357"/>
                  <a:ext cx="8640" cy="4964"/>
                  <a:chOff x="2175" y="5357"/>
                  <a:chExt cx="8640" cy="4964"/>
                </a:xfrm>
              </p:grpSpPr>
              <p:cxnSp>
                <p:nvCxnSpPr>
                  <p:cNvPr id="12" name="Line 14"/>
                  <p:cNvCxnSpPr/>
                  <p:nvPr/>
                </p:nvCxnSpPr>
                <p:spPr bwMode="auto">
                  <a:xfrm>
                    <a:off x="4695" y="6092"/>
                    <a:ext cx="144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175" y="5357"/>
                    <a:ext cx="8640" cy="4964"/>
                    <a:chOff x="2175" y="5357"/>
                    <a:chExt cx="8640" cy="4964"/>
                  </a:xfrm>
                </p:grpSpPr>
                <p:sp>
                  <p:nvSpPr>
                    <p:cNvPr id="1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36" y="8432"/>
                      <a:ext cx="1559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Initiated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015" y="5912"/>
                      <a:ext cx="1260" cy="6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Modified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35" y="7532"/>
                      <a:ext cx="1800" cy="8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 of Transaction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55" y="5372"/>
                      <a:ext cx="1440" cy="72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95" y="7532"/>
                      <a:ext cx="1440" cy="72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15" y="9513"/>
                      <a:ext cx="1440" cy="72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7" y="9513"/>
                      <a:ext cx="1783" cy="72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Rollback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1" name="Line 23"/>
                    <p:cNvCxnSpPr/>
                    <p:nvPr/>
                  </p:nvCxnSpPr>
                  <p:spPr bwMode="auto">
                    <a:xfrm>
                      <a:off x="4875" y="5733"/>
                      <a:ext cx="19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2" name="Line 24"/>
                    <p:cNvCxnSpPr/>
                    <p:nvPr/>
                  </p:nvCxnSpPr>
                  <p:spPr bwMode="auto">
                    <a:xfrm>
                      <a:off x="8295" y="5733"/>
                      <a:ext cx="1440" cy="17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3" name="Line 25"/>
                    <p:cNvCxnSpPr/>
                    <p:nvPr/>
                  </p:nvCxnSpPr>
                  <p:spPr bwMode="auto">
                    <a:xfrm>
                      <a:off x="5055" y="9872"/>
                      <a:ext cx="18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4" name="Line 26"/>
                    <p:cNvCxnSpPr/>
                    <p:nvPr/>
                  </p:nvCxnSpPr>
                  <p:spPr bwMode="auto">
                    <a:xfrm>
                      <a:off x="6315" y="8253"/>
                      <a:ext cx="1260" cy="1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" name="Line 27"/>
                    <p:cNvCxnSpPr/>
                    <p:nvPr/>
                  </p:nvCxnSpPr>
                  <p:spPr bwMode="auto">
                    <a:xfrm>
                      <a:off x="7035" y="7892"/>
                      <a:ext cx="18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6" name="Line 28"/>
                    <p:cNvCxnSpPr/>
                    <p:nvPr/>
                  </p:nvCxnSpPr>
                  <p:spPr bwMode="auto">
                    <a:xfrm flipV="1">
                      <a:off x="8295" y="8356"/>
                      <a:ext cx="1339" cy="15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7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75" y="9692"/>
                      <a:ext cx="1603" cy="62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unmodified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8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5" y="5357"/>
                      <a:ext cx="3420" cy="4206"/>
                      <a:chOff x="2175" y="5357"/>
                      <a:chExt cx="3420" cy="4206"/>
                    </a:xfrm>
                  </p:grpSpPr>
                  <p:sp>
                    <p:nvSpPr>
                      <p:cNvPr id="30" name="Text Box 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93" y="8432"/>
                        <a:ext cx="1664" cy="7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marL="0" marR="0" algn="just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Error Detected by Transaction</a:t>
                        </a:r>
                        <a:endParaRPr lang="en-US" sz="3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" name="Text 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75" y="8972"/>
                        <a:ext cx="1260" cy="59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Consistent State</a:t>
                        </a:r>
                        <a:endParaRPr lang="en-US" sz="3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2" name="Text Box 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82" y="6510"/>
                        <a:ext cx="1260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marL="0" marR="0" algn="just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No Error</a:t>
                        </a:r>
                      </a:p>
                    </p:txBody>
                  </p:sp>
                  <p:sp>
                    <p:nvSpPr>
                      <p:cNvPr id="33" name="Oval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75" y="7532"/>
                        <a:ext cx="1440" cy="72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Modify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4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35" y="5357"/>
                        <a:ext cx="1665" cy="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Start Commit</a:t>
                        </a:r>
                        <a:endPara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5" name="Line 36"/>
                      <p:cNvCxnSpPr/>
                      <p:nvPr/>
                    </p:nvCxnSpPr>
                    <p:spPr bwMode="auto">
                      <a:xfrm flipV="1">
                        <a:off x="2895" y="6272"/>
                        <a:ext cx="108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6" name="Line 37"/>
                      <p:cNvCxnSpPr/>
                      <p:nvPr/>
                    </p:nvCxnSpPr>
                    <p:spPr bwMode="auto">
                      <a:xfrm>
                        <a:off x="3615" y="7892"/>
                        <a:ext cx="19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7" name="Line 38"/>
                      <p:cNvCxnSpPr/>
                      <p:nvPr/>
                    </p:nvCxnSpPr>
                    <p:spPr bwMode="auto">
                      <a:xfrm>
                        <a:off x="2895" y="8253"/>
                        <a:ext cx="1260" cy="12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8" name="Line 39"/>
                      <p:cNvCxnSpPr/>
                      <p:nvPr/>
                    </p:nvCxnSpPr>
                    <p:spPr bwMode="auto">
                      <a:xfrm flipV="1">
                        <a:off x="4369" y="6204"/>
                        <a:ext cx="180" cy="10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39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907" y="7172"/>
                        <a:ext cx="1688" cy="59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System Detects Error</a:t>
                        </a:r>
                        <a:endParaRPr lang="en-US" sz="3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55" y="8612"/>
                      <a:ext cx="1260" cy="71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Consistent State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914400" y="279400"/>
            <a:ext cx="9872871" cy="419100"/>
          </a:xfrm>
        </p:spPr>
        <p:txBody>
          <a:bodyPr>
            <a:normAutofit fontScale="92500" lnSpcReduction="20000"/>
          </a:bodyPr>
          <a:lstStyle/>
          <a:p>
            <a:pPr marL="45720" lvl="2" indent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1.3.3. State of a Transaction(2)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60" y="355600"/>
            <a:ext cx="11524128" cy="6235700"/>
          </a:xfrm>
        </p:spPr>
        <p:txBody>
          <a:bodyPr>
            <a:normAutofit/>
          </a:bodyPr>
          <a:lstStyle/>
          <a:p>
            <a:pPr marL="45720" lv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1.3.4.	ACID Property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has some basic features or properties to be considered as a valid transaction.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are: A: Atomicity, C: Consistency, I: Isolation, D: Durability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referred as ACID property of transaction.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the ACID property,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integrity of the database cannot be guaranteed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properties, in totality, provide a mechanism to ensure correctness and consistency of a database.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53" y="174812"/>
            <a:ext cx="11822206" cy="6387247"/>
          </a:xfrm>
        </p:spPr>
        <p:txBody>
          <a:bodyPr>
            <a:normAutofit/>
          </a:bodyPr>
          <a:lstStyle/>
          <a:p>
            <a:pPr marL="45720" lv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Atomicity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all-or-nothing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property (‘All or nothing rule’). Transactions do not occur partially.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is an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indivisible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unit. Every transaction cannot be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subdivided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small tasks.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a transaction aborts, changes made to the database are not visible.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a transaction commits, changes made are visible.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transaction T1 and T2: Transfer of 100 from account X to account Y.</a:t>
            </a:r>
          </a:p>
          <a:p>
            <a:pPr lvl="0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 descr="F:\WKU MATERIAL\2011\Semester II\Transaction\ACID Properties in DBMS - GeeksforGeeks_files\11-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26" y="3167448"/>
            <a:ext cx="6992471" cy="3188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97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317500"/>
            <a:ext cx="11631895" cy="4568400"/>
          </a:xfrm>
        </p:spPr>
        <p:txBody>
          <a:bodyPr>
            <a:noAutofit/>
          </a:bodyPr>
          <a:lstStyle/>
          <a:p>
            <a:pPr marL="45720" lv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Consistency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DBMS can ensure consistency by enforcing integrity and enterprise constraints.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correctness of a database.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must transform the database from one consistent state to another consistent state.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responsibility of both the DBMS and the application developers to ensure consistency.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202274"/>
            <a:ext cx="11658600" cy="6401547"/>
          </a:xfrm>
        </p:spPr>
        <p:txBody>
          <a:bodyPr>
            <a:normAutofit/>
          </a:bodyPr>
          <a:lstStyle/>
          <a:p>
            <a:pPr marL="45720" lv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Isolation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execute independently of one another.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must execute without interference from other concurrent transactions.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must not be visible to other transactions until that particular change in that transaction is written to memory or has been committed.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responsibility of the concurrency control subsystem to ensure isolation. </a:t>
            </a:r>
          </a:p>
          <a:p>
            <a:pPr marL="45720" lv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F:\WKU MATERIAL\2011\Semester II\Transaction\ACID Properties in DBMS - GeeksforGeeks_files\22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68" y="3966883"/>
            <a:ext cx="7732059" cy="26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106375" y="3508810"/>
            <a:ext cx="7265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X=500, Y=500. Consider two transactions T and T”.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300" y="6188843"/>
            <a:ext cx="3753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T”: (X+Y = 50,000+500=50,500)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41300" y="5604550"/>
            <a:ext cx="3753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T: (X+Y = 50,000 + 450 = 50,450)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463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11696700" cy="6261100"/>
          </a:xfrm>
        </p:spPr>
        <p:txBody>
          <a:bodyPr>
            <a:normAutofit/>
          </a:bodyPr>
          <a:lstStyle/>
          <a:p>
            <a:pPr marL="45720" lv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Durability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property ensures the effects of a successfully completed (committed) transaction are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recorded in the database.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 and Durability are closely related.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Isolation are closely related.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enforce Consistency and Isolation concept DBMS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Scheduling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04799"/>
            <a:ext cx="11683999" cy="6328229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	Types of Transaction Schedules</a:t>
            </a:r>
          </a:p>
          <a:p>
            <a:pPr marL="4572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Serial Scheduling: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executed one by one from the start to finish.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2" y="1667435"/>
            <a:ext cx="6751550" cy="4397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1971" y="5907727"/>
            <a:ext cx="3762569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1‑1: Serial scheduling</a:t>
            </a:r>
          </a:p>
        </p:txBody>
      </p:sp>
    </p:spTree>
    <p:extLst>
      <p:ext uri="{BB962C8B-B14F-4D97-AF65-F5344CB8AC3E}">
        <p14:creationId xmlns:p14="http://schemas.microsoft.com/office/powerpoint/2010/main" val="180803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8" y="229169"/>
            <a:ext cx="11374887" cy="64411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Schedules: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operation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transaction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aborted or committed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schedules.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Recoverable Schedules: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 in which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commit only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all transactions whose changes they read commit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recoverable schedules.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if some transaction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reading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or written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some other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the commit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occur after the commit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61452"/>
              </p:ext>
            </p:extLst>
          </p:nvPr>
        </p:nvGraphicFramePr>
        <p:xfrm>
          <a:off x="6071348" y="743899"/>
          <a:ext cx="4299762" cy="3357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3254">
                  <a:extLst>
                    <a:ext uri="{9D8B030D-6E8A-4147-A177-3AD203B41FA5}">
                      <a16:colId xmlns:a16="http://schemas.microsoft.com/office/drawing/2014/main" val="392407065"/>
                    </a:ext>
                  </a:extLst>
                </a:gridCol>
                <a:gridCol w="1433254">
                  <a:extLst>
                    <a:ext uri="{9D8B030D-6E8A-4147-A177-3AD203B41FA5}">
                      <a16:colId xmlns:a16="http://schemas.microsoft.com/office/drawing/2014/main" val="1107012218"/>
                    </a:ext>
                  </a:extLst>
                </a:gridCol>
                <a:gridCol w="1433254">
                  <a:extLst>
                    <a:ext uri="{9D8B030D-6E8A-4147-A177-3AD203B41FA5}">
                      <a16:colId xmlns:a16="http://schemas.microsoft.com/office/drawing/2014/main" val="2760910213"/>
                    </a:ext>
                  </a:extLst>
                </a:gridCol>
              </a:tblGrid>
              <a:tr h="41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26636"/>
                  </a:ext>
                </a:extLst>
              </a:tr>
              <a:tr h="41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324660"/>
                  </a:ext>
                </a:extLst>
              </a:tr>
              <a:tr h="4196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772308"/>
                  </a:ext>
                </a:extLst>
              </a:tr>
              <a:tr h="41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513395"/>
                  </a:ext>
                </a:extLst>
              </a:tr>
              <a:tr h="4196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253320"/>
                  </a:ext>
                </a:extLst>
              </a:tr>
              <a:tr h="41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562194"/>
                  </a:ext>
                </a:extLst>
              </a:tr>
              <a:tr h="419682"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622946"/>
                  </a:ext>
                </a:extLst>
              </a:tr>
              <a:tr h="4196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62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255494"/>
            <a:ext cx="11739281" cy="633345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recoverable schedule since T1 commits before T2, which makes the value read by T2 correct.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read the value of A written by T1, and committed. T1 later aborted, therefore the value read by T2 is wrong, but since T2 committed, this schedule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unrecoverable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06341"/>
              </p:ext>
            </p:extLst>
          </p:nvPr>
        </p:nvGraphicFramePr>
        <p:xfrm>
          <a:off x="4588018" y="3361943"/>
          <a:ext cx="3529154" cy="21955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1709">
                  <a:extLst>
                    <a:ext uri="{9D8B030D-6E8A-4147-A177-3AD203B41FA5}">
                      <a16:colId xmlns:a16="http://schemas.microsoft.com/office/drawing/2014/main" val="3830286775"/>
                    </a:ext>
                  </a:extLst>
                </a:gridCol>
                <a:gridCol w="1837445">
                  <a:extLst>
                    <a:ext uri="{9D8B030D-6E8A-4147-A177-3AD203B41FA5}">
                      <a16:colId xmlns:a16="http://schemas.microsoft.com/office/drawing/2014/main" val="661400035"/>
                    </a:ext>
                  </a:extLst>
                </a:gridCol>
              </a:tblGrid>
              <a:tr h="250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5773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95932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499543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3976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49358"/>
              </p:ext>
            </p:extLst>
          </p:nvPr>
        </p:nvGraphicFramePr>
        <p:xfrm>
          <a:off x="4478568" y="349624"/>
          <a:ext cx="3529154" cy="21741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4577">
                  <a:extLst>
                    <a:ext uri="{9D8B030D-6E8A-4147-A177-3AD203B41FA5}">
                      <a16:colId xmlns:a16="http://schemas.microsoft.com/office/drawing/2014/main" val="386765510"/>
                    </a:ext>
                  </a:extLst>
                </a:gridCol>
                <a:gridCol w="1764577">
                  <a:extLst>
                    <a:ext uri="{9D8B030D-6E8A-4147-A177-3AD203B41FA5}">
                      <a16:colId xmlns:a16="http://schemas.microsoft.com/office/drawing/2014/main" val="2164306712"/>
                    </a:ext>
                  </a:extLst>
                </a:gridCol>
              </a:tblGrid>
              <a:tr h="287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81171"/>
                  </a:ext>
                </a:extLst>
              </a:tr>
              <a:tr h="5951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357987"/>
                  </a:ext>
                </a:extLst>
              </a:tr>
              <a:tr h="595156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266418"/>
                  </a:ext>
                </a:extLst>
              </a:tr>
              <a:tr h="2878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368405"/>
                  </a:ext>
                </a:extLst>
              </a:tr>
              <a:tr h="287834"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40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61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309281"/>
            <a:ext cx="11438712" cy="627967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Cascadeless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read value updated or written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some other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of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it after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of 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87191"/>
              </p:ext>
            </p:extLst>
          </p:nvPr>
        </p:nvGraphicFramePr>
        <p:xfrm>
          <a:off x="4697632" y="1456972"/>
          <a:ext cx="3048000" cy="19568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659043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0793717"/>
                    </a:ext>
                  </a:extLst>
                </a:gridCol>
              </a:tblGrid>
              <a:tr h="238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13415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519567"/>
                  </a:ext>
                </a:extLst>
              </a:tr>
              <a:tr h="23945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666377"/>
                  </a:ext>
                </a:extLst>
              </a:tr>
              <a:tr h="2394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949377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6408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2124" y="3297654"/>
            <a:ext cx="11149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This schedule is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cascadeless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Since the updated value of A is read by T2 only after the updating transaction i.e. T1 commits. 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5CBA45-4D0D-4D49-A7D2-6907FE85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1276"/>
              </p:ext>
            </p:extLst>
          </p:nvPr>
        </p:nvGraphicFramePr>
        <p:xfrm>
          <a:off x="4568720" y="4186718"/>
          <a:ext cx="3764478" cy="21329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2239">
                  <a:extLst>
                    <a:ext uri="{9D8B030D-6E8A-4147-A177-3AD203B41FA5}">
                      <a16:colId xmlns:a16="http://schemas.microsoft.com/office/drawing/2014/main" val="3052643538"/>
                    </a:ext>
                  </a:extLst>
                </a:gridCol>
                <a:gridCol w="1882239">
                  <a:extLst>
                    <a:ext uri="{9D8B030D-6E8A-4147-A177-3AD203B41FA5}">
                      <a16:colId xmlns:a16="http://schemas.microsoft.com/office/drawing/2014/main" val="3343284395"/>
                    </a:ext>
                  </a:extLst>
                </a:gridCol>
              </a:tblGrid>
              <a:tr h="259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072022"/>
                  </a:ext>
                </a:extLst>
              </a:tr>
              <a:tr h="2248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494671"/>
                  </a:ext>
                </a:extLst>
              </a:tr>
              <a:tr h="2248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757023"/>
                  </a:ext>
                </a:extLst>
              </a:tr>
              <a:tr h="224834"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764979"/>
                  </a:ext>
                </a:extLst>
              </a:tr>
              <a:tr h="2248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900881"/>
                  </a:ext>
                </a:extLst>
              </a:tr>
              <a:tr h="2248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689386"/>
                  </a:ext>
                </a:extLst>
              </a:tr>
              <a:tr h="224834"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7756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30CDF2-9954-47AF-926B-7C7E0BD65FC6}"/>
              </a:ext>
            </a:extLst>
          </p:cNvPr>
          <p:cNvSpPr txBox="1"/>
          <p:nvPr/>
        </p:nvSpPr>
        <p:spPr>
          <a:xfrm>
            <a:off x="412124" y="6143651"/>
            <a:ext cx="1029022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recoverable schedule but it does not avoid cascading aborts. </a:t>
            </a:r>
          </a:p>
        </p:txBody>
      </p:sp>
    </p:spTree>
    <p:extLst>
      <p:ext uri="{BB962C8B-B14F-4D97-AF65-F5344CB8AC3E}">
        <p14:creationId xmlns:p14="http://schemas.microsoft.com/office/powerpoint/2010/main" val="404134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54000"/>
            <a:ext cx="11684000" cy="6350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chapter, should be familiar with the following concepts.</a:t>
            </a:r>
          </a:p>
          <a:p>
            <a:pPr marL="806450" lvl="0" indent="-403225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0" indent="-403225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 of DBMS </a:t>
            </a:r>
          </a:p>
          <a:p>
            <a:pPr marL="806450" lvl="0" indent="-403225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</a:t>
            </a:r>
          </a:p>
          <a:p>
            <a:pPr marL="806450" lvl="0" indent="-403225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of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 Sharing</a:t>
            </a:r>
          </a:p>
          <a:p>
            <a:pPr marL="806450" lvl="0" indent="-403225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techniques </a:t>
            </a:r>
          </a:p>
          <a:p>
            <a:pPr marL="806450" lvl="0" indent="-403225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0" indent="-403225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89" y="254088"/>
            <a:ext cx="11451022" cy="3557467"/>
          </a:xfrm>
        </p:spPr>
        <p:txBody>
          <a:bodyPr/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Strict Schedules: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for any two transactions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read or write updated or written value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only after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commits/aborts.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25586-8282-48F9-AF2E-83F47C21B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16162"/>
              </p:ext>
            </p:extLst>
          </p:nvPr>
        </p:nvGraphicFramePr>
        <p:xfrm>
          <a:off x="3426344" y="1507828"/>
          <a:ext cx="4723142" cy="21939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61571">
                  <a:extLst>
                    <a:ext uri="{9D8B030D-6E8A-4147-A177-3AD203B41FA5}">
                      <a16:colId xmlns:a16="http://schemas.microsoft.com/office/drawing/2014/main" val="2239333100"/>
                    </a:ext>
                  </a:extLst>
                </a:gridCol>
                <a:gridCol w="2361571">
                  <a:extLst>
                    <a:ext uri="{9D8B030D-6E8A-4147-A177-3AD203B41FA5}">
                      <a16:colId xmlns:a16="http://schemas.microsoft.com/office/drawing/2014/main" val="4032827490"/>
                    </a:ext>
                  </a:extLst>
                </a:gridCol>
              </a:tblGrid>
              <a:tr h="259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cap="all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79433"/>
                  </a:ext>
                </a:extLst>
              </a:tr>
              <a:tr h="259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751183"/>
                  </a:ext>
                </a:extLst>
              </a:tr>
              <a:tr h="259587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498625"/>
                  </a:ext>
                </a:extLst>
              </a:tr>
              <a:tr h="259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197338"/>
                  </a:ext>
                </a:extLst>
              </a:tr>
              <a:tr h="259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829854"/>
                  </a:ext>
                </a:extLst>
              </a:tr>
              <a:tr h="259587"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111780"/>
                  </a:ext>
                </a:extLst>
              </a:tr>
              <a:tr h="259587"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5388"/>
                  </a:ext>
                </a:extLst>
              </a:tr>
              <a:tr h="259587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4098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7C1F70-673B-4684-AFEA-CCD1E286A7F4}"/>
              </a:ext>
            </a:extLst>
          </p:cNvPr>
          <p:cNvSpPr txBox="1"/>
          <p:nvPr/>
        </p:nvSpPr>
        <p:spPr>
          <a:xfrm>
            <a:off x="122830" y="3977558"/>
            <a:ext cx="118047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strict schedule since T2 reads and writes A which is written by T1 only after the commit of T1. 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It can be seen that: </a:t>
            </a:r>
          </a:p>
          <a:p>
            <a:pPr marL="804863" lvl="0" indent="-403225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Cascadeless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schedules are stricter than recoverable schedules.</a:t>
            </a:r>
          </a:p>
          <a:p>
            <a:pPr marL="804863" lvl="0" indent="-403225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 schedules are stricter than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cascadeless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schedules.</a:t>
            </a:r>
          </a:p>
          <a:p>
            <a:pPr marL="804863" lvl="0" indent="-403225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schedules satisfy the constraints of all recoverable,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strict schedules.</a:t>
            </a:r>
          </a:p>
        </p:txBody>
      </p:sp>
    </p:spTree>
    <p:extLst>
      <p:ext uri="{BB962C8B-B14F-4D97-AF65-F5344CB8AC3E}">
        <p14:creationId xmlns:p14="http://schemas.microsoft.com/office/powerpoint/2010/main" val="29687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254000"/>
            <a:ext cx="11709400" cy="6413500"/>
          </a:xfrm>
        </p:spPr>
        <p:txBody>
          <a:bodyPr>
            <a:normAutofit/>
          </a:bodyPr>
          <a:lstStyle/>
          <a:p>
            <a:pPr marL="548640" lvl="2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1.4.1. Ways of Transaction Execution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Basically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executing a set of transactions: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Serially (Serial Execution):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executed strictly serially.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transaction that is being executed in the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not shared between transactions at one specific time.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things about serial execution: </a:t>
            </a:r>
          </a:p>
          <a:p>
            <a:pPr marL="968375" indent="-282575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execution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the input is correct then output will be correct. </a:t>
            </a:r>
          </a:p>
          <a:p>
            <a:pPr marL="968375" indent="-282575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execution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since all the resources are available to the active.</a:t>
            </a:r>
          </a:p>
          <a:p>
            <a:pPr marL="282575" indent="-282575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thing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serial execution is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inefficient resource utilization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7116"/>
            <a:ext cx="11696700" cy="636035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Execution: Example, suppose data items X = 10, Y = 6, and N =1 and T1 and T2 are transactions.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45209"/>
              </p:ext>
            </p:extLst>
          </p:nvPr>
        </p:nvGraphicFramePr>
        <p:xfrm>
          <a:off x="3430724" y="1242712"/>
          <a:ext cx="6551476" cy="40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246269">
                  <a:extLst>
                    <a:ext uri="{9D8B030D-6E8A-4147-A177-3AD203B41FA5}">
                      <a16:colId xmlns:a16="http://schemas.microsoft.com/office/drawing/2014/main" val="2215396216"/>
                    </a:ext>
                  </a:extLst>
                </a:gridCol>
                <a:gridCol w="2388791">
                  <a:extLst>
                    <a:ext uri="{9D8B030D-6E8A-4147-A177-3AD203B41FA5}">
                      <a16:colId xmlns:a16="http://schemas.microsoft.com/office/drawing/2014/main" val="2745134435"/>
                    </a:ext>
                  </a:extLst>
                </a:gridCol>
                <a:gridCol w="2916416">
                  <a:extLst>
                    <a:ext uri="{9D8B030D-6E8A-4147-A177-3AD203B41FA5}">
                      <a16:colId xmlns:a16="http://schemas.microsoft.com/office/drawing/2014/main" val="716594057"/>
                    </a:ext>
                  </a:extLst>
                </a:gridCol>
              </a:tblGrid>
              <a:tr h="221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29245"/>
                  </a:ext>
                </a:extLst>
              </a:tr>
              <a:tr h="292452">
                <a:tc rowSpan="9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(X) {X = 10}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849964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:= X+N {X = 11}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580020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(X) {X = 11}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975900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(Y) {Y = 6}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008865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:= Y+N {Y = 7}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073511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(Y) {Y = 7}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313251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(X) {X = 11}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095804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60020" marR="0" indent="-5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:= X+N {X = 12}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848830"/>
                  </a:ext>
                </a:extLst>
              </a:tr>
              <a:tr h="29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60020" marR="0" indent="-5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27064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965196" y="1933997"/>
            <a:ext cx="0" cy="22800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735844" y="5355581"/>
            <a:ext cx="10536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Execution: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Final values of X, Y at the end of T1 and T2: X = 12 and Y = 7.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9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-13647"/>
            <a:ext cx="11734800" cy="6362700"/>
          </a:xfrm>
        </p:spPr>
        <p:txBody>
          <a:bodyPr>
            <a:normAutofit/>
          </a:bodyPr>
          <a:lstStyle/>
          <a:p>
            <a:pPr marL="45720" lvl="2" indent="0" algn="just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28299"/>
              </p:ext>
            </p:extLst>
          </p:nvPr>
        </p:nvGraphicFramePr>
        <p:xfrm>
          <a:off x="4015918" y="1054202"/>
          <a:ext cx="7291243" cy="3622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57840">
                  <a:extLst>
                    <a:ext uri="{9D8B030D-6E8A-4147-A177-3AD203B41FA5}">
                      <a16:colId xmlns:a16="http://schemas.microsoft.com/office/drawing/2014/main" val="3110487923"/>
                    </a:ext>
                  </a:extLst>
                </a:gridCol>
                <a:gridCol w="3155389">
                  <a:extLst>
                    <a:ext uri="{9D8B030D-6E8A-4147-A177-3AD203B41FA5}">
                      <a16:colId xmlns:a16="http://schemas.microsoft.com/office/drawing/2014/main" val="1576373476"/>
                    </a:ext>
                  </a:extLst>
                </a:gridCol>
                <a:gridCol w="2578014">
                  <a:extLst>
                    <a:ext uri="{9D8B030D-6E8A-4147-A177-3AD203B41FA5}">
                      <a16:colId xmlns:a16="http://schemas.microsoft.com/office/drawing/2014/main" val="3144652573"/>
                    </a:ext>
                  </a:extLst>
                </a:gridCol>
              </a:tblGrid>
              <a:tr h="3540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14946"/>
                  </a:ext>
                </a:extLst>
              </a:tr>
              <a:tr h="354076">
                <a:tc rowSpan="9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(X) {X = 10}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695889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(X) {X = 10}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659695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:= X+N {X = 11}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018027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:= X+N {X = 11}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65986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(X) {X = 11}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420884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(X)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426030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(Y) {Y = 6}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438068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:= Y+N {Y = 7}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60020" marR="0" indent="-5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690286"/>
                  </a:ext>
                </a:extLst>
              </a:tr>
              <a:tr h="354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(Y) {Y = 7}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60020" marR="0" indent="-5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72730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4591058" y="1793542"/>
            <a:ext cx="0" cy="27483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8B5474-07BE-480D-B73F-31DE35A1733E}"/>
              </a:ext>
            </a:extLst>
          </p:cNvPr>
          <p:cNvSpPr txBox="1"/>
          <p:nvPr/>
        </p:nvSpPr>
        <p:spPr>
          <a:xfrm>
            <a:off x="228600" y="4741813"/>
            <a:ext cx="1092162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values at the end of T1 and T2: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11, and Y = 7.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improves resource utilization,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unfortunately gives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result.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correct value of X is 12 but in concurrent execution X =11, which is incorrect.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this error is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sharing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X by T1 and T2.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54C34-4DF5-4C25-A47E-4E2DAD6F4C19}"/>
              </a:ext>
            </a:extLst>
          </p:cNvPr>
          <p:cNvSpPr txBox="1"/>
          <p:nvPr/>
        </p:nvSpPr>
        <p:spPr>
          <a:xfrm>
            <a:off x="228600" y="432785"/>
            <a:ext cx="1105460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lvl="2" indent="0" algn="just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is the reverse of serially executable transactions, reads and writes are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some order.</a:t>
            </a:r>
          </a:p>
          <a:p>
            <a:pPr marL="45720" lvl="2" indent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37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58750"/>
            <a:ext cx="11709400" cy="6197600"/>
          </a:xfrm>
        </p:spPr>
        <p:txBody>
          <a:bodyPr>
            <a:normAutofit/>
          </a:bodyPr>
          <a:lstStyle/>
          <a:p>
            <a:pPr marL="548640" lvl="2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1.3.3. Anomalies Due to Interleaved Transactions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the transactions are doing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database no problem.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read and write operations done alternatively there is a possibility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categories anomalies: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0" lvl="0" indent="-34925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Write-Read Conflicts (WR Conflicts)</a:t>
            </a:r>
          </a:p>
          <a:p>
            <a:pPr marL="2406650" lvl="0" indent="-34925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Read-Write Conflicts (RW Conflicts)</a:t>
            </a:r>
          </a:p>
          <a:p>
            <a:pPr marL="2406650" lvl="0" indent="-34925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Write-Write Conflicts (WW Conflicts)</a:t>
            </a:r>
          </a:p>
          <a:p>
            <a:pPr marL="2406650" indent="-34925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304800"/>
            <a:ext cx="11620500" cy="6261100"/>
          </a:xfrm>
        </p:spPr>
        <p:txBody>
          <a:bodyPr>
            <a:normAutofit/>
          </a:bodyPr>
          <a:lstStyle/>
          <a:p>
            <a:pPr marL="45720" lv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Write-Read Conflicts (WR Conflicts)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 Read: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happens when Transaction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is trying to read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another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has not yet been committed.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transfers Birr 200 from A to B, and T2 increments both A and B by 6%.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43201"/>
            <a:ext cx="5048250" cy="3613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1215" y="5882157"/>
            <a:ext cx="3810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Reading uncommitted data.</a:t>
            </a:r>
          </a:p>
        </p:txBody>
      </p:sp>
    </p:spTree>
    <p:extLst>
      <p:ext uri="{BB962C8B-B14F-4D97-AF65-F5344CB8AC3E}">
        <p14:creationId xmlns:p14="http://schemas.microsoft.com/office/powerpoint/2010/main" val="390610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254000"/>
            <a:ext cx="10986448" cy="6227482"/>
          </a:xfrm>
        </p:spPr>
        <p:txBody>
          <a:bodyPr>
            <a:normAutofit/>
          </a:bodyPr>
          <a:lstStyle/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Read-Write Conflicts (RW Conflicts)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Unrepeatable Read: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could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value of an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has been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by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T2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still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progress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T1 tries to read A again it will get different results.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Database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415552"/>
            <a:ext cx="3343275" cy="30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4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266700"/>
            <a:ext cx="11190216" cy="6286500"/>
          </a:xfrm>
        </p:spPr>
        <p:txBody>
          <a:bodyPr/>
          <a:lstStyle/>
          <a:p>
            <a:pPr marL="45720" lv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Write-Write Conflicts (WW Conflicts)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Transaction is updating an object while another one is also in progress.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two Transactions T1, and T2. Consider the two objects A, and B.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91" y="1964378"/>
            <a:ext cx="4911912" cy="3685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43734" y="5650173"/>
            <a:ext cx="2853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WW conflicts</a:t>
            </a:r>
          </a:p>
        </p:txBody>
      </p:sp>
    </p:spTree>
    <p:extLst>
      <p:ext uri="{BB962C8B-B14F-4D97-AF65-F5344CB8AC3E}">
        <p14:creationId xmlns:p14="http://schemas.microsoft.com/office/powerpoint/2010/main" val="340897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267459"/>
            <a:ext cx="11191165" cy="6283466"/>
          </a:xfrm>
        </p:spPr>
        <p:txBody>
          <a:bodyPr>
            <a:normAutofit lnSpcReduction="10000"/>
          </a:bodyPr>
          <a:lstStyle/>
          <a:p>
            <a:pPr marL="274320" lvl="1" indent="0" algn="ctr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 Concurrency Control(CC)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managing simultaneous(concurrent) operations on the database.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prevents the loss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objective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 manager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concurrent transactions, to ensure the consistency of the database.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concurrent transactions, the technique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execution is used.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possibility for the occurrence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anomalies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reasons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allowing concurrency:</a:t>
            </a:r>
          </a:p>
          <a:p>
            <a:pPr marL="2347913" indent="-457200" algn="just">
              <a:lnSpc>
                <a:spcPct val="110000"/>
              </a:lnSpc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throughput</a:t>
            </a:r>
          </a:p>
          <a:p>
            <a:pPr marL="2347913" indent="-457200" algn="just">
              <a:lnSpc>
                <a:spcPct val="110000"/>
              </a:lnSpc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resource utilization </a:t>
            </a:r>
          </a:p>
          <a:p>
            <a:pPr marL="2347913" indent="-457200" algn="just">
              <a:lnSpc>
                <a:spcPct val="110000"/>
              </a:lnSpc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waiting time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61365"/>
            <a:ext cx="11562975" cy="6427587"/>
          </a:xfrm>
        </p:spPr>
        <p:txBody>
          <a:bodyPr>
            <a:normAutofit/>
          </a:bodyPr>
          <a:lstStyle/>
          <a:p>
            <a:pPr marL="548640" lvl="2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1.5.1. Concurrency Control Techniques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 techniques are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Locking techniques 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ordering techniques 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Optimistic concurrency control techniques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Multi-version concurrency control techniques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5" y="264083"/>
            <a:ext cx="11569700" cy="711200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Transaction Management and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977563"/>
            <a:ext cx="11400646" cy="561635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is a set of logical operations.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plays a critical role to ensure efficiency and consistency.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with interleaved execution of more than one transaction.</a:t>
            </a:r>
          </a:p>
          <a:p>
            <a:pPr marL="45720" indent="0" algn="ctr">
              <a:lnSpc>
                <a:spcPct val="100000"/>
              </a:lnSpc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Single-User versus Multiuser Systems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 who can use the system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or multiuser.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Single-user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one user at a time can use the system.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Multiuser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users can use the system &amp; access the database concurrently.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airlines,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insurances, stocks, supermarkets, schools are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multiuser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simultaneous interactions of multiple users with the database safe, consistent, correct, and efficient?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241301"/>
            <a:ext cx="11573301" cy="6347652"/>
          </a:xfrm>
        </p:spPr>
        <p:txBody>
          <a:bodyPr>
            <a:normAutofit lnSpcReduction="10000"/>
          </a:bodyPr>
          <a:lstStyle/>
          <a:p>
            <a:pPr marL="45720" lvl="3" indent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Locking Technique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812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mechanism for enforcing limits on access to a resource in an environment. 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uses locks to deny access to other transactions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incorrect updates. 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(X):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applies Lock on data item X,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available to any other transaction.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 (X):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Unlocks X. X is available to other transactions. </a:t>
            </a:r>
          </a:p>
          <a:p>
            <a:pPr marL="225425" indent="0" algn="just">
              <a:lnSpc>
                <a:spcPct val="110000"/>
              </a:lnSpc>
              <a:buNone/>
            </a:pP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Lock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lock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item can be read by several transactions simultaneously. 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lock (X), then Read (X) and finally Unlock (X).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lock: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item can be modified only under Exclusive lock. 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lock (X), then Write (X) and finally Unlock (X). 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these locks are applied, then a transaction must be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well-formed.</a:t>
            </a:r>
          </a:p>
          <a:p>
            <a:pPr marL="463550" indent="-238125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is well- formed if it does not lock a locked data item and it does not try to unlock an unlocked data item.</a:t>
            </a:r>
          </a:p>
          <a:p>
            <a:pPr marL="463550" indent="-238125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0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313899"/>
            <a:ext cx="11541266" cy="6275053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 Basic Rules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transaction has a shared lock on an item, can read but not update the item.</a:t>
            </a:r>
          </a:p>
          <a:p>
            <a:pPr lvl="0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transaction has an exclusive lock on an item, can both read and update the item.</a:t>
            </a:r>
          </a:p>
          <a:p>
            <a:pPr lvl="0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transaction can hold read shared locks simultaneously on the same item.</a:t>
            </a:r>
          </a:p>
          <a:p>
            <a:pPr lvl="0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lock gives transaction exclusive access to that item.</a:t>
            </a:r>
          </a:p>
          <a:p>
            <a:pPr marL="573088" lvl="0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must issue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before any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operation is performed in T</a:t>
            </a:r>
          </a:p>
          <a:p>
            <a:pPr marL="573088" lvl="0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must issue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before any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operation is performed in T</a:t>
            </a:r>
          </a:p>
          <a:p>
            <a:pPr marL="573088" lvl="0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must issue unlock(X) after 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operations are completed in T</a:t>
            </a:r>
          </a:p>
          <a:p>
            <a:pPr marL="573088" lvl="0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will not issue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if it already holds a read lock or writes lock on X .</a:t>
            </a:r>
          </a:p>
          <a:p>
            <a:pPr marL="573088" lvl="0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will not issue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if it already holds a read lock or writes lock on X.</a:t>
            </a:r>
          </a:p>
          <a:p>
            <a:pPr marL="573088" lvl="0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will not issue unlock (X) requests unless it holds a read lock write lock on X.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allow transactions to upgrade a shared lock to an exclusive 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a lock on a data item is applied, the data item is processed and it is unlocked immediately after reading/writing is completed as follows.  Initial values of A = 10 and B = 20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8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79185"/>
              </p:ext>
            </p:extLst>
          </p:nvPr>
        </p:nvGraphicFramePr>
        <p:xfrm>
          <a:off x="6581474" y="161372"/>
          <a:ext cx="5092700" cy="62962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625622">
                  <a:extLst>
                    <a:ext uri="{9D8B030D-6E8A-4147-A177-3AD203B41FA5}">
                      <a16:colId xmlns:a16="http://schemas.microsoft.com/office/drawing/2014/main" val="4207152259"/>
                    </a:ext>
                  </a:extLst>
                </a:gridCol>
                <a:gridCol w="2467078">
                  <a:extLst>
                    <a:ext uri="{9D8B030D-6E8A-4147-A177-3AD203B41FA5}">
                      <a16:colId xmlns:a16="http://schemas.microsoft.com/office/drawing/2014/main" val="423082757"/>
                    </a:ext>
                  </a:extLst>
                </a:gridCol>
              </a:tblGrid>
              <a:tr h="2693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Concurrent Execution of T1 and T2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81184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1583224545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1445200160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(A) {A = 10}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636908596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:= A + 100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266025013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(A) (A = 110}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56438100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(A)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3675499083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(B)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88016302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(B) {B = 20}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375459938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:= B * 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1702768069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(B) {B = 100}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3876466189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(B)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2826250442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(B)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1040931027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(B) {B = 100}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500890114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:= B + 10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287401689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(B) {B = 110}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1784641769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(B)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16002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2133032242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2752616154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(A) {A = 110}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775432909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:= A + 20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371458575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(A) {A = 130}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1880541095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extLst>
                  <a:ext uri="{0D108BD9-81ED-4DB2-BD59-A6C34878D82A}">
                    <a16:rowId xmlns:a16="http://schemas.microsoft.com/office/drawing/2014/main" val="774550996"/>
                  </a:ext>
                </a:extLst>
              </a:tr>
              <a:tr h="269347">
                <a:tc gridSpan="2"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Result: A=130    B=110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2" marR="546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6999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0463" y="-1047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01311"/>
              </p:ext>
            </p:extLst>
          </p:nvPr>
        </p:nvGraphicFramePr>
        <p:xfrm>
          <a:off x="331027" y="161375"/>
          <a:ext cx="5909436" cy="62962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761070">
                  <a:extLst>
                    <a:ext uri="{9D8B030D-6E8A-4147-A177-3AD203B41FA5}">
                      <a16:colId xmlns:a16="http://schemas.microsoft.com/office/drawing/2014/main" val="1703176542"/>
                    </a:ext>
                  </a:extLst>
                </a:gridCol>
                <a:gridCol w="3148366">
                  <a:extLst>
                    <a:ext uri="{9D8B030D-6E8A-4147-A177-3AD203B41FA5}">
                      <a16:colId xmlns:a16="http://schemas.microsoft.com/office/drawing/2014/main" val="2952248236"/>
                    </a:ext>
                  </a:extLst>
                </a:gridCol>
              </a:tblGrid>
              <a:tr h="2693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 of T1 and then T2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38494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91591102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(A)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814211653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(A) {A = 10}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07906716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:= A + 100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418159479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(A) (A = 110}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3379246617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(A)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912476498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(B)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128265511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(B) {B = 20}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450991898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:= B + 10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3819359900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(B) {B =30}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3477078073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(B)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434077702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(B)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184986391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(B) {B = 30}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1934613208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:= B * 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473367148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(B) {B = 150}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3052800277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(B)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069128210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(A)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2101012663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(A) {A = 110}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423985597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:= A + 20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3849659967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(A) {A = 130}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4175788763"/>
                  </a:ext>
                </a:extLst>
              </a:tr>
              <a:tr h="2693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(A)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extLst>
                  <a:ext uri="{0D108BD9-81ED-4DB2-BD59-A6C34878D82A}">
                    <a16:rowId xmlns:a16="http://schemas.microsoft.com/office/drawing/2014/main" val="994521774"/>
                  </a:ext>
                </a:extLst>
              </a:tr>
              <a:tr h="269347">
                <a:tc gridSpan="2">
                  <a:txBody>
                    <a:bodyPr/>
                    <a:lstStyle/>
                    <a:p>
                      <a:pPr marL="0" marR="0" indent="-508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Result: A=130    B=150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32" marR="643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48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61365"/>
            <a:ext cx="11750487" cy="64275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two transactions using the serial and concurrent execution is not the same.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the above method of locking and unlocking is not correct.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consistency we have to use another approach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scheme.</a:t>
            </a:r>
          </a:p>
          <a:p>
            <a:pPr marL="4572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3. Two-Phase Locking (2PL)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follows 2PL protocol if all locking operations precede the first unlock operation in the transaction.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2PL protocol demands locking and unlocking of a transaction to have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phases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2200"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 phase: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acquires all locks but cannot release any locks.</a:t>
            </a:r>
          </a:p>
          <a:p>
            <a:pPr marL="1092200"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Shrinking phase: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releases locks but cannot acquire any new 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0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73306" y="581110"/>
            <a:ext cx="36576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itchFamily="18" charset="0"/>
              </a:rPr>
              <a:t>	</a:t>
            </a:r>
            <a:r>
              <a:rPr lang="en-US" altLang="en-US" sz="2400" b="1" u="sng" dirty="0">
                <a:latin typeface="Times New Roman" pitchFamily="18" charset="0"/>
              </a:rPr>
              <a:t>T1</a:t>
            </a:r>
            <a:r>
              <a:rPr lang="en-US" altLang="en-US" sz="2400" b="1" u="sng" baseline="30000" dirty="0">
                <a:latin typeface="Times New Roman" pitchFamily="18" charset="0"/>
              </a:rPr>
              <a:t>’</a:t>
            </a: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read_lock(Y)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read_item(Y) 		write_lock(X)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read_item(X)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X:=X+Y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write_item(X)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</a:t>
            </a:r>
            <a:r>
              <a:rPr lang="en-US" altLang="en-US" sz="2000" b="1" dirty="0">
                <a:latin typeface="Times New Roman" pitchFamily="18" charset="0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latin typeface="Times New Roman" pitchFamily="18" charset="0"/>
              </a:rPr>
              <a:t>	unlock(Y)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latin typeface="Times New Roman" pitchFamily="18" charset="0"/>
              </a:rPr>
              <a:t>	unlock(X)</a:t>
            </a:r>
            <a:r>
              <a:rPr lang="en-US" altLang="en-US" sz="2000" dirty="0">
                <a:latin typeface="Times New Roman" pitchFamily="18" charset="0"/>
              </a:rPr>
              <a:t>	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953000" y="555675"/>
            <a:ext cx="36576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itchFamily="18" charset="0"/>
              </a:rPr>
              <a:t>	</a:t>
            </a:r>
            <a:r>
              <a:rPr lang="en-US" altLang="en-US" sz="2400" b="1" u="sng" dirty="0">
                <a:latin typeface="Times New Roman" pitchFamily="18" charset="0"/>
              </a:rPr>
              <a:t>T2</a:t>
            </a:r>
            <a:r>
              <a:rPr lang="en-US" altLang="en-US" sz="2400" b="1" u="sng" baseline="30000" dirty="0">
                <a:latin typeface="Times New Roman" pitchFamily="18" charset="0"/>
              </a:rPr>
              <a:t>’</a:t>
            </a:r>
            <a:endParaRPr lang="en-US" altLang="en-US" sz="24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read_lock(X)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read_item(X) 		write_lock(Y)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read_item(Y)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Y:=X+Y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write_item(Y)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Times New Roman" pitchFamily="18" charset="0"/>
              </a:rPr>
              <a:t>	</a:t>
            </a:r>
            <a:r>
              <a:rPr lang="en-US" altLang="en-US" sz="2000" b="1" dirty="0">
                <a:latin typeface="Times New Roman" pitchFamily="18" charset="0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latin typeface="Times New Roman" pitchFamily="18" charset="0"/>
              </a:rPr>
              <a:t>	unlock(X)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latin typeface="Times New Roman" pitchFamily="18" charset="0"/>
              </a:rPr>
              <a:t>	unlock(Y)</a:t>
            </a:r>
            <a:r>
              <a:rPr lang="en-US" altLang="en-US" sz="2000" dirty="0">
                <a:latin typeface="Times New Roman" pitchFamily="18" charset="0"/>
              </a:rPr>
              <a:t>	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492188" y="5537709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>
                <a:latin typeface="Times New Roman" pitchFamily="18" charset="0"/>
              </a:rPr>
              <a:t>These transactions obey the Strict 2PL protocol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2108" y="241158"/>
            <a:ext cx="442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Two phase Lock(example)</a:t>
            </a:r>
          </a:p>
        </p:txBody>
      </p:sp>
    </p:spTree>
    <p:extLst>
      <p:ext uri="{BB962C8B-B14F-4D97-AF65-F5344CB8AC3E}">
        <p14:creationId xmlns:p14="http://schemas.microsoft.com/office/powerpoint/2010/main" val="740210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230" y="238136"/>
            <a:ext cx="11276662" cy="638172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 Methods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roblems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two or more transactions are in a simultaneous wait state, each one waiting for one of the others to release a lock.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T0, T1, T2, ..., Tn. T0 needs a resource X to complete its task. Resource X is held by T1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 is waiting for resource Y, which is held by T2. T2 is waiting for resource Z, which is held by T0.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wait for each other to release resources &amp;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of the processes can finish their task. This situation is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'deadlock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keep the system deadlock-free transactions involved in deadlock are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rolled back and restarted.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8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253747"/>
            <a:ext cx="11177517" cy="6481376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Possible Solutions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way to break the deadlock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or more of the transactions in the deadlock. </a:t>
            </a:r>
          </a:p>
          <a:p>
            <a:pPr algn="just">
              <a:lnSpc>
                <a:spcPct val="12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general techniques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60070" lvl="0" indent="-514350" algn="just">
              <a:lnSpc>
                <a:spcPct val="120000"/>
              </a:lnSpc>
              <a:buAutoNum type="alphaU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it finds that a deadlock situation might occur, then that transaction is never allowed to be executed. </a:t>
            </a:r>
          </a:p>
          <a:p>
            <a:pPr algn="just">
              <a:lnSpc>
                <a:spcPct val="12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Wait-Die Scheme: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transaction requests to lock a resource that is already held with conflicting lock by some other transaction. Each transaction is assigned a timestamp (TS).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transaction T1 starts before transaction T2, then TS(T1) &lt; TS(T2);   T1 is older than T2.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TS(Ti) &lt; TS(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that is Ti, which is requesting a conflicting lock, is older than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 is allowed to wait until the data item is available.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TS(Ti) &gt; TS(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that is Ti is younger than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 dies. 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restarted later with random delay but with the same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scheme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older transaction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kills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younger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0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3" y="241299"/>
            <a:ext cx="11388254" cy="634765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Wound-Wait Scheme: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transaction requests to lock a data item, which is already held with conflicting lock by some other transaction,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two possibilities may occur: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TS(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that is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requesting a conflicting lock, is older than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forces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rolled back, that is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wounds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restarted later with random delay but with the same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TS(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that is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younger than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forced to wait until the resource is available.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the transaction, which enters late in the system, is aborted.</a:t>
            </a:r>
          </a:p>
          <a:p>
            <a:pPr marL="45720" lvl="0" indent="0" algn="just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Deadlock Detection and Recovery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can be used to detect any deadlock situation in advance and recover. </a:t>
            </a:r>
          </a:p>
          <a:p>
            <a:pPr algn="just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deadlock detection could be done using the technique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transaction will be given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wait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deadlock.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0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34471"/>
            <a:ext cx="11662824" cy="6454481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3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Ordering Techniques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concurrency control protocol that orders transactions with smaller time stamps, get priority in the event of conflict.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ordered globally based on their timestamp so that older transactions, transactions with earlier timestamps, get priority in the event of conflict.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is resolved by rolling back and restarting transaction.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no need to use lock there will be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deadlock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1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255494"/>
            <a:ext cx="11590617" cy="660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permitting execution of operations in Time-stamping Method.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Transaction Ti issues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Read(A):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TS(Ti) &lt; WTS(A): this implies that Ti needs to read a value of A which was already overwritten. Hence the read operation must be rejected and Ti is rolled back.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TS(Ti) &gt;= WTS(A): then the read is executed and RTS(A) is set to the maximum of RTS(A) and TS(Ti).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Transaction Ti issues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Write(A)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TS(Ti) &lt; RTS(A): the Write operation must be rejected and Ti is rolled back.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TS(Ti) &lt; WTS(A): then this implies that Ti is attempting to Write an object value of A. hence, this write operation can be ignored.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Write operation is executed and WTS(A) is set to the maximum of WTS(A) or TS(Ti).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that is rolled back due to conflict will be restarted and be given a new timestamp.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0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8" y="387886"/>
            <a:ext cx="9875520" cy="342900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Transaction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22" y="935864"/>
            <a:ext cx="11462555" cy="4777525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operations that performs a single logical function. 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unit of work on the database.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in real time to a database are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can have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two outcomes: committed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ATM transactions, credit card approvals, flight reservations, hotel check-in, phone calls, supermarket canning, academic registration and billing.</a:t>
            </a: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3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395785"/>
            <a:ext cx="11479306" cy="61931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timestamp-ordering protocol: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aborts, but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read a data item written by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abort; if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been allowed to commit earlier, the schedule is not recoverable.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any transaction that has read a data item written by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also abort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lead to cascading rollback.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Rollback: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in database systems when a transaction (T1) causes a failure and a rollback must be performed.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transactions dependent on T1's actions must also be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T1's failure, thus causing a cascading effect.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is, one transaction's failure causes many to fail. </a:t>
            </a: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30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4" y="272955"/>
            <a:ext cx="11191164" cy="6448520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Optimistic Technique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conflict, the transaction is rolled back and restarted.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phases of Optimistic Techniques: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Validation, and Write Phases.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Phase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from start until immediately before commit. </a:t>
            </a:r>
          </a:p>
          <a:p>
            <a:pPr marL="7366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reads values from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them in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variables. </a:t>
            </a:r>
          </a:p>
          <a:p>
            <a:pPr marL="736600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applied to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copy of the data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Phase: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 the read phase.</a:t>
            </a:r>
          </a:p>
          <a:p>
            <a:pPr marL="73660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read-only transactions,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read are still current values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3660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 interference, the transaction is committed, else aborted, and restarted. 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Phase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 successful validation phase for update transactions. </a:t>
            </a:r>
          </a:p>
          <a:p>
            <a:pPr marL="736600"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made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copy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applied to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4" y="272955"/>
            <a:ext cx="11191164" cy="440349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Optimistic Technique(2)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42</a:t>
            </a:fld>
            <a:endParaRPr 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D221E3D-597C-83B4-146D-AF5D05423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91" y="727590"/>
            <a:ext cx="1097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Condition 1: </a:t>
            </a:r>
            <a:r>
              <a:rPr lang="en-US" altLang="en-US" sz="2400" dirty="0" err="1"/>
              <a:t>Tj</a:t>
            </a:r>
            <a:r>
              <a:rPr lang="en-US" altLang="en-US" sz="2400" dirty="0"/>
              <a:t> completes its write phase before Ti starts its read phase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B19DA27-88A2-AF0B-C137-D2459FD8A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276" y="1992453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A257EC11-2769-EF5E-80FF-470F85AEA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7476" y="1480687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D7676DE-AF4A-2B3D-C62D-339A2B2E5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6" y="117588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Tj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F952936-243B-2BF4-48AD-F3461D9F2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6" y="168765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Ti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EEF4E40B-B5C5-820F-C498-A883BFB7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876" y="1175887"/>
            <a:ext cx="838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Read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8D43A8D-8A32-39F0-364B-67317E24A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076" y="1175887"/>
            <a:ext cx="12954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Validation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D2DBCD2-359D-CA16-BB2F-3C9DA0C4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476" y="1175887"/>
            <a:ext cx="838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Write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1DDC1F30-0C42-91B4-13D1-52CC821C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476" y="1840053"/>
            <a:ext cx="838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Read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65DE7C84-F581-DF07-7D3E-28EA0E0E4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676" y="1840053"/>
            <a:ext cx="12954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Validation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A185AF9-2EA1-7BBC-EBD3-5B3EB6819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18" y="2230577"/>
            <a:ext cx="114732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Condition 2: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starts its write phase after Tj completes its write phase, and the read set of Ti has no items in common with the write set of Tj</a:t>
            </a: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3731E161-F00A-0F77-A179-0597F3329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9351" y="4138999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6E626447-EF33-794C-115F-D5FD0129F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196" y="3316721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295D750C-7E08-008C-28AC-82A78A05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96" y="301192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Tj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E7173189-AEC3-4100-C0B3-06D7833F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51" y="391039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Ti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90E76A05-07B9-1A7A-0ACB-C5A14BD0F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396" y="3088121"/>
            <a:ext cx="838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Read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ACF3830-1437-5C00-305F-07486CAC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596" y="3088121"/>
            <a:ext cx="12954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Validation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C191FBDE-4CF0-5699-5604-3E12D94F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996" y="3088121"/>
            <a:ext cx="838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Write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81DBB539-449A-9B47-05D5-D836F8B44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51" y="3986599"/>
            <a:ext cx="1905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Read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22B65D0B-2354-06BA-D9A0-F645636A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951" y="3986599"/>
            <a:ext cx="22098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Validation</a:t>
            </a: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62A4DAB1-4EA6-0945-A55E-D0AE005B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676" y="3986600"/>
            <a:ext cx="685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Write</a:t>
            </a:r>
          </a:p>
        </p:txBody>
      </p:sp>
      <p:sp>
        <p:nvSpPr>
          <p:cNvPr id="25" name="Text Box 15">
            <a:extLst>
              <a:ext uri="{FF2B5EF4-FFF2-40B4-BE49-F238E27FC236}">
                <a16:creationId xmlns:a16="http://schemas.microsoft.com/office/drawing/2014/main" id="{7187C6F5-5766-9D53-7594-1B7C5B9FA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39" y="3506165"/>
            <a:ext cx="6476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>
                <a:latin typeface="Times New Roman" pitchFamily="18" charset="0"/>
              </a:rPr>
              <a:t>Ti</a:t>
            </a:r>
            <a:r>
              <a:rPr lang="en-US" altLang="en-US" dirty="0">
                <a:latin typeface="Times New Roman" pitchFamily="18" charset="0"/>
              </a:rPr>
              <a:t> does not read anything that </a:t>
            </a:r>
            <a:r>
              <a:rPr lang="en-US" altLang="en-US" dirty="0" err="1">
                <a:latin typeface="Times New Roman" pitchFamily="18" charset="0"/>
              </a:rPr>
              <a:t>Tj</a:t>
            </a:r>
            <a:r>
              <a:rPr lang="en-US" altLang="en-US" dirty="0">
                <a:latin typeface="Times New Roman" pitchFamily="18" charset="0"/>
              </a:rPr>
              <a:t> writes</a:t>
            </a: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0E433124-70B0-1514-8BD3-347A3089A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3801" y="398659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50281144-6FC3-1771-008F-7E7C2850D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3801" y="435331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F7324EA3-1B2D-82F4-AD6B-BA7758614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4751" y="3972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F1047CAA-235B-E0D5-D770-BDF74AE69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951" y="3967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224731-46E0-BF01-D3F7-390CF602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99" y="4496374"/>
            <a:ext cx="115061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Condition 3: </a:t>
            </a:r>
            <a:r>
              <a:rPr lang="en-US" altLang="en-US" sz="2400" dirty="0"/>
              <a:t>both the read set and write a set of Ti have no items in common with the write set of Tj, and Tj completes its read phase before Ti completes its read phase</a:t>
            </a: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38EFA10F-EA4B-EC77-EF03-68142E938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732" y="6538921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476464BD-D3EF-7696-D7A0-F596447D2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276" y="5587731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3C03578E-C4E9-8480-83AC-7AB6304ED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676" y="52829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Tj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E4655F31-64A1-4D1E-E430-695630EF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132" y="623412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Ti</a:t>
            </a: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F9426646-28A7-0C1B-D794-2C878BA7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476" y="5359131"/>
            <a:ext cx="838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Read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9DE8535F-52EC-E89B-3AEC-C0CBC1C15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676" y="5359132"/>
            <a:ext cx="1219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Validation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53305E3-2020-8591-3536-0995EAE52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332" y="6310321"/>
            <a:ext cx="1905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Read</a:t>
            </a: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D6364796-C495-85CC-7FB8-F344A8614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332" y="6310322"/>
            <a:ext cx="1295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Validation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8CB0B940-0D75-9E41-79C4-F43B6EFE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679" y="5818205"/>
            <a:ext cx="689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>
                <a:latin typeface="Times New Roman" pitchFamily="18" charset="0"/>
              </a:rPr>
              <a:t>Ti</a:t>
            </a:r>
            <a:r>
              <a:rPr lang="en-US" altLang="en-US" dirty="0">
                <a:latin typeface="Times New Roman" pitchFamily="18" charset="0"/>
              </a:rPr>
              <a:t> does not read or write anything that </a:t>
            </a:r>
            <a:r>
              <a:rPr lang="en-US" altLang="en-US" dirty="0" err="1">
                <a:latin typeface="Times New Roman" pitchFamily="18" charset="0"/>
              </a:rPr>
              <a:t>Tj</a:t>
            </a:r>
            <a:r>
              <a:rPr lang="en-US" altLang="en-US" dirty="0">
                <a:latin typeface="Times New Roman" pitchFamily="18" charset="0"/>
              </a:rPr>
              <a:t> writes</a:t>
            </a:r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FB0BC6F6-BE34-D6FB-AC93-9EB4D9338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676" y="535913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C14506C6-516B-D589-1C84-B10C4FEFD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676" y="574013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C5FA8EA4-EA54-30C1-889D-738C9686DB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676" y="535913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6DD9D7E0-02F6-8FEA-A9AB-44162F1DB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332" y="6310322"/>
            <a:ext cx="1219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Validation</a:t>
            </a: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275C73A1-7228-A8FC-C85F-35BABA174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332" y="631032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3">
            <a:extLst>
              <a:ext uri="{FF2B5EF4-FFF2-40B4-BE49-F238E27FC236}">
                <a16:creationId xmlns:a16="http://schemas.microsoft.com/office/drawing/2014/main" id="{2448DAC9-ECCA-606C-417F-D435D2B4DC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0332" y="629603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4">
            <a:extLst>
              <a:ext uri="{FF2B5EF4-FFF2-40B4-BE49-F238E27FC236}">
                <a16:creationId xmlns:a16="http://schemas.microsoft.com/office/drawing/2014/main" id="{1F447275-641A-7AAF-011C-21F50F73D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332" y="667703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9">
            <a:extLst>
              <a:ext uri="{FF2B5EF4-FFF2-40B4-BE49-F238E27FC236}">
                <a16:creationId xmlns:a16="http://schemas.microsoft.com/office/drawing/2014/main" id="{796567C5-B4F6-E9A2-B76E-EC19EF5ED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789" y="53543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0">
            <a:extLst>
              <a:ext uri="{FF2B5EF4-FFF2-40B4-BE49-F238E27FC236}">
                <a16:creationId xmlns:a16="http://schemas.microsoft.com/office/drawing/2014/main" id="{F5B0617D-DDA2-F23F-2ED8-9BE681DDE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1445" y="63055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518616"/>
            <a:ext cx="11400863" cy="5186148"/>
          </a:xfrm>
        </p:spPr>
        <p:txBody>
          <a:bodyPr>
            <a:noAutofit/>
          </a:bodyPr>
          <a:lstStyle/>
          <a:p>
            <a:pPr marL="548640" lvl="2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1.5.2. Granularity of Data Items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Granulari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 is the size of the data items chosen as the unit of protection by a concurrency control protocol. It could be:</a:t>
            </a:r>
          </a:p>
          <a:p>
            <a:pPr marL="914400" lvl="0" indent="-403225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database</a:t>
            </a:r>
          </a:p>
          <a:p>
            <a:pPr marL="914400" lvl="0" indent="-403225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file</a:t>
            </a:r>
          </a:p>
          <a:p>
            <a:pPr marL="914400" lvl="0" indent="-403225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record</a:t>
            </a:r>
          </a:p>
          <a:p>
            <a:pPr marL="914400" lvl="0" indent="-403225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value of a record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03225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page (a section of a physical disk in which relations are stored)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4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61365"/>
            <a:ext cx="11469593" cy="640069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1.5.3. Problems of Concurrent Sharing(1)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potential problems caused by concurrency are:</a:t>
            </a:r>
          </a:p>
          <a:p>
            <a:pPr marL="4572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Lost Update Problem: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completed update on a data set by one transaction is overridden by another transaction/user.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account with balance A=100.</a:t>
            </a:r>
          </a:p>
          <a:p>
            <a:pPr marL="806450" lvl="3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reads the account A </a:t>
            </a:r>
          </a:p>
          <a:p>
            <a:pPr marL="806450" lvl="3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withdraws 10 from A </a:t>
            </a:r>
          </a:p>
          <a:p>
            <a:pPr marL="806450" lvl="3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makes the update in the Database </a:t>
            </a:r>
          </a:p>
          <a:p>
            <a:pPr marL="806450" lvl="3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reads the account A</a:t>
            </a:r>
          </a:p>
          <a:p>
            <a:pPr marL="806450" lvl="3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adds 100 on A</a:t>
            </a:r>
          </a:p>
          <a:p>
            <a:pPr marL="806450" lvl="3"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makes the update in the Database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4249"/>
              </p:ext>
            </p:extLst>
          </p:nvPr>
        </p:nvGraphicFramePr>
        <p:xfrm>
          <a:off x="5828555" y="4252912"/>
          <a:ext cx="29389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464">
                  <a:extLst>
                    <a:ext uri="{9D8B030D-6E8A-4147-A177-3AD203B41FA5}">
                      <a16:colId xmlns:a16="http://schemas.microsoft.com/office/drawing/2014/main" val="165449754"/>
                    </a:ext>
                  </a:extLst>
                </a:gridCol>
                <a:gridCol w="1469464">
                  <a:extLst>
                    <a:ext uri="{9D8B030D-6E8A-4147-A177-3AD203B41FA5}">
                      <a16:colId xmlns:a16="http://schemas.microsoft.com/office/drawing/2014/main" val="1441606590"/>
                    </a:ext>
                  </a:extLst>
                </a:gridCol>
              </a:tblGrid>
              <a:tr h="376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47528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34116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A: A-10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A:A+100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99053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93961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671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6155"/>
              </p:ext>
            </p:extLst>
          </p:nvPr>
        </p:nvGraphicFramePr>
        <p:xfrm>
          <a:off x="9144559" y="2035920"/>
          <a:ext cx="288103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021">
                  <a:extLst>
                    <a:ext uri="{9D8B030D-6E8A-4147-A177-3AD203B41FA5}">
                      <a16:colId xmlns:a16="http://schemas.microsoft.com/office/drawing/2014/main" val="165449754"/>
                    </a:ext>
                  </a:extLst>
                </a:gridCol>
                <a:gridCol w="1461011">
                  <a:extLst>
                    <a:ext uri="{9D8B030D-6E8A-4147-A177-3AD203B41FA5}">
                      <a16:colId xmlns:a16="http://schemas.microsoft.com/office/drawing/2014/main" val="1441606590"/>
                    </a:ext>
                  </a:extLst>
                </a:gridCol>
              </a:tblGrid>
              <a:tr h="376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47528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34116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A: A-10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99053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93961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67183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30847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A:A+100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81222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92380"/>
                  </a:ext>
                </a:extLst>
              </a:tr>
              <a:tr h="39104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4153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53373" y="3862487"/>
            <a:ext cx="171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982200" y="1666588"/>
            <a:ext cx="12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Serially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8764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6" y="279399"/>
            <a:ext cx="11629464" cy="63095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1.5.3. Problems of Concurrent Sharing(2)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case, if done one after the other (serially) then we have no problem.  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execution is T1 followed by T2 then A=190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execution is T2 followed by T1 then A=190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if they start at the same time or concurrently in the following sequence: 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reads the account A=100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withdraws 10 making the balance A=90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reads the account A=100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adds 100 making A=200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makes the update in the Database A=90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makes the update in the Database A=200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successful completion the final value of A will be 200 which override the update made by the first transaction that changed the value from 100 to 90.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6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215899"/>
            <a:ext cx="11491415" cy="6373053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1.5.3. Problems of Concurrent Sharing(3)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Uncommitted Dependency Problem: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when one transaction can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intermediate results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another transaction before it is committed.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E.g. T2 increases 100 making it 200 but then aborts the transaction before it is committed.  T1 gets 200, subtracts 10 and make it 190. But the actual balance should be 90.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Inconsistent Analysis Problem: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when first transaction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several values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second transaction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some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them during execution and before the completion.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T2 would like to add the values of A=10, B=20 and C=30. after the values are read by T2 and before its completion, T1 updates the value of B to be 50.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execution of the two transactions T2 will come up with the sum of 60 while it should be 90 since B is updated to 50.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6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8" y="255495"/>
            <a:ext cx="10631607" cy="6333458"/>
          </a:xfrm>
        </p:spPr>
        <p:txBody>
          <a:bodyPr/>
          <a:lstStyle/>
          <a:p>
            <a:pPr marL="548640" lvl="2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1.5.4.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schedule: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transaction are executed consecutively.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Non-serial schedule: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of concurrent transactions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non-serial schedule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it is conflict equivalent or view-equivalent to a serial schedule. Example: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allows to execute concurrently without interfering with one another.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60809"/>
              </p:ext>
            </p:extLst>
          </p:nvPr>
        </p:nvGraphicFramePr>
        <p:xfrm>
          <a:off x="4810600" y="3230046"/>
          <a:ext cx="3800000" cy="32849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00000">
                  <a:extLst>
                    <a:ext uri="{9D8B030D-6E8A-4147-A177-3AD203B41FA5}">
                      <a16:colId xmlns:a16="http://schemas.microsoft.com/office/drawing/2014/main" val="2567302797"/>
                    </a:ext>
                  </a:extLst>
                </a:gridCol>
                <a:gridCol w="1900000">
                  <a:extLst>
                    <a:ext uri="{9D8B030D-6E8A-4147-A177-3AD203B41FA5}">
                      <a16:colId xmlns:a16="http://schemas.microsoft.com/office/drawing/2014/main" val="3450850648"/>
                    </a:ext>
                  </a:extLst>
                </a:gridCol>
              </a:tblGrid>
              <a:tr h="270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2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2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887948"/>
                  </a:ext>
                </a:extLst>
              </a:tr>
              <a:tr h="27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(A)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649559"/>
                  </a:ext>
                </a:extLst>
              </a:tr>
              <a:tr h="27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(A)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35255"/>
                  </a:ext>
                </a:extLst>
              </a:tr>
              <a:tr h="336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(A)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387707"/>
                  </a:ext>
                </a:extLst>
              </a:tr>
              <a:tr h="27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(A)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216132"/>
                  </a:ext>
                </a:extLst>
              </a:tr>
              <a:tr h="27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(B)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124962"/>
                  </a:ext>
                </a:extLst>
              </a:tr>
              <a:tr h="27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(B)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029973"/>
                  </a:ext>
                </a:extLst>
              </a:tr>
              <a:tr h="27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(B)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107298"/>
                  </a:ext>
                </a:extLst>
              </a:tr>
              <a:tr h="27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(B)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80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41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252106"/>
            <a:ext cx="11577917" cy="6442074"/>
          </a:xfrm>
        </p:spPr>
        <p:txBody>
          <a:bodyPr>
            <a:normAutofit/>
          </a:bodyPr>
          <a:lstStyle/>
          <a:p>
            <a:pPr marL="45720" lvl="0" indent="0" algn="ctr">
              <a:buNone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1.5.4. </a:t>
            </a:r>
            <a:r>
              <a:rPr lang="en-US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set of transactions executes concurrently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produces the same results as some serial execution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of read and write operations is important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282575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transactions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item, they do not conﬂict and order is not important. </a:t>
            </a:r>
          </a:p>
          <a:p>
            <a:pPr marL="914400" indent="-282575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transactions either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or 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data items,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do not conﬂict and order is not important.</a:t>
            </a:r>
          </a:p>
          <a:p>
            <a:pPr marL="914400" indent="-282575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transaction writes a data item and another either reads or writes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order of execution is important. </a:t>
            </a:r>
          </a:p>
          <a:p>
            <a:pPr marL="685800" indent="-282575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1271"/>
              </p:ext>
            </p:extLst>
          </p:nvPr>
        </p:nvGraphicFramePr>
        <p:xfrm>
          <a:off x="1624084" y="624551"/>
          <a:ext cx="10155540" cy="500603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9566">
                  <a:extLst>
                    <a:ext uri="{9D8B030D-6E8A-4147-A177-3AD203B41FA5}">
                      <a16:colId xmlns:a16="http://schemas.microsoft.com/office/drawing/2014/main" val="2925379649"/>
                    </a:ext>
                  </a:extLst>
                </a:gridCol>
                <a:gridCol w="1459128">
                  <a:extLst>
                    <a:ext uri="{9D8B030D-6E8A-4147-A177-3AD203B41FA5}">
                      <a16:colId xmlns:a16="http://schemas.microsoft.com/office/drawing/2014/main" val="4241275352"/>
                    </a:ext>
                  </a:extLst>
                </a:gridCol>
                <a:gridCol w="1546676">
                  <a:extLst>
                    <a:ext uri="{9D8B030D-6E8A-4147-A177-3AD203B41FA5}">
                      <a16:colId xmlns:a16="http://schemas.microsoft.com/office/drawing/2014/main" val="2316471140"/>
                    </a:ext>
                  </a:extLst>
                </a:gridCol>
                <a:gridCol w="262643">
                  <a:extLst>
                    <a:ext uri="{9D8B030D-6E8A-4147-A177-3AD203B41FA5}">
                      <a16:colId xmlns:a16="http://schemas.microsoft.com/office/drawing/2014/main" val="1384335030"/>
                    </a:ext>
                  </a:extLst>
                </a:gridCol>
                <a:gridCol w="1444538">
                  <a:extLst>
                    <a:ext uri="{9D8B030D-6E8A-4147-A177-3AD203B41FA5}">
                      <a16:colId xmlns:a16="http://schemas.microsoft.com/office/drawing/2014/main" val="3926136006"/>
                    </a:ext>
                  </a:extLst>
                </a:gridCol>
                <a:gridCol w="1473721">
                  <a:extLst>
                    <a:ext uri="{9D8B030D-6E8A-4147-A177-3AD203B41FA5}">
                      <a16:colId xmlns:a16="http://schemas.microsoft.com/office/drawing/2014/main" val="4256634984"/>
                    </a:ext>
                  </a:extLst>
                </a:gridCol>
                <a:gridCol w="218870">
                  <a:extLst>
                    <a:ext uri="{9D8B030D-6E8A-4147-A177-3AD203B41FA5}">
                      <a16:colId xmlns:a16="http://schemas.microsoft.com/office/drawing/2014/main" val="4135807626"/>
                    </a:ext>
                  </a:extLst>
                </a:gridCol>
                <a:gridCol w="1605042">
                  <a:extLst>
                    <a:ext uri="{9D8B030D-6E8A-4147-A177-3AD203B41FA5}">
                      <a16:colId xmlns:a16="http://schemas.microsoft.com/office/drawing/2014/main" val="527517540"/>
                    </a:ext>
                  </a:extLst>
                </a:gridCol>
                <a:gridCol w="1415356">
                  <a:extLst>
                    <a:ext uri="{9D8B030D-6E8A-4147-A177-3AD203B41FA5}">
                      <a16:colId xmlns:a16="http://schemas.microsoft.com/office/drawing/2014/main" val="2864658546"/>
                    </a:ext>
                  </a:extLst>
                </a:gridCol>
              </a:tblGrid>
              <a:tr h="3457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rowSpan="14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rowSpan="14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3433644342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2798593340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379374193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2140925190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2172227376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1954211854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2593448131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 T2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1078344055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R(X)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1061164336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W(X)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3869773664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4272908773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3204969757"/>
                  </a:ext>
                </a:extLst>
              </a:tr>
              <a:tr h="345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extLst>
                  <a:ext uri="{0D108BD9-81ED-4DB2-BD59-A6C34878D82A}">
                    <a16:rowId xmlns:a16="http://schemas.microsoft.com/office/drawing/2014/main" val="796289219"/>
                  </a:ext>
                </a:extLst>
              </a:tr>
              <a:tr h="510672">
                <a:tc gridSpan="3"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(a) S1,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Nonserial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(b) S2,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Nonserial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(c) S2,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Serial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" marR="612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15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1901" y="126275"/>
            <a:ext cx="2832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lv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0" y="5831026"/>
            <a:ext cx="9493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Figure: Equivalent schedules: (a) nonserial schedule S1; (b) nonserial schedule S2 equivalent to S1; (c) serial schedule S3, equivalent to S1 and S2.</a:t>
            </a:r>
          </a:p>
        </p:txBody>
      </p:sp>
    </p:spTree>
    <p:extLst>
      <p:ext uri="{BB962C8B-B14F-4D97-AF65-F5344CB8AC3E}">
        <p14:creationId xmlns:p14="http://schemas.microsoft.com/office/powerpoint/2010/main" val="243903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92100"/>
            <a:ext cx="11645900" cy="5387483"/>
          </a:xfrm>
        </p:spPr>
        <p:txBody>
          <a:bodyPr>
            <a:normAutofit/>
          </a:bodyPr>
          <a:lstStyle/>
          <a:p>
            <a:pPr marL="548640" lvl="2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1.2.1. Transaction Subsystem</a:t>
            </a:r>
          </a:p>
          <a:p>
            <a:pPr lvl="0" algn="just"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transactions on behalf of application programs.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scheduler (lock manager) which is responsible for implementing a strategy for concurrency control.</a:t>
            </a:r>
          </a:p>
          <a:p>
            <a:pPr lvl="0" algn="just"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the individual steps of different transactions preserve consistency.</a:t>
            </a:r>
          </a:p>
          <a:p>
            <a:pPr lvl="0" algn="just"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Manager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Ensures that database is restored to the original during failure.</a:t>
            </a:r>
          </a:p>
          <a:p>
            <a:pPr lvl="0" algn="just"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Manager: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for transfer of data between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storage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1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07577"/>
            <a:ext cx="11577917" cy="6613898"/>
          </a:xfrm>
        </p:spPr>
        <p:txBody>
          <a:bodyPr>
            <a:normAutofit lnSpcReduction="10000"/>
          </a:bodyPr>
          <a:lstStyle/>
          <a:p>
            <a:pPr marL="274320" lvl="1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 Transaction Recovery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getting back something lost.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recovery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restoring transaction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correct state in the event of a failure.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database recovery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database is restored to the most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consistent state just before the time of failure.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failure may be the result of a system crash due to hardware or software errors, a media failure.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recovery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reverses all the changes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transaction has made to the database before it was aborted.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now see that transaction are not only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of work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also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of recovery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14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79" y="245166"/>
            <a:ext cx="9283567" cy="3985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601" y="4114390"/>
            <a:ext cx="11511429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1.6.1. Failure Classification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Failure: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affects only the transaction in which the failure has actually occurred.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Failure: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affects all of the transaction in progress at the time of the failure.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Failure fall into two broad categories are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Failure and Media Failure.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17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47919"/>
            <a:ext cx="11601076" cy="644103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1.6.1. Failure Classification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Failure: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 are various types of failure that may occur in a system. </a:t>
            </a:r>
          </a:p>
          <a:p>
            <a:pPr marL="5715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Failure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There are two types of errors that may occur.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 Error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wrong input, data not found, resources limit exceeded.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b.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Error: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deadlock occurred in system, starvation in system.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ii. System Crash: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 is a hardware malfunction, or a bug in the DBMS or the   OS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Failure: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media failure is sometimes called a hard crash.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 Failure is an example of Media Failure.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2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28601"/>
            <a:ext cx="11698940" cy="6333458"/>
          </a:xfrm>
        </p:spPr>
        <p:txBody>
          <a:bodyPr>
            <a:normAutofit/>
          </a:bodyPr>
          <a:lstStyle/>
          <a:p>
            <a:pPr marL="548640" lvl="2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1.6.2. Types of Transaction Recovery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plays an important role for database recovery and brings the database in a consistent state in the event of failure.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represent the basic unit of recovery in a database system.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manager guarantees the atomicity and durability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transactions in the event of failure.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recovery from failure,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manager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either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effects of a given transaction are permanently recorded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database 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of them are recorded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7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322729"/>
            <a:ext cx="11577917" cy="5638978"/>
          </a:xfrm>
        </p:spPr>
        <p:txBody>
          <a:bodyPr/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Forward Recovery (REDO) Also called roll-forward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recovery is the recovery procedure, which is used in case of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damage.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crash of disk pack (secondary storage),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during writing of data to database buffers or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during transferring buffers to secondary storage.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forward recovery guarantees the durability property of transaction.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73" y="3162300"/>
            <a:ext cx="8928100" cy="29967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8557" y="5730874"/>
            <a:ext cx="6250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Forward (roll-forward) recovery or redo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510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299583"/>
            <a:ext cx="11358282" cy="6225882"/>
          </a:xfrm>
        </p:spPr>
        <p:txBody>
          <a:bodyPr/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Backward Recovery (UNDO)  Also called roll-backward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recovery procedure, which is used in case an error occurs in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midst of normal operation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transaction had not committed at the time of failure then recovery manager must undo (roll back) any effects of the transaction database.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backward recovery guarantees the atomicity property of transactions.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944907"/>
            <a:ext cx="9664700" cy="3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63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253999"/>
            <a:ext cx="11205882" cy="6467476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1.6.2.3. Recovery with Concurrent Transactions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more than one transactions are being executed in parallel,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logs are interleaved.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ease this situation most modern DBMS, use the concept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mechanism where all the previous logs are removed from the system and stored permanently in storage disk.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declares a point before which the DBMS was in consistent state and all the transactions were committed.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5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919"/>
            <a:ext cx="11747500" cy="6441034"/>
          </a:xfrm>
        </p:spPr>
        <p:txBody>
          <a:bodyPr/>
          <a:lstStyle/>
          <a:p>
            <a:pPr marL="45720" lvl="3" indent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1.6.2.3.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with Concurrent Transactions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with concurrent transactions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 descr="F:\PROGRAMMING\www.tutorialspoint.com\dbms\images\recove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9" y="681839"/>
            <a:ext cx="7581899" cy="20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28600" y="2803301"/>
            <a:ext cx="116332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recovery system reads the logs backwards from the end to the last Checkpoint.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maintains two lists,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undo-list and redo-list: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recovery system sees a log with &lt;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Start&gt; and &lt;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Commit&gt; it puts the transaction in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redo-list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recovery system sees a log with &lt;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Start&gt; but no commit or abort log found, it puts the transaction in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undo-list.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transactions in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undo-list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then undone and their logs are removed.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transaction in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redo-list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their previous logs are removed and then redone again and log saved.</a:t>
            </a:r>
          </a:p>
        </p:txBody>
      </p:sp>
    </p:spTree>
    <p:extLst>
      <p:ext uri="{BB962C8B-B14F-4D97-AF65-F5344CB8AC3E}">
        <p14:creationId xmlns:p14="http://schemas.microsoft.com/office/powerpoint/2010/main" val="526759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266701"/>
            <a:ext cx="11735547" cy="6322252"/>
          </a:xfrm>
        </p:spPr>
        <p:txBody>
          <a:bodyPr>
            <a:normAutofit/>
          </a:bodyPr>
          <a:lstStyle/>
          <a:p>
            <a:pPr marL="274320" lvl="1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 Database Recovery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restoring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correct state in the event of a failure.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media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627063"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crashes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hardware or software errors, resulting in loss of main memory;</a:t>
            </a:r>
          </a:p>
          <a:p>
            <a:pPr marL="627063"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failures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the loss of parts of secondary storage; </a:t>
            </a:r>
          </a:p>
          <a:p>
            <a:pPr marL="627063"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errors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logical errors in the program </a:t>
            </a:r>
          </a:p>
          <a:p>
            <a:pPr marL="627063"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physical disasters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ﬁres, ﬂoods, earthquakes, or power failures; </a:t>
            </a:r>
          </a:p>
          <a:p>
            <a:pPr marL="627063"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intentional corruption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destruction of data, hardware, or software facilities.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88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3" y="373822"/>
            <a:ext cx="11698941" cy="634765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Whatever the cause of the failure, there are two principal effects that we need to consider: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loss of main memory, including the database buffers,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loss of the disk copy of the database.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1.7.1. Recovery Facilities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should provide following facilities to assist with recovery. </a:t>
            </a: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Backup mechanism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periodic backup copies of database </a:t>
            </a: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Logging facilities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keep track of current state of transactions and database changes</a:t>
            </a: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Checkpoint facility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enables updates to database in progress to be made permanent</a:t>
            </a:r>
          </a:p>
          <a:p>
            <a:pPr marL="45720" lv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Recovery manager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DBMS to restore the database to a consistent state following a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203200"/>
            <a:ext cx="9875520" cy="508000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2" y="591671"/>
            <a:ext cx="11526590" cy="60377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execution of user program in DBMS.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different from the execution of the program external to DBMS.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the efficiency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consistency of the database.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consistency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database several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used.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the transactions and provide 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safest path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complete the task.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8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266701"/>
            <a:ext cx="11737041" cy="6454774"/>
          </a:xfrm>
        </p:spPr>
        <p:txBody>
          <a:bodyPr>
            <a:normAutofit fontScale="92500" lnSpcReduction="20000"/>
          </a:bodyPr>
          <a:lstStyle/>
          <a:p>
            <a:pPr marL="822960" lvl="3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1.7.1.1.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Backup Mechanism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copying of physical or virtual files or databases to a secondary location for preservation in case of equipment failure or disaster.</a:t>
            </a:r>
            <a:r>
              <a:rPr lang="en-US" sz="24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categories: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backups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backups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database open or closed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backup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backup.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methods: user-managed backup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tool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Manager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Typically, a backup copy is produced at least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per day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copy should be stored in a secured location.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backup copy is used to restore the database in the event of failure.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large databases, regular backups may be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impractical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Backups may be taken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data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 but backups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data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do not change frequently, may be taken less often.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4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215899"/>
            <a:ext cx="11739283" cy="6373053"/>
          </a:xfrm>
        </p:spPr>
        <p:txBody>
          <a:bodyPr>
            <a:normAutofit lnSpcReduction="10000"/>
          </a:bodyPr>
          <a:lstStyle/>
          <a:p>
            <a:pPr marL="822960" lvl="3" indent="0" algn="ctr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1.7.1.2. Logging Facilities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log,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 log.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 record of the essential data for each transaction.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that are typically recorded for each transaction log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include: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code, action or type of transaction, transaction time, user ID, input data values, table and records accessed, records modiﬁed, and old and new ﬁeld values.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 log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log contains before and after images of records that have been modiﬁed by transactions.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Before-image 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copy of a record before it has been modiﬁed.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After-image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copy of the same record after it has been modiﬁed.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5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248475"/>
            <a:ext cx="11392647" cy="6313182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1.7.1.3. Checkpoint Facility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checkpoint facility in a DBMS periodically refuses to accept any new transactions.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3" indent="0" algn="ctr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1.7.1.4. Recovery Manager (RMAN)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 is a module of the DBMS which restores the database to a correct condition when a failure occurs and which resumes processing user requests.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manager uses the logs to restore the database.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389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266700"/>
            <a:ext cx="11084859" cy="6272212"/>
          </a:xfrm>
        </p:spPr>
        <p:txBody>
          <a:bodyPr>
            <a:normAutofit/>
          </a:bodyPr>
          <a:lstStyle/>
          <a:p>
            <a:pPr marL="822960" lvl="3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1.7.1.4.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Techniques</a:t>
            </a:r>
          </a:p>
          <a:p>
            <a:pPr marL="4572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Deferred update: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written to the database until after a transaction commit.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necessary to redo updates of committed transactions as their eﬀect may not have reached database. </a:t>
            </a:r>
          </a:p>
          <a:p>
            <a:pPr marL="4572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Immediate update: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applied to database as they occur.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redo updates of committed transactions following a failure.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 “transaction commit” record in log, then that transaction was active at failure and must be undone. </a:t>
            </a:r>
          </a:p>
          <a:p>
            <a:pPr marL="4572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Shadow paging: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two page tables during life of a transaction, current page and shadow page table.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transaction starts, two pages are the same.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is never changed there after and is used to restore database in the event of failure.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8" y="290285"/>
            <a:ext cx="11685494" cy="6298667"/>
          </a:xfrm>
        </p:spPr>
        <p:txBody>
          <a:bodyPr>
            <a:normAutofit/>
          </a:bodyPr>
          <a:lstStyle/>
          <a:p>
            <a:pPr marL="548640" lvl="2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1.7.4. Crash Recovery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protecting the database from catastrophic system and media failures.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checkpoints: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will save the status of the database in the period of time duration.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 approach: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case, the object can be written into disk before the transaction which holds the object is committed.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Forcing pages: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 if the transaction completed the entire objects associated with it should be forced to disk or written to the disk.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644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35429"/>
            <a:ext cx="9872871" cy="5660571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200000"/>
              </a:lnSpc>
              <a:buNone/>
            </a:pP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ctr">
              <a:lnSpc>
                <a:spcPct val="200000"/>
              </a:lnSpc>
              <a:buNone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45720" indent="0" algn="ctr">
              <a:lnSpc>
                <a:spcPct val="200000"/>
              </a:lnSpc>
              <a:buNone/>
            </a:pP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30199"/>
            <a:ext cx="11871512" cy="6030259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1.3.1. Key Notations in Transaction Management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notations of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management are: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data item which is read or write by the transaction is called as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is represented by the symbol T. It is execution of query in DBMS.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notated by symbol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(object-name).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notated by symbol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(object-name).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term used to denote the successful completion of one transaction.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term used to denote the unsuccessful or interrupted Transaction.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77134"/>
            <a:ext cx="11741176" cy="6573184"/>
          </a:xfrm>
        </p:spPr>
        <p:txBody>
          <a:bodyPr>
            <a:noAutofit/>
          </a:bodyPr>
          <a:lstStyle/>
          <a:p>
            <a:pPr marL="45720" lv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1.3.2. Transaction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rocessing System(TPS)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manages transactions and controls their access to a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can be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 DML of SQL.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transaction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have one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outcomes: Success and Failure. 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 commits and database reaches a new consistent state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Committed transaction cannot be aborted or rolled back.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you discard a committed transaction?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 aborts and database must be restored to consistent state before it started.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 transaction is rolled back (can be restarted later) or undone. </a:t>
            </a:r>
          </a:p>
          <a:p>
            <a:pPr marL="45720" lv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2" y="157989"/>
            <a:ext cx="11088710" cy="6430963"/>
          </a:xfrm>
        </p:spPr>
        <p:txBody>
          <a:bodyPr>
            <a:normAutofit/>
          </a:bodyPr>
          <a:lstStyle/>
          <a:p>
            <a:pPr marL="548640" lvl="2" indent="0" algn="ctr">
              <a:lnSpc>
                <a:spcPct val="120000"/>
              </a:lnSpc>
              <a:buNone/>
            </a:pP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1.3.3. State of a Transaction(1)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manager of the DBMS needs to keep track of the following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Transaction: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marks the beginning of transaction execution.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or Write: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operations on the data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Transaction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specifies that read and write transaction operations have ended.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transaction can end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the following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states: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COMMIT: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successful end of the transaction; changes can be “committed” to DB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ROLLBACK (ABORT):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unsuccessful end of the transaction, changes applied to DB must be undone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B4A-6699-49FB-8580-4FB364DC3C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</TotalTime>
  <Words>7018</Words>
  <Application>Microsoft Office PowerPoint</Application>
  <PresentationFormat>Widescreen</PresentationFormat>
  <Paragraphs>923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Times New Roman</vt:lpstr>
      <vt:lpstr>Office Theme</vt:lpstr>
      <vt:lpstr>CHAPTER ONE </vt:lpstr>
      <vt:lpstr>PowerPoint Presentation</vt:lpstr>
      <vt:lpstr>1. Transaction Management and Concurrency Control</vt:lpstr>
      <vt:lpstr>1.2. Transaction </vt:lpstr>
      <vt:lpstr>PowerPoint Presentation</vt:lpstr>
      <vt:lpstr>1.3. Transaction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WM</dc:creator>
  <cp:lastModifiedBy>User</cp:lastModifiedBy>
  <cp:revision>872</cp:revision>
  <dcterms:created xsi:type="dcterms:W3CDTF">2018-03-05T14:28:34Z</dcterms:created>
  <dcterms:modified xsi:type="dcterms:W3CDTF">2023-03-03T08:02:15Z</dcterms:modified>
</cp:coreProperties>
</file>