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6" r:id="rId2"/>
    <p:sldId id="257" r:id="rId3"/>
    <p:sldId id="303" r:id="rId4"/>
    <p:sldId id="302" r:id="rId5"/>
    <p:sldId id="305" r:id="rId6"/>
    <p:sldId id="258" r:id="rId7"/>
    <p:sldId id="259" r:id="rId8"/>
    <p:sldId id="260" r:id="rId9"/>
    <p:sldId id="301" r:id="rId10"/>
    <p:sldId id="261" r:id="rId11"/>
    <p:sldId id="262" r:id="rId12"/>
    <p:sldId id="264" r:id="rId13"/>
    <p:sldId id="265" r:id="rId14"/>
    <p:sldId id="267" r:id="rId15"/>
    <p:sldId id="270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85" r:id="rId26"/>
    <p:sldId id="286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5A510-2A4B-446F-A356-CFD821EB6CA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887F6-AE5D-40BD-A063-DD0CE36A2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1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FBA5-1C4C-4D3D-ACDB-452C75B969C5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8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4FC3-C536-452A-9CD7-7849D3CE3147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0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F675-83BF-433E-9B51-FCF1181108F1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4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224C-5FF9-4198-9B1B-A4930C9E4510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2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639E-1100-4BAB-9398-1B3AE9181DCA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6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F3F1-773B-47B3-ACA0-4100CCF9FB41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1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3CD8-BCF6-40D4-BC27-84B905582922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3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A987-EF65-407C-8C83-633F4A3A34F7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D1CD-9AE9-406F-BF9C-FD70841FC6B1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9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18C3-6713-4859-9A23-8BB52D5EEE3B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59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A801-DA36-4514-A335-29CEA2AA3935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0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CBEF5-9F3D-4B8F-BB14-B4DB3CA3E317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77F4D-F380-4640-A8D6-ABD2F852A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6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1304366"/>
            <a:ext cx="9966960" cy="199609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TWO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9871" y="4126473"/>
            <a:ext cx="10161494" cy="1655762"/>
          </a:xfrm>
        </p:spPr>
        <p:txBody>
          <a:bodyPr>
            <a:normAutofit/>
          </a:bodyPr>
          <a:lstStyle/>
          <a:p>
            <a:pPr lvl="0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Processing and Optimization</a:t>
            </a:r>
          </a:p>
          <a:p>
            <a:pPr lvl="0"/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52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42" y="241300"/>
            <a:ext cx="11923058" cy="6388100"/>
          </a:xfrm>
        </p:spPr>
        <p:txBody>
          <a:bodyPr>
            <a:normAutofit/>
          </a:bodyPr>
          <a:lstStyle/>
          <a:p>
            <a:pPr marL="822960" lvl="3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2.2.1.1. Query Decomposition</a:t>
            </a:r>
          </a:p>
          <a:p>
            <a:pPr marL="342900" lvl="3" indent="-342900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to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 a high-level query into a relational algebra query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</a:p>
          <a:p>
            <a:pPr marL="342900" lvl="3" indent="-342900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check that the query is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syntactically and semantically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correct. </a:t>
            </a:r>
          </a:p>
          <a:p>
            <a:pPr marL="342900" lvl="3" indent="-342900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Also, query decomposition consists of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 and validation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lvl="3" indent="-342900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stages or phases of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decomposition are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68375" lvl="3" indent="-511175" algn="just"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Analysis, </a:t>
            </a:r>
          </a:p>
          <a:p>
            <a:pPr marL="968375" lvl="3" indent="-511175" algn="just"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Normalization, </a:t>
            </a:r>
          </a:p>
          <a:p>
            <a:pPr marL="968375" lvl="3" indent="-511175" algn="just"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analysis, </a:t>
            </a:r>
          </a:p>
          <a:p>
            <a:pPr marL="968375" lvl="3" indent="-511175" algn="just"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Simpliﬁcation, and</a:t>
            </a:r>
          </a:p>
          <a:p>
            <a:pPr marL="968375" lvl="3" indent="-511175" algn="just"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restructuring.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148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19" y="215153"/>
            <a:ext cx="8462681" cy="6414247"/>
          </a:xfrm>
        </p:spPr>
        <p:txBody>
          <a:bodyPr>
            <a:normAutofit fontScale="92500" lnSpcReduction="10000"/>
          </a:bodyPr>
          <a:lstStyle/>
          <a:p>
            <a:pPr marL="45720" lvl="0" indent="0" algn="ctr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Analysis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lexical and syntactical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the query correctness. 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High-level query transformed into some internal representation that is more suitable for processing. </a:t>
            </a:r>
          </a:p>
          <a:p>
            <a:pPr lvl="0"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internal form query tree, which is constructed as follows: 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tree will be built for the query.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node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created for each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relation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query. 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non-leaf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is created for each intermediate relation produced by a relational algebra operation.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tree represents the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query.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sequence of operations is directed from the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leaves to the root.</a:t>
            </a:r>
          </a:p>
          <a:p>
            <a:pPr lvl="0"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141" y="1378323"/>
            <a:ext cx="336176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83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242047"/>
            <a:ext cx="11752728" cy="6427694"/>
          </a:xfrm>
        </p:spPr>
        <p:txBody>
          <a:bodyPr>
            <a:normAutofit fontScale="92500"/>
          </a:bodyPr>
          <a:lstStyle/>
          <a:p>
            <a:pPr marL="45720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Normalization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processing converts the query into a normalized form that can be more easily manipulated.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predicate WHERE will be converted to Conjunctive (v) or Disjunctive (^) Normal form.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Conjunctive normal form: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sequence of conjuncts that are connected with the ∧ (AND) operator.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conjunct contains one or more terms connected by the ∨ (OR) operator.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(position = ‘Manager’ ∨ salary &gt; 20000) ∧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branchNo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‘B003’.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Disjunctive normal form: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sequence of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disjuncts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are connected with the ∨ (OR) operator.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disjunct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contains one or more terms connected by the ∧ (AND) operator.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(position =‘Manager’ ∧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branchNo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=‘B003’ ) ∨(salary &gt;20000 ∧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branchNo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=‘B003’).  </a:t>
            </a:r>
          </a:p>
          <a:p>
            <a:pPr marL="45720" lvl="0" indent="0" algn="ctr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8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42" y="183605"/>
            <a:ext cx="11618258" cy="6537870"/>
          </a:xfrm>
        </p:spPr>
        <p:txBody>
          <a:bodyPr>
            <a:noAutofit/>
          </a:bodyPr>
          <a:lstStyle/>
          <a:p>
            <a:pPr marL="45720" lvl="0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Semantic Analysis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objective is to reject normalized queries that are incorrectly formulated or contradictory.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query is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contradictory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its predicate cannot be satisﬁed by any tuple.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to handle contradictory clauses are: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 a relation connection graph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 a normalized attribute connection graph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7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11819965" cy="623738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Simplification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objective is to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 redundant qualiﬁcations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eliminate common subexpressions.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 the query to 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semantically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equivalent more easily and efﬁciently computed form.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stage, access restrictions, view deﬁnitions, and integrity constraints are considered.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ctr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Query Restructuring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query is restructured to provide a more efﬁcient implementation.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one translation is possible use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rules. 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34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80" y="262719"/>
            <a:ext cx="11584541" cy="6458756"/>
          </a:xfrm>
        </p:spPr>
        <p:txBody>
          <a:bodyPr>
            <a:normAutofit fontScale="85000" lnSpcReduction="10000"/>
          </a:bodyPr>
          <a:lstStyle/>
          <a:p>
            <a:pPr marL="274320" lvl="1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Query Optimization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the activity of choosing an eﬃcient execution strategy for processing a query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 query is affected by the tables and by the complexity of the query.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optimizer tries to select the most efficient (cheapest) access path for accessing the data.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 is responsible to pick the best execution strategy based on various considerations.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efficient processing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Least amount of I/O and CPU resources.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the best method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optimizing the execution of a query the programmer must know: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6450" lvl="0" indent="-295275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organization.</a:t>
            </a:r>
          </a:p>
          <a:p>
            <a:pPr marL="806450" lvl="0" indent="-295275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Record access mechanism and primary or secondary key.</a:t>
            </a:r>
          </a:p>
          <a:p>
            <a:pPr marL="806450" lvl="0" indent="-295275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location on disk.</a:t>
            </a:r>
          </a:p>
          <a:p>
            <a:pPr marL="806450" lvl="0" indent="-295275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access limitations.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 algn="ctr"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35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29" y="484093"/>
            <a:ext cx="11658600" cy="6107775"/>
          </a:xfrm>
        </p:spPr>
        <p:txBody>
          <a:bodyPr>
            <a:noAutofit/>
          </a:bodyPr>
          <a:lstStyle/>
          <a:p>
            <a:pPr marL="548640" lvl="2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2.3.1. Approaches to Query Optimization: Heuristics Approach(HA)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 to query optimization, which uses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rules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convert one relational algebra expression into an equivalent form that is known to be more efﬁcient.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the knowledge of the characteristics of the relational algebra operations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between the operators to optimize the query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 the heuristic approach of optimization will make use of:</a:t>
            </a:r>
          </a:p>
          <a:p>
            <a:pPr marL="463550" algn="just">
              <a:lnSpc>
                <a:spcPct val="10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individual operators</a:t>
            </a:r>
          </a:p>
          <a:p>
            <a:pPr marL="463550" algn="just">
              <a:lnSpc>
                <a:spcPct val="10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 between operators</a:t>
            </a:r>
          </a:p>
          <a:p>
            <a:pPr marL="463550" algn="just">
              <a:lnSpc>
                <a:spcPct val="10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Tree: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graphical representation of the operators, relations, attributes and predicates and processing sequence during query processing.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each operations and the association between operators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analyzed using set of rules called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rules. 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348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4" y="293781"/>
            <a:ext cx="11685494" cy="6427694"/>
          </a:xfrm>
        </p:spPr>
        <p:txBody>
          <a:bodyPr>
            <a:normAutofit/>
          </a:bodyPr>
          <a:lstStyle/>
          <a:p>
            <a:pPr marL="0" lvl="2" indent="0" algn="ctr">
              <a:lnSpc>
                <a:spcPct val="150000"/>
              </a:lnSpc>
              <a:buNone/>
            </a:pP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2.3.2. Transformation Rules for the Relational Algebra Operations</a:t>
            </a:r>
          </a:p>
          <a:p>
            <a:pPr marL="342900" lvl="2" indent="-34290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applying transformation rules, the optimizer can transform one relational algebra expression into an equivalent expression in more efﬁcient way. </a:t>
            </a:r>
          </a:p>
          <a:p>
            <a:pPr marL="342900" lvl="2" indent="-34290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listing the rules, use three relations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R, S, and T,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deﬁned over the attributes A ={A1, A2, . . . , An}, and S deﬁned over B ={B1, B2, . . .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 </a:t>
            </a:r>
          </a:p>
          <a:p>
            <a:pPr marL="342900" lvl="2" indent="-342900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 q, and r denote predicates, and L, L1, L2, M, M1, M2, and N denote sets of attributes.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78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282" y="268941"/>
            <a:ext cx="11604812" cy="6347012"/>
          </a:xfrm>
        </p:spPr>
        <p:txBody>
          <a:bodyPr>
            <a:normAutofit/>
          </a:bodyPr>
          <a:lstStyle/>
          <a:p>
            <a:pPr marL="0" lvl="2" indent="0" algn="ctr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2.3.2. Transformation Rules for the Relational Algebra Operations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Conjunctive selection operations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cascade into individual selection operations (and vice versa). It is referred as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cascade of selection.</a:t>
            </a:r>
          </a:p>
          <a:p>
            <a:pPr marL="342900" lvl="2" indent="-342900">
              <a:lnSpc>
                <a:spcPct val="150000"/>
              </a:lnSpc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p∧q∧r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(R) =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(R))) where p, q and r are predicates</a:t>
            </a:r>
          </a:p>
          <a:p>
            <a:pPr marL="342900" lvl="2" indent="-34290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branchNo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=‘B003’ ∧ salary&gt;15000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(Staff) = σ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branchNo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=‘B003’(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salary&gt;15000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(Staff))</a:t>
            </a:r>
          </a:p>
          <a:p>
            <a:pPr marL="4572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Commutativity of Selection operations. </a:t>
            </a:r>
          </a:p>
          <a:p>
            <a:r>
              <a:rPr lang="am-ET" sz="2800" dirty="0">
                <a:solidFill>
                  <a:schemeClr val="tx1"/>
                </a:solidFill>
                <a:cs typeface="Times New Roman" panose="02020603050405020304" pitchFamily="18" charset="0"/>
              </a:rPr>
              <a:t>σ</a:t>
            </a:r>
            <a:r>
              <a:rPr lang="am-ET" sz="28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am-ET" sz="2800" dirty="0">
                <a:solidFill>
                  <a:schemeClr val="tx1"/>
                </a:solidFill>
                <a:cs typeface="Times New Roman" panose="02020603050405020304" pitchFamily="18" charset="0"/>
              </a:rPr>
              <a:t>σ</a:t>
            </a:r>
            <a:r>
              <a:rPr lang="am-ET" sz="28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q</a:t>
            </a: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(R))=</a:t>
            </a:r>
            <a:r>
              <a:rPr lang="am-ET" sz="2800" dirty="0">
                <a:solidFill>
                  <a:schemeClr val="tx1"/>
                </a:solidFill>
                <a:cs typeface="Times New Roman" panose="02020603050405020304" pitchFamily="18" charset="0"/>
              </a:rPr>
              <a:t>σ</a:t>
            </a:r>
            <a:r>
              <a:rPr lang="am-ET" sz="28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q</a:t>
            </a: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am-ET" sz="2800" dirty="0">
                <a:solidFill>
                  <a:schemeClr val="tx1"/>
                </a:solidFill>
                <a:cs typeface="Times New Roman" panose="02020603050405020304" pitchFamily="18" charset="0"/>
              </a:rPr>
              <a:t>σ</a:t>
            </a:r>
            <a:r>
              <a:rPr lang="am-ET" sz="28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(R))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p</a:t>
            </a:r>
            <a:r>
              <a:rPr lang="en-US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q are predicates</a:t>
            </a:r>
          </a:p>
          <a:p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Example:  </a:t>
            </a:r>
            <a:r>
              <a:rPr lang="am-ET" sz="2800" dirty="0">
                <a:solidFill>
                  <a:schemeClr val="tx1"/>
                </a:solidFill>
                <a:cs typeface="Times New Roman" panose="02020603050405020304" pitchFamily="18" charset="0"/>
              </a:rPr>
              <a:t>σ</a:t>
            </a:r>
            <a:r>
              <a:rPr lang="am-ET" sz="28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branchNo=‘B003’</a:t>
            </a: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am-ET" sz="2800" dirty="0">
                <a:solidFill>
                  <a:schemeClr val="tx1"/>
                </a:solidFill>
                <a:cs typeface="Times New Roman" panose="02020603050405020304" pitchFamily="18" charset="0"/>
              </a:rPr>
              <a:t>σ</a:t>
            </a: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am-ET" sz="28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salary&gt;15000</a:t>
            </a: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(Staff)) =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am-ET" sz="2800" dirty="0">
                <a:solidFill>
                  <a:schemeClr val="tx1"/>
                </a:solidFill>
                <a:cs typeface="Times New Roman" panose="02020603050405020304" pitchFamily="18" charset="0"/>
              </a:rPr>
              <a:t>σ</a:t>
            </a:r>
            <a:r>
              <a:rPr lang="am-ET" sz="28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salary&gt;15000</a:t>
            </a: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am-ET" sz="2800" dirty="0">
                <a:solidFill>
                  <a:schemeClr val="tx1"/>
                </a:solidFill>
                <a:cs typeface="Times New Roman" panose="02020603050405020304" pitchFamily="18" charset="0"/>
              </a:rPr>
              <a:t>σ </a:t>
            </a:r>
            <a:r>
              <a:rPr lang="am-ET" sz="24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branchNo=‘B003’</a:t>
            </a: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(Staff))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8640" lvl="2" indent="0">
              <a:lnSpc>
                <a:spcPct val="200000"/>
              </a:lnSpc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891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59" y="215153"/>
            <a:ext cx="11524129" cy="6427694"/>
          </a:xfrm>
        </p:spPr>
        <p:txBody>
          <a:bodyPr/>
          <a:lstStyle/>
          <a:p>
            <a:pPr marL="45720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2.3.2. Transformation Rules for the Relational Algebra Operations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am-ET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Cascade of projection</a:t>
            </a:r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:</a:t>
            </a:r>
            <a:r>
              <a:rPr lang="am-ET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In a sequence of Projection operations, only the last in the sequence is required.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Π </a:t>
            </a:r>
            <a:r>
              <a:rPr lang="am-ET" sz="24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L </a:t>
            </a: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Π </a:t>
            </a:r>
            <a:r>
              <a:rPr lang="am-ET" sz="24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M</a:t>
            </a: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...Π </a:t>
            </a:r>
            <a:r>
              <a:rPr lang="am-ET" sz="24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(R) =Π </a:t>
            </a:r>
            <a:r>
              <a:rPr lang="am-ET" sz="24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L</a:t>
            </a: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(R)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xample: Π </a:t>
            </a:r>
            <a:r>
              <a:rPr lang="am-ET" sz="24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lNameΠ branchNo, lName</a:t>
            </a: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(Staff) =Π </a:t>
            </a:r>
            <a:r>
              <a:rPr lang="am-ET" sz="24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lName</a:t>
            </a: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(Staff)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am-ET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Commutativity of Selection and Projection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am-ET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endParaRPr lang="en-US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88620" indent="-342900">
              <a:lnSpc>
                <a:spcPct val="150000"/>
              </a:lnSpc>
            </a:pP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Π </a:t>
            </a:r>
            <a:r>
              <a:rPr lang="am-ET" sz="24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A1, . . . , Am</a:t>
            </a: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(σ </a:t>
            </a:r>
            <a:r>
              <a:rPr lang="am-ET" sz="24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(R)) =σ</a:t>
            </a:r>
            <a:r>
              <a:rPr lang="am-ET" sz="24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 p</a:t>
            </a: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(Π </a:t>
            </a:r>
            <a:r>
              <a:rPr lang="am-ET" sz="24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A1, . . . , Am</a:t>
            </a: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(R)) where p ∈{A1, A2, . . . , Am}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xample: Π </a:t>
            </a:r>
            <a:r>
              <a:rPr lang="am-ET" sz="24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fName, lName</a:t>
            </a: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(σ </a:t>
            </a:r>
            <a:r>
              <a:rPr lang="am-ET" sz="24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lName=‘Beech’</a:t>
            </a: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(Staff)) =σ </a:t>
            </a:r>
            <a:r>
              <a:rPr lang="am-ET" sz="24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lName=‘Beech’</a:t>
            </a: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(Π </a:t>
            </a:r>
            <a:r>
              <a:rPr lang="am-ET" sz="24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fName, lName</a:t>
            </a: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(Staff))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4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18" y="239405"/>
            <a:ext cx="11523381" cy="635000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completing this chapter you will be able to familiar with the following concepts: </a:t>
            </a:r>
          </a:p>
          <a:p>
            <a:pPr marL="806450" indent="-295275"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Processing </a:t>
            </a:r>
          </a:p>
          <a:p>
            <a:pPr marL="806450" indent="-295275"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processing steps</a:t>
            </a:r>
          </a:p>
          <a:p>
            <a:pPr marL="806450" indent="-295275"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optimization </a:t>
            </a:r>
          </a:p>
          <a:p>
            <a:pPr marL="806450" indent="-295275"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optimizer approaches </a:t>
            </a:r>
          </a:p>
          <a:p>
            <a:pPr marL="806450" indent="-295275"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rules</a:t>
            </a:r>
          </a:p>
          <a:p>
            <a:pPr marL="806450" indent="-295275"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estimation approach for query</a:t>
            </a:r>
          </a:p>
          <a:p>
            <a:pPr marL="806450" indent="-295275"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Pipelining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2101" y="4968140"/>
            <a:ext cx="11523381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Prerequisite concepts for this chapter: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Components of DBMS Environment, SQL and Relational Algebra and File Structures and Indexing.</a:t>
            </a:r>
          </a:p>
        </p:txBody>
      </p:sp>
    </p:spTree>
    <p:extLst>
      <p:ext uri="{BB962C8B-B14F-4D97-AF65-F5344CB8AC3E}">
        <p14:creationId xmlns:p14="http://schemas.microsoft.com/office/powerpoint/2010/main" val="398701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7541" y="387910"/>
                <a:ext cx="11470341" cy="6333565"/>
              </a:xfrm>
            </p:spPr>
            <p:txBody>
              <a:bodyPr>
                <a:normAutofit lnSpcReduction="10000"/>
              </a:bodyPr>
              <a:lstStyle/>
              <a:p>
                <a:pPr marL="45720" lvl="0" indent="0" algn="ctr">
                  <a:buNone/>
                </a:pPr>
                <a:r>
                  <a:rPr 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2.3.2. Transformation Rules for the Relational Algebra Operations</a:t>
                </a:r>
                <a:endParaRPr lang="en-US" sz="2400" dirty="0"/>
              </a:p>
              <a:p>
                <a:pPr marL="45720" lvl="0" indent="0">
                  <a:lnSpc>
                    <a:spcPct val="150000"/>
                  </a:lnSpc>
                  <a:buNone/>
                </a:pPr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</a:t>
                </a:r>
                <a:r>
                  <a:rPr lang="am-ET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Commutativity of Theta join and Cartesian product. </a:t>
                </a:r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am-ET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Theta join: R </a:t>
                </a:r>
                <a14:m>
                  <m:oMath xmlns:m="http://schemas.openxmlformats.org/officeDocument/2006/math">
                    <m:r>
                      <a:rPr lang="am-E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am-ET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p S = S </a:t>
                </a:r>
                <a14:m>
                  <m:oMath xmlns:m="http://schemas.openxmlformats.org/officeDocument/2006/math">
                    <m:r>
                      <a:rPr lang="am-E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am-ET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p R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:r>
                  <a:rPr lang="am-ET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Cartesian product: R × S = S × R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am-ET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Staff </a:t>
                </a:r>
                <a14:m>
                  <m:oMath xmlns:m="http://schemas.openxmlformats.org/officeDocument/2006/math">
                    <m:r>
                      <a:rPr lang="am-E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am-ET" baseline="-25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Staff.branchNo=Branch.branchNo</a:t>
                </a:r>
                <a:r>
                  <a:rPr lang="am-ET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Branch = Branch </a:t>
                </a:r>
                <a14:m>
                  <m:oMath xmlns:m="http://schemas.openxmlformats.org/officeDocument/2006/math">
                    <m:r>
                      <a:rPr lang="am-E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am-ET" baseline="-25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Staff.branchNo=Branch.branchNo</a:t>
                </a:r>
                <a:r>
                  <a:rPr lang="am-ET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Staff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" lvl="0" indent="0">
                  <a:lnSpc>
                    <a:spcPct val="150000"/>
                  </a:lnSpc>
                  <a:buNone/>
                </a:pPr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 </a:t>
                </a:r>
                <a:r>
                  <a:rPr lang="am-ET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Commutativity of Selection and Theta join (or Cartesian product). </a:t>
                </a:r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am-ET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σ </a:t>
                </a:r>
                <a:r>
                  <a:rPr lang="am-ET" baseline="-25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p</a:t>
                </a:r>
                <a:r>
                  <a:rPr lang="am-ET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(R </a:t>
                </a:r>
                <a14:m>
                  <m:oMath xmlns:m="http://schemas.openxmlformats.org/officeDocument/2006/math">
                    <m:r>
                      <a:rPr lang="am-E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am-ET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r S) = (σ </a:t>
                </a:r>
                <a:r>
                  <a:rPr lang="am-ET" baseline="-25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p</a:t>
                </a:r>
                <a:r>
                  <a:rPr lang="am-ET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(R)) </a:t>
                </a:r>
                <a14:m>
                  <m:oMath xmlns:m="http://schemas.openxmlformats.org/officeDocument/2006/math">
                    <m:r>
                      <a:rPr lang="am-E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am-ET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r S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am-ET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σ </a:t>
                </a:r>
                <a:r>
                  <a:rPr lang="am-ET" baseline="-25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p</a:t>
                </a:r>
                <a:r>
                  <a:rPr lang="am-ET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(R × S) = (σ </a:t>
                </a:r>
                <a:r>
                  <a:rPr lang="am-ET" baseline="-25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p</a:t>
                </a:r>
                <a:r>
                  <a:rPr lang="am-ET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(R)) × S where p ∈{A1, A2, . . . , An}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am-ET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Example: σ</a:t>
                </a:r>
                <a:r>
                  <a:rPr lang="am-ET" baseline="-25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position=‘Manager’∧city=‘London’</a:t>
                </a:r>
                <a:r>
                  <a:rPr lang="am-ET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(Staff</a:t>
                </a:r>
                <a14:m>
                  <m:oMath xmlns:m="http://schemas.openxmlformats.org/officeDocument/2006/math">
                    <m:r>
                      <a:rPr lang="am-E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am-ET" baseline="-25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Staff.branchNo=Branch.branchNo </a:t>
                </a:r>
                <a:r>
                  <a:rPr lang="am-ET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Branch)=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am-ET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(σ </a:t>
                </a:r>
                <a:r>
                  <a:rPr lang="am-ET" baseline="-25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position=‘Manager’</a:t>
                </a:r>
                <a:r>
                  <a:rPr lang="am-ET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(Staff)) </a:t>
                </a:r>
                <a14:m>
                  <m:oMath xmlns:m="http://schemas.openxmlformats.org/officeDocument/2006/math">
                    <m:r>
                      <a:rPr lang="am-E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am-ET" baseline="-25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Staff.branchNo=Branch.branchNo</a:t>
                </a:r>
                <a:r>
                  <a:rPr lang="am-ET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(σ </a:t>
                </a:r>
                <a:r>
                  <a:rPr lang="am-ET" baseline="-25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city=‘London’</a:t>
                </a:r>
                <a:r>
                  <a:rPr lang="am-ET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(Branch))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541" y="387910"/>
                <a:ext cx="11470341" cy="6333565"/>
              </a:xfrm>
              <a:blipFill>
                <a:blip r:embed="rId2"/>
                <a:stretch>
                  <a:fillRect l="-95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92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6859" y="551329"/>
                <a:ext cx="11551023" cy="6170146"/>
              </a:xfrm>
            </p:spPr>
            <p:txBody>
              <a:bodyPr/>
              <a:lstStyle/>
              <a:p>
                <a:pPr marL="45720" indent="0" algn="ctr">
                  <a:lnSpc>
                    <a:spcPct val="100000"/>
                  </a:lnSpc>
                  <a:buNone/>
                </a:pPr>
                <a:r>
                  <a:rPr 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2.3.2. Transformation Rules for the Relational Algebra Operations</a:t>
                </a:r>
                <a:endParaRPr lang="en-US" sz="2400" dirty="0"/>
              </a:p>
              <a:p>
                <a:pPr marL="45720" lvl="0" indent="0">
                  <a:lnSpc>
                    <a:spcPct val="150000"/>
                  </a:lnSpc>
                  <a:buNone/>
                </a:pPr>
                <a:r>
                  <a:rPr 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7. </a:t>
                </a:r>
                <a:r>
                  <a:rPr lang="am-ET" sz="28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Commutativity of Projection and Theta join (or Cartesian product). </a:t>
                </a:r>
                <a:endParaRPr 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am-ET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Π</a:t>
                </a:r>
                <a:r>
                  <a:rPr lang="am-ET" sz="2800" baseline="-25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L1</a:t>
                </a:r>
                <a:r>
                  <a:rPr lang="am-ET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∪ </a:t>
                </a:r>
                <a:r>
                  <a:rPr lang="am-ET" sz="2800" baseline="-25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L2</a:t>
                </a:r>
                <a:r>
                  <a:rPr lang="am-ET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(R 1r S) = (Π</a:t>
                </a:r>
                <a:r>
                  <a:rPr lang="am-ET" sz="2800" baseline="-25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L1</a:t>
                </a:r>
                <a:r>
                  <a:rPr lang="am-ET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(R)) </a:t>
                </a:r>
                <a14:m>
                  <m:oMath xmlns:m="http://schemas.openxmlformats.org/officeDocument/2006/math">
                    <m:r>
                      <a:rPr lang="am-ET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am-ET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r (Π </a:t>
                </a:r>
                <a:r>
                  <a:rPr lang="am-ET" sz="2800" baseline="-25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L2</a:t>
                </a:r>
                <a:r>
                  <a:rPr lang="am-ET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(S))</a:t>
                </a:r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am-ET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Example: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am-ET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Π</a:t>
                </a:r>
                <a:r>
                  <a:rPr lang="am-ET" sz="2800" baseline="-25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position, city, branchNo</a:t>
                </a:r>
                <a:r>
                  <a:rPr lang="am-ET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(Staff</a:t>
                </a:r>
                <a14:m>
                  <m:oMath xmlns:m="http://schemas.openxmlformats.org/officeDocument/2006/math">
                    <m:r>
                      <a:rPr lang="am-ET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am-ET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am-ET" sz="2800" baseline="-25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Staff.branchNo=Branch.branchNo</a:t>
                </a:r>
                <a:r>
                  <a:rPr lang="am-ET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Branch)=(Π</a:t>
                </a:r>
                <a:r>
                  <a:rPr lang="am-ET" sz="2800" baseline="-25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position, branchNo</a:t>
                </a:r>
                <a:r>
                  <a:rPr lang="am-ET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(Staff)) </a:t>
                </a:r>
                <a14:m>
                  <m:oMath xmlns:m="http://schemas.openxmlformats.org/officeDocument/2006/math">
                    <m:r>
                      <a:rPr lang="am-ET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am-ET" sz="2800" baseline="-25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Staff.branchNo=Branch.branchNo</a:t>
                </a:r>
                <a:r>
                  <a:rPr lang="am-ET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(Π </a:t>
                </a:r>
                <a:r>
                  <a:rPr lang="am-ET" sz="2800" baseline="-25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city, branchNo</a:t>
                </a:r>
                <a:r>
                  <a:rPr lang="am-ET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(Branch))</a:t>
                </a:r>
                <a:endParaRPr lang="en-US" sz="28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45720" lvl="0" indent="0" algn="just">
                  <a:lnSpc>
                    <a:spcPct val="150000"/>
                  </a:lnSpc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8. </a:t>
                </a:r>
                <a:r>
                  <a:rPr lang="am-ET" b="1" dirty="0">
                    <a:cs typeface="Times New Roman" panose="02020603050405020304" pitchFamily="18" charset="0"/>
                  </a:rPr>
                  <a:t>Commutativity of Union and Intersection (but not Set difference). 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am-ET" dirty="0">
                    <a:cs typeface="Times New Roman" panose="02020603050405020304" pitchFamily="18" charset="0"/>
                  </a:rPr>
                  <a:t>R ∪ S = S ∪ R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am-ET" dirty="0">
                    <a:cs typeface="Times New Roman" panose="02020603050405020304" pitchFamily="18" charset="0"/>
                  </a:rPr>
                  <a:t>R ∩ S = S ∩ 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6859" y="551329"/>
                <a:ext cx="11551023" cy="6170146"/>
              </a:xfrm>
              <a:blipFill>
                <a:blip r:embed="rId2"/>
                <a:stretch>
                  <a:fillRect l="-950" t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21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282" y="242047"/>
            <a:ext cx="11631706" cy="640080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2.3.2. Transformation Rules for the Relational Algebra Operations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am-ET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Commutativity of Selection and set operations (Union, Intersection, and Set difference).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σ</a:t>
            </a:r>
            <a:r>
              <a:rPr lang="am-ET" sz="24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(R ∪ S) =σ </a:t>
            </a:r>
            <a:r>
              <a:rPr lang="am-ET" sz="24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(S) ∪σ </a:t>
            </a:r>
            <a:r>
              <a:rPr lang="am-ET" sz="24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(R)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σ </a:t>
            </a:r>
            <a:r>
              <a:rPr lang="am-ET" sz="24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(R ∩ S) =σ </a:t>
            </a:r>
            <a:r>
              <a:rPr lang="am-ET" sz="24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(S) ∩σ </a:t>
            </a:r>
            <a:r>
              <a:rPr lang="am-ET" sz="24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(R)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σ </a:t>
            </a:r>
            <a:r>
              <a:rPr lang="am-ET" sz="24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(R − S) =σ </a:t>
            </a:r>
            <a:r>
              <a:rPr lang="am-ET" sz="24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(S) −σ </a:t>
            </a:r>
            <a:r>
              <a:rPr lang="am-ET" sz="24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(R)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am-ET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Commutativity of Projection and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m-ET" b="1" dirty="0">
                <a:solidFill>
                  <a:schemeClr val="tx1"/>
                </a:solidFill>
                <a:cs typeface="Times New Roman" panose="02020603050405020304" pitchFamily="18" charset="0"/>
              </a:rPr>
              <a:t>Union. </a:t>
            </a:r>
            <a:r>
              <a:rPr lang="am-ET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Π </a:t>
            </a:r>
            <a:r>
              <a:rPr lang="am-ET" sz="24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L</a:t>
            </a: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(R ∪ S) =Π </a:t>
            </a:r>
            <a:r>
              <a:rPr lang="am-ET" sz="24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L</a:t>
            </a: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(S) ∪Π </a:t>
            </a:r>
            <a:r>
              <a:rPr lang="am-ET" sz="24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L</a:t>
            </a:r>
            <a:r>
              <a:rPr lang="am-ET" sz="2400" dirty="0">
                <a:solidFill>
                  <a:schemeClr val="tx1"/>
                </a:solidFill>
                <a:cs typeface="Times New Roman" panose="02020603050405020304" pitchFamily="18" charset="0"/>
              </a:rPr>
              <a:t>(R)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52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3412" y="228599"/>
                <a:ext cx="11577917" cy="6414247"/>
              </a:xfrm>
            </p:spPr>
            <p:txBody>
              <a:bodyPr>
                <a:normAutofit/>
              </a:bodyPr>
              <a:lstStyle/>
              <a:p>
                <a:pPr marL="45720" indent="0" algn="ctr">
                  <a:buNone/>
                </a:pPr>
                <a:r>
                  <a:rPr 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2.3.2. Transformation Rules for the Relational Algebra Operations</a:t>
                </a:r>
              </a:p>
              <a:p>
                <a:pPr marL="45720" lvl="0" indent="0" algn="just">
                  <a:lnSpc>
                    <a:spcPct val="150000"/>
                  </a:lnSpc>
                  <a:buNone/>
                </a:pPr>
                <a:r>
                  <a:rPr lang="en-US" sz="28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11. </a:t>
                </a:r>
                <a:r>
                  <a:rPr lang="am-ET" sz="28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Associativity of Theta join (and Cartesian product). Cartesian product and Natural join are always associative: </a:t>
                </a:r>
                <a:endParaRPr 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am-ET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(R </a:t>
                </a:r>
                <a14:m>
                  <m:oMath xmlns:m="http://schemas.openxmlformats.org/officeDocument/2006/math">
                    <m:r>
                      <a:rPr lang="am-ET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am-ET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S) </a:t>
                </a:r>
                <a14:m>
                  <m:oMath xmlns:m="http://schemas.openxmlformats.org/officeDocument/2006/math">
                    <m:r>
                      <a:rPr lang="am-ET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am-ET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T = R </a:t>
                </a:r>
                <a14:m>
                  <m:oMath xmlns:m="http://schemas.openxmlformats.org/officeDocument/2006/math">
                    <m:r>
                      <a:rPr lang="am-ET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am-ET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(S </a:t>
                </a:r>
                <a14:m>
                  <m:oMath xmlns:m="http://schemas.openxmlformats.org/officeDocument/2006/math">
                    <m:r>
                      <a:rPr lang="am-ET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am-ET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T) </a:t>
                </a:r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am-ET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(R × S) × T = R × (S × T)</a:t>
                </a:r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am-ET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(R</a:t>
                </a:r>
                <a14:m>
                  <m:oMath xmlns:m="http://schemas.openxmlformats.org/officeDocument/2006/math">
                    <m:r>
                      <a:rPr lang="am-ET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am-ET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p S) </a:t>
                </a:r>
                <a14:m>
                  <m:oMath xmlns:m="http://schemas.openxmlformats.org/officeDocument/2006/math">
                    <m:r>
                      <a:rPr lang="am-ET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am-ET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q ∧ r T = R </a:t>
                </a:r>
                <a14:m>
                  <m:oMath xmlns:m="http://schemas.openxmlformats.org/officeDocument/2006/math">
                    <m:r>
                      <a:rPr lang="am-ET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am-ET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p ∧ r (S </a:t>
                </a:r>
                <a14:m>
                  <m:oMath xmlns:m="http://schemas.openxmlformats.org/officeDocument/2006/math">
                    <m:r>
                      <a:rPr lang="am-ET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am-ET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q T)</a:t>
                </a:r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am-ET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xample: (Staff</a:t>
                </a:r>
                <a14:m>
                  <m:oMath xmlns:m="http://schemas.openxmlformats.org/officeDocument/2006/math">
                    <m:r>
                      <a:rPr lang="am-ET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am-ET" sz="2800" baseline="-25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Staff.staffNo=PropertyForRent.staffNo</a:t>
                </a:r>
                <a:r>
                  <a:rPr lang="am-ET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PropertyForRent)</a:t>
                </a:r>
                <a14:m>
                  <m:oMath xmlns:m="http://schemas.openxmlformats.org/officeDocument/2006/math">
                    <m:r>
                      <a:rPr lang="am-ET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⋈</m:t>
                    </m:r>
                  </m:oMath>
                </a14:m>
                <a:r>
                  <a:rPr lang="am-ET" sz="2800" baseline="-25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ownerNo=Owner.ownerNo</a:t>
                </a:r>
                <a:r>
                  <a:rPr lang="am-ET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∧ </a:t>
                </a:r>
                <a:r>
                  <a:rPr lang="am-ET" sz="2800" baseline="-25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Staff</a:t>
                </a:r>
                <a:r>
                  <a:rPr lang="en-US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.l</a:t>
                </a:r>
                <a:r>
                  <a:rPr lang="am-ET" sz="2800" baseline="-25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Name=Owner</a:t>
                </a:r>
                <a:r>
                  <a:rPr lang="en-US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.l</a:t>
                </a:r>
                <a:r>
                  <a:rPr lang="am-ET" sz="2800" baseline="-25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Name</a:t>
                </a:r>
                <a:r>
                  <a:rPr lang="am-ET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Owner = Staff </a:t>
                </a:r>
                <a14:m>
                  <m:oMath xmlns:m="http://schemas.openxmlformats.org/officeDocument/2006/math">
                    <m:r>
                      <a:rPr lang="am-ET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am-ET" sz="2800" baseline="-25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Staff.staffNo=PropertyForRent.staffNo</a:t>
                </a:r>
                <a:r>
                  <a:rPr lang="am-ET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∧ </a:t>
                </a:r>
                <a:r>
                  <a:rPr lang="am-ET" sz="2800" baseline="-25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Staff</a:t>
                </a:r>
                <a:r>
                  <a:rPr lang="en-US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.l</a:t>
                </a:r>
                <a:r>
                  <a:rPr lang="am-ET" sz="2800" baseline="-25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Name=</a:t>
                </a:r>
                <a:r>
                  <a:rPr lang="en-US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am-ET" sz="2800" baseline="-25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Name</a:t>
                </a:r>
                <a:r>
                  <a:rPr lang="am-ET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(</a:t>
                </a:r>
                <a:r>
                  <a:rPr lang="am-ET" sz="2800" baseline="-25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PropertyForRent </a:t>
                </a:r>
                <a14:m>
                  <m:oMath xmlns:m="http://schemas.openxmlformats.org/officeDocument/2006/math">
                    <m:r>
                      <a:rPr lang="am-ET" sz="280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am-ET" sz="2800" baseline="-25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ownerNo</a:t>
                </a:r>
                <a:r>
                  <a:rPr lang="am-ET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Owner)</a:t>
                </a:r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" indent="0" algn="just">
                  <a:lnSpc>
                    <a:spcPct val="150000"/>
                  </a:lnSpc>
                  <a:buNone/>
                </a:pPr>
                <a:endParaRPr 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412" y="228599"/>
                <a:ext cx="11577917" cy="6414247"/>
              </a:xfrm>
              <a:blipFill>
                <a:blip r:embed="rId2"/>
                <a:stretch>
                  <a:fillRect l="-948" t="-1614" r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697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836" y="228600"/>
            <a:ext cx="11672046" cy="645458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Heuristic Approach will be implemented by using the above transformation rules in the following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or steps. </a:t>
            </a:r>
          </a:p>
          <a:p>
            <a:pPr algn="just">
              <a:lnSpc>
                <a:spcPct val="150000"/>
              </a:lnSpc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for Applying Transformation Rules are: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use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indent="-174625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Rule-1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Cascade Selection</a:t>
            </a:r>
          </a:p>
          <a:p>
            <a:pPr marL="45720" lv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use 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1825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Rule-2: 	Commutativity of Selection</a:t>
            </a:r>
          </a:p>
          <a:p>
            <a:pPr marL="631825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Rule-4:  	Commuting Selection With Projection</a:t>
            </a:r>
          </a:p>
          <a:p>
            <a:pPr marL="631825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Rule-6:	Commuting Selection With Join And Cartesian</a:t>
            </a:r>
          </a:p>
          <a:p>
            <a:pPr marL="631825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Rule-10:	Commuting Selection With Set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72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071" y="309283"/>
            <a:ext cx="11591364" cy="6279670"/>
          </a:xfrm>
        </p:spPr>
        <p:txBody>
          <a:bodyPr>
            <a:normAutofit fontScale="92500"/>
          </a:bodyPr>
          <a:lstStyle/>
          <a:p>
            <a:pPr marL="457200" indent="-174625" algn="just">
              <a:lnSpc>
                <a:spcPct val="150000"/>
              </a:lnSpc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for Applying Transformation Rules are: </a:t>
            </a:r>
          </a:p>
          <a:p>
            <a:pPr marL="45720" lv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 </a:t>
            </a:r>
          </a:p>
          <a:p>
            <a:pPr marL="511175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Rule-9: Associativity of Binary Operations 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cap="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JOIN, CARTESIAN, Union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900" cap="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Intersection). </a:t>
            </a:r>
            <a:endParaRPr lang="en-US" sz="1900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Step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use</a:t>
            </a:r>
          </a:p>
          <a:p>
            <a:pPr marL="511175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Cartesian Operations with the subsequent Selection Operation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 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 </a:t>
            </a:r>
          </a:p>
          <a:p>
            <a:pPr marL="457200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Rule-3: Cascade of </a:t>
            </a:r>
            <a:r>
              <a:rPr lang="en-US" sz="2400" cap="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projection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Rule-4: Commuting </a:t>
            </a:r>
            <a:r>
              <a:rPr lang="en-US" sz="2400" cap="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projection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400" cap="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Rule-7: Commuting </a:t>
            </a:r>
            <a:r>
              <a:rPr lang="en-US" sz="2400" cap="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400" cap="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cap="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Cartesian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Rule-11: Commuting </a:t>
            </a:r>
            <a:r>
              <a:rPr lang="en-US" sz="2400" cap="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400" cap="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95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153" y="137817"/>
            <a:ext cx="11712388" cy="6373800"/>
          </a:xfrm>
        </p:spPr>
        <p:txBody>
          <a:bodyPr>
            <a:noAutofit/>
          </a:bodyPr>
          <a:lstStyle/>
          <a:p>
            <a:pPr marL="45720" indent="0" algn="ctr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Heuristic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to first apply operations that reduce the size of the intermediate relation.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is:</a:t>
            </a:r>
          </a:p>
          <a:p>
            <a:pPr marL="463550" lvl="0"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early as possible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early as possible</a:t>
            </a:r>
          </a:p>
          <a:p>
            <a:pPr marL="463550"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consider the following schemas and the query, where the </a:t>
            </a:r>
            <a:r>
              <a:rPr lang="en-US" sz="20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20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relations are related by the </a:t>
            </a:r>
            <a:r>
              <a:rPr lang="en-US" sz="2000" b="1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000" b="1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relation.</a:t>
            </a:r>
          </a:p>
          <a:p>
            <a:pPr marL="463550" lvl="0" algn="just">
              <a:lnSpc>
                <a:spcPct val="150000"/>
              </a:lnSpc>
            </a:pPr>
            <a:r>
              <a:rPr lang="en-US" sz="20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EEmpID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Salary,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Sex,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63550" lvl="0" algn="just">
              <a:lnSpc>
                <a:spcPct val="150000"/>
              </a:lnSpc>
            </a:pPr>
            <a:r>
              <a:rPr lang="en-US" sz="20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PProjID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PFund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PManagerID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63550" lvl="0" algn="just">
              <a:lnSpc>
                <a:spcPct val="150000"/>
              </a:lnSpc>
            </a:pPr>
            <a:r>
              <a:rPr lang="en-US" sz="2000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Works_on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WEmpID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WProjID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63550" algn="just"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WEmpID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(employee identification)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WProjID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(project identification) are foreign keys to </a:t>
            </a:r>
            <a:r>
              <a:rPr lang="en-US" sz="20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WORKS_ON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 from </a:t>
            </a:r>
            <a:r>
              <a:rPr lang="en-US" sz="20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relations respectively.</a:t>
            </a:r>
          </a:p>
          <a:p>
            <a:pPr lvl="0"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53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30" y="215153"/>
            <a:ext cx="11174506" cy="634690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The manager of the company working on road construction would like to view employees name born before January 1 1965 who are working on the project named Ring Road. Relational Algebra representation of the query will be: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27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40348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24" y="1992573"/>
            <a:ext cx="11174506" cy="420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96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788" y="282387"/>
            <a:ext cx="10744200" cy="63065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initial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tree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be: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28</a:t>
            </a:fld>
            <a:endParaRPr lang="en-US" dirty="0"/>
          </a:p>
        </p:txBody>
      </p:sp>
      <p:grpSp>
        <p:nvGrpSpPr>
          <p:cNvPr id="5" name="Canvas 17"/>
          <p:cNvGrpSpPr/>
          <p:nvPr/>
        </p:nvGrpSpPr>
        <p:grpSpPr>
          <a:xfrm>
            <a:off x="1035424" y="726140"/>
            <a:ext cx="10000324" cy="5862811"/>
            <a:chOff x="0" y="0"/>
            <a:chExt cx="5486400" cy="245745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5486400" cy="2457450"/>
            </a:xfrm>
            <a:prstGeom prst="rect">
              <a:avLst/>
            </a:prstGeom>
            <a:noFill/>
          </p:spPr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71450" y="2046794"/>
              <a:ext cx="1600199" cy="3532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cap="all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Employee</a:t>
              </a:r>
              <a:endParaRPr lang="en-US" sz="2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000250" y="2076302"/>
              <a:ext cx="1485900" cy="342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cap="all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Works_On</a:t>
              </a:r>
              <a:endParaRPr lang="en-US" sz="2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476624" y="1523221"/>
              <a:ext cx="1343025" cy="342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cap="all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Project</a:t>
              </a:r>
              <a:endParaRPr lang="en-US" sz="2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89"/>
            <p:cNvSpPr txBox="1">
              <a:spLocks noChangeArrowheads="1"/>
            </p:cNvSpPr>
            <p:nvPr/>
          </p:nvSpPr>
          <p:spPr bwMode="auto">
            <a:xfrm>
              <a:off x="342900" y="590550"/>
              <a:ext cx="5010150" cy="4272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b="1" i="1" baseline="-25000" dirty="0">
                  <a:solidFill>
                    <a:srgbClr val="000000"/>
                  </a:solidFill>
                  <a:effectLst/>
                  <a:latin typeface="Book Antiqua" panose="020406020503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400" i="1" baseline="-25000" dirty="0" err="1">
                  <a:solidFill>
                    <a:srgbClr val="000000"/>
                  </a:solidFill>
                  <a:effectLst/>
                  <a:latin typeface="Book Antiqua" panose="020406020503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DoB</a:t>
              </a:r>
              <a:r>
                <a:rPr lang="en-US" sz="2400" i="1" baseline="-25000" dirty="0">
                  <a:solidFill>
                    <a:srgbClr val="000000"/>
                  </a:solidFill>
                  <a:effectLst/>
                  <a:latin typeface="Book Antiqua" panose="020406020503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&lt;Jan1 1965) </a:t>
              </a:r>
              <a:r>
                <a:rPr lang="en-US" sz="2400" b="1" i="1" baseline="-25000" dirty="0">
                  <a:solidFill>
                    <a:srgbClr val="000000"/>
                  </a:solidFill>
                  <a:effectLst/>
                  <a:latin typeface="Book Antiqua" panose="020406020503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lang="en-US" sz="2400" b="1" i="1" baseline="-25000" dirty="0">
                  <a:solidFill>
                    <a:srgbClr val="000000"/>
                  </a:solidFill>
                  <a:effectLst/>
                  <a:latin typeface="Book Antiqua" panose="020406020503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(WEmpID=EEmpID)</a:t>
              </a:r>
              <a:r>
                <a:rPr lang="en-US" sz="2400" b="1" i="1" baseline="-25000" dirty="0">
                  <a:solidFill>
                    <a:srgbClr val="000000"/>
                  </a:solidFill>
                  <a:effectLst/>
                  <a:latin typeface="Book Antiqua" panose="020406020503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lang="en-US" sz="2400" b="1" i="1" baseline="-25000" dirty="0">
                  <a:solidFill>
                    <a:srgbClr val="000000"/>
                  </a:solidFill>
                  <a:effectLst/>
                  <a:latin typeface="Book Antiqua" panose="020406020503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(PProjID=WProjID)</a:t>
              </a:r>
              <a:r>
                <a:rPr lang="en-US" sz="2400" b="1" i="1" baseline="-25000" dirty="0">
                  <a:solidFill>
                    <a:srgbClr val="000000"/>
                  </a:solidFill>
                  <a:effectLst/>
                  <a:latin typeface="Book Antiqua" panose="020406020503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lang="en-US" sz="2400" b="1" i="1" baseline="-25000" dirty="0">
                  <a:solidFill>
                    <a:srgbClr val="000000"/>
                  </a:solidFill>
                  <a:effectLst/>
                  <a:latin typeface="Book Antiqua" panose="020406020503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(PName=’Ring </a:t>
              </a:r>
              <a:r>
                <a:rPr lang="en-US" sz="2400" i="1" baseline="-25000" dirty="0">
                  <a:solidFill>
                    <a:srgbClr val="000000"/>
                  </a:solidFill>
                  <a:effectLst/>
                  <a:latin typeface="Book Antiqua" panose="020406020503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Road’)</a:t>
              </a:r>
              <a:endPara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90"/>
            <p:cNvSpPr txBox="1">
              <a:spLocks noChangeArrowheads="1"/>
            </p:cNvSpPr>
            <p:nvPr/>
          </p:nvSpPr>
          <p:spPr bwMode="auto">
            <a:xfrm>
              <a:off x="2057400" y="0"/>
              <a:ext cx="1371600" cy="456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 i="1">
                  <a:solidFill>
                    <a:srgbClr val="000000"/>
                  </a:solidFill>
                  <a:effectLst/>
                  <a:latin typeface="Book Antiqua" panose="020406020503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</a:t>
              </a:r>
              <a:r>
                <a:rPr lang="en-US" sz="2400" b="1" i="1" baseline="-25000">
                  <a:solidFill>
                    <a:srgbClr val="000000"/>
                  </a:solidFill>
                  <a:effectLst/>
                  <a:latin typeface="Book Antiqua" panose="020406020503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&lt;FName, LName&gt;</a:t>
              </a:r>
              <a:endParaRPr lang="en-US" sz="2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91"/>
            <p:cNvSpPr txBox="1">
              <a:spLocks noChangeArrowheads="1"/>
            </p:cNvSpPr>
            <p:nvPr/>
          </p:nvSpPr>
          <p:spPr bwMode="auto">
            <a:xfrm>
              <a:off x="1819275" y="158055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3" name="Text Box 92"/>
            <p:cNvSpPr txBox="1">
              <a:spLocks noChangeArrowheads="1"/>
            </p:cNvSpPr>
            <p:nvPr/>
          </p:nvSpPr>
          <p:spPr bwMode="auto">
            <a:xfrm>
              <a:off x="2495550" y="116145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cxnSp>
          <p:nvCxnSpPr>
            <p:cNvPr id="14" name="Line 93"/>
            <p:cNvCxnSpPr>
              <a:cxnSpLocks noChangeShapeType="1"/>
            </p:cNvCxnSpPr>
            <p:nvPr/>
          </p:nvCxnSpPr>
          <p:spPr bwMode="auto">
            <a:xfrm flipV="1">
              <a:off x="1476375" y="1827690"/>
              <a:ext cx="428625" cy="2487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Line 94"/>
            <p:cNvCxnSpPr>
              <a:cxnSpLocks noChangeShapeType="1"/>
            </p:cNvCxnSpPr>
            <p:nvPr/>
          </p:nvCxnSpPr>
          <p:spPr bwMode="auto">
            <a:xfrm flipH="1" flipV="1">
              <a:off x="2019301" y="1846739"/>
              <a:ext cx="342899" cy="2294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Line 95"/>
            <p:cNvCxnSpPr>
              <a:cxnSpLocks noChangeShapeType="1"/>
              <a:stCxn id="9" idx="2"/>
            </p:cNvCxnSpPr>
            <p:nvPr/>
          </p:nvCxnSpPr>
          <p:spPr bwMode="auto">
            <a:xfrm flipH="1" flipV="1">
              <a:off x="2733650" y="1389725"/>
              <a:ext cx="742974" cy="3047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Line 96"/>
            <p:cNvCxnSpPr>
              <a:cxnSpLocks noChangeShapeType="1"/>
            </p:cNvCxnSpPr>
            <p:nvPr/>
          </p:nvCxnSpPr>
          <p:spPr bwMode="auto">
            <a:xfrm flipV="1">
              <a:off x="2066925" y="1389776"/>
              <a:ext cx="504825" cy="2485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Line 97"/>
            <p:cNvCxnSpPr>
              <a:cxnSpLocks noChangeShapeType="1"/>
            </p:cNvCxnSpPr>
            <p:nvPr/>
          </p:nvCxnSpPr>
          <p:spPr bwMode="auto">
            <a:xfrm flipV="1">
              <a:off x="2676500" y="999217"/>
              <a:ext cx="600" cy="2484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Line 98"/>
            <p:cNvCxnSpPr>
              <a:cxnSpLocks noChangeShapeType="1"/>
            </p:cNvCxnSpPr>
            <p:nvPr/>
          </p:nvCxnSpPr>
          <p:spPr bwMode="auto">
            <a:xfrm flipV="1">
              <a:off x="2705700" y="456492"/>
              <a:ext cx="1" cy="2769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095" y="2222526"/>
            <a:ext cx="5945652" cy="71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19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8" y="645458"/>
            <a:ext cx="11362764" cy="580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5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325BE-7732-CA9C-9C36-DD0E0E0B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AB73B920-FE81-DBC8-07DE-F55E1F2D4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57200"/>
            <a:ext cx="10363200" cy="6400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6FB146B-CC50-D4C3-4990-3C2D8F30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34"/>
            <a:ext cx="10515600" cy="60386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j-lt"/>
                <a:cs typeface="Times New Roman" pitchFamily="18" charset="0"/>
              </a:rPr>
              <a:t>DBMS Components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7524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30</a:t>
            </a:fld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718" y="255496"/>
            <a:ext cx="9412940" cy="4881282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09282" y="4724254"/>
            <a:ext cx="116720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Using the third step, perform most restrictive operations first. </a:t>
            </a:r>
          </a:p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From the query given we can see that selection on </a:t>
            </a:r>
            <a:r>
              <a:rPr lang="en-US" sz="2400" cap="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is most restrictive than selection on </a:t>
            </a:r>
            <a:r>
              <a:rPr lang="en-US" sz="2400" cap="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Employee. </a:t>
            </a:r>
          </a:p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Thus, it is better to perform selection on</a:t>
            </a:r>
            <a:r>
              <a:rPr lang="en-US" sz="2400" cap="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project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before selection on</a:t>
            </a:r>
            <a:r>
              <a:rPr lang="en-US" sz="2400" cap="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employee. </a:t>
            </a:r>
          </a:p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Rearrange the nodes to achieve this.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3879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321" y="289637"/>
            <a:ext cx="10167582" cy="50496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2094" y="5097801"/>
            <a:ext cx="11527809" cy="483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the forth step, Perform Cartesian Operations with the subsequent Selection Operation.</a:t>
            </a:r>
          </a:p>
        </p:txBody>
      </p:sp>
    </p:spTree>
    <p:extLst>
      <p:ext uri="{BB962C8B-B14F-4D97-AF65-F5344CB8AC3E}">
        <p14:creationId xmlns:p14="http://schemas.microsoft.com/office/powerpoint/2010/main" val="20157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95" y="313899"/>
            <a:ext cx="10631605" cy="48449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9300" y="5280459"/>
            <a:ext cx="8069607" cy="483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the fifth step, Perform the projection as early as possible.</a:t>
            </a:r>
          </a:p>
        </p:txBody>
      </p:sp>
    </p:spTree>
    <p:extLst>
      <p:ext uri="{BB962C8B-B14F-4D97-AF65-F5344CB8AC3E}">
        <p14:creationId xmlns:p14="http://schemas.microsoft.com/office/powerpoint/2010/main" val="1002732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33</a:t>
            </a:fld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45" y="284871"/>
            <a:ext cx="10918209" cy="607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77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94" y="246262"/>
            <a:ext cx="11779623" cy="630235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2.3.3. Cost Estimation Approach to Query Optimization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idea is to minimize the cost of processing a query.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cost function is comprised of: </a:t>
            </a:r>
          </a:p>
          <a:p>
            <a:pPr lvl="0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cost + CPU processing cost + communication cost + Storage cost</a:t>
            </a:r>
          </a:p>
          <a:p>
            <a:pPr marL="685800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components might have different weights in different processing environments. </a:t>
            </a:r>
          </a:p>
          <a:p>
            <a:pPr marL="685800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DBMs will use information stored in the system catalogue for the purpose of estimating cost. </a:t>
            </a:r>
          </a:p>
          <a:p>
            <a:pPr marL="685800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optimization minimize the size of the intermediate relation.</a:t>
            </a:r>
          </a:p>
          <a:p>
            <a:pPr marL="1719263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size will have effect in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cost of:</a:t>
            </a:r>
          </a:p>
          <a:p>
            <a:pPr marL="2224088" lvl="0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 Access</a:t>
            </a:r>
          </a:p>
          <a:p>
            <a:pPr marL="2224088" lvl="0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Transpiration</a:t>
            </a:r>
          </a:p>
          <a:p>
            <a:pPr marL="2224088" lvl="0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space in the primary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emory</a:t>
            </a:r>
          </a:p>
          <a:p>
            <a:pPr marL="2224088" lvl="0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on Disk</a:t>
            </a:r>
          </a:p>
          <a:p>
            <a:pPr lvl="2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62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835" y="259307"/>
            <a:ext cx="11685494" cy="6329646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2.3.3. Cost Estimation Approach to Query Optimization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statistics in the system catalogue used for cost estimation purpose are:</a:t>
            </a:r>
          </a:p>
          <a:p>
            <a:pPr marL="914400" lvl="0" algn="just">
              <a:lnSpc>
                <a:spcPct val="10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Cardinality of a relation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number of tuples contained in a relation currently (r)</a:t>
            </a:r>
          </a:p>
          <a:p>
            <a:pPr marL="914400" lvl="0" algn="just">
              <a:lnSpc>
                <a:spcPct val="10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Degree of a relation: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attributes of a relation</a:t>
            </a:r>
          </a:p>
          <a:p>
            <a:pPr marL="914400" lvl="0" algn="just">
              <a:lnSpc>
                <a:spcPct val="10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tuples on a relation that can be stored in one block of memory </a:t>
            </a:r>
          </a:p>
          <a:p>
            <a:pPr marL="914400" lvl="0" algn="just">
              <a:lnSpc>
                <a:spcPct val="10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blocks used by a relation</a:t>
            </a:r>
          </a:p>
          <a:p>
            <a:pPr marL="914400" lvl="0" algn="just">
              <a:lnSpc>
                <a:spcPct val="10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distinct values of an attribute (d)</a:t>
            </a:r>
          </a:p>
          <a:p>
            <a:pPr marL="914400" lvl="0" algn="just">
              <a:lnSpc>
                <a:spcPct val="10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Cardinality of an attribute (S):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is average number of records that will satisfy an equality condition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S=r/d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cost of executing a query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selecting the best strategy, which is with the minimum cost of processing.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29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388" y="168323"/>
            <a:ext cx="11909612" cy="6370589"/>
          </a:xfrm>
        </p:spPr>
        <p:txBody>
          <a:bodyPr>
            <a:normAutofit/>
          </a:bodyPr>
          <a:lstStyle/>
          <a:p>
            <a:pPr marL="822960" lvl="3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2.3.3. Cost Components for Query Optimization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costs of query execution can be calculated for the following major process we have during processing.</a:t>
            </a:r>
          </a:p>
          <a:p>
            <a:pPr lvl="0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Cost of Secondary Storage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disk access cost can again be analyzed in terms of:</a:t>
            </a:r>
          </a:p>
          <a:p>
            <a:pPr marL="1035050" lvl="0" indent="-295275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</a:p>
          <a:p>
            <a:pPr marL="1035050" lvl="0" indent="-295275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Reading, and</a:t>
            </a:r>
          </a:p>
          <a:p>
            <a:pPr marL="1035050" lvl="0" indent="-295275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Writing, data blocks used to store some portion of a relation.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disk access cost will vary depending on the file organization used &amp; the access methods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728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965" y="259307"/>
            <a:ext cx="11565474" cy="6329646"/>
          </a:xfrm>
        </p:spPr>
        <p:txBody>
          <a:bodyPr/>
          <a:lstStyle/>
          <a:p>
            <a:pPr marL="45720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2.3.3. Cost Components for Query Optimization</a:t>
            </a:r>
          </a:p>
          <a:p>
            <a:pPr lvl="0"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Cost: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intermediate results should be stored in primary memory for further processing. 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bigger the intermediate relation, the larger the memory requirement. </a:t>
            </a:r>
          </a:p>
          <a:p>
            <a:pPr lvl="0"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 Cost: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is composed of many operations. 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Searching, Sorting, Merging, Computation on field values</a:t>
            </a:r>
          </a:p>
          <a:p>
            <a:pPr lvl="0"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Cost: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cost of transporting data between the database site and the terminal.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02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2" y="218363"/>
            <a:ext cx="11819964" cy="6370589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2.4. Pipelining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another method used for query optimization.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used to improve the performance of queries.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sometime known as stream-based processing or queries.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query optimization tries to reduce the size of the intermediate result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Pipelining uses a better way of reducing the size by performing different conditions on a single intermediate result continuously.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 the technique is said to reduce the number of intermediate relations in query execution.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Pipelining performs multiple operations on a single relation in a pipeline.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862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60" y="259307"/>
            <a:ext cx="11709779" cy="632964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300000"/>
              </a:lnSpc>
              <a:buNone/>
            </a:pP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2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CFA1-1F8C-1126-E60D-5FAA2399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105"/>
            <a:ext cx="10515600" cy="60386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j-lt"/>
                <a:cs typeface="Times New Roman" pitchFamily="18" charset="0"/>
              </a:rPr>
              <a:t>DBMS Components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B2CB1-EE7B-9504-14CD-36A134F7D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07" y="668740"/>
            <a:ext cx="11527809" cy="6015155"/>
          </a:xfrm>
        </p:spPr>
        <p:txBody>
          <a:bodyPr>
            <a:normAutofit lnSpcReduction="10000"/>
          </a:bodyPr>
          <a:lstStyle/>
          <a:p>
            <a:pPr>
              <a:spcBef>
                <a:spcPts val="700"/>
              </a:spcBef>
              <a:buClr>
                <a:srgbClr val="0BD0D9"/>
              </a:buClr>
              <a:buSzPct val="9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cs typeface="Times New Roman" pitchFamily="18" charset="0"/>
              </a:rPr>
              <a:t>A DBMS is a complex software system. there are several types of software components that constitute a DBMS and there are different types of computer system software with which the DBMS interacts.</a:t>
            </a:r>
          </a:p>
          <a:p>
            <a:pPr>
              <a:spcBef>
                <a:spcPts val="700"/>
              </a:spcBef>
              <a:buClr>
                <a:srgbClr val="0BD0D9"/>
              </a:buClr>
              <a:buSzPct val="9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cs typeface="Times New Roman" pitchFamily="18" charset="0"/>
              </a:rPr>
              <a:t>DBMS component modules</a:t>
            </a:r>
          </a:p>
          <a:p>
            <a:pPr>
              <a:spcBef>
                <a:spcPts val="700"/>
              </a:spcBef>
              <a:buClr>
                <a:srgbClr val="0BD0D9"/>
              </a:buClr>
              <a:buSzPct val="9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cs typeface="Times New Roman" pitchFamily="18" charset="0"/>
              </a:rPr>
              <a:t>Divided into two parts</a:t>
            </a:r>
          </a:p>
          <a:p>
            <a:pPr marL="735012" lvl="1" indent="-342900">
              <a:spcBef>
                <a:spcPts val="600"/>
              </a:spcBef>
              <a:buClr>
                <a:srgbClr val="0F6FC6"/>
              </a:buClr>
              <a:buSzPct val="8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cs typeface="Times New Roman" pitchFamily="18" charset="0"/>
              </a:rPr>
              <a:t>The top part of the figure refers to the various users of the database environment and their interfaces. </a:t>
            </a:r>
          </a:p>
          <a:p>
            <a:pPr marL="735012" lvl="1" indent="-342900">
              <a:spcBef>
                <a:spcPts val="600"/>
              </a:spcBef>
              <a:buClr>
                <a:srgbClr val="0F6FC6"/>
              </a:buClr>
              <a:buSzPct val="8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cs typeface="Times New Roman" pitchFamily="18" charset="0"/>
              </a:rPr>
              <a:t>The lower part shows the internals of the DBMS responsible for the storage of data and processing of transactions.</a:t>
            </a:r>
          </a:p>
          <a:p>
            <a:pPr>
              <a:spcBef>
                <a:spcPts val="600"/>
              </a:spcBef>
              <a:buClr>
                <a:srgbClr val="0BD0D9"/>
              </a:buClr>
              <a:buSzPct val="9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The database and the DBMS catalog are usually stored on disk. Access to the disk is controlled primarily by the operating system (OS), which schedules disk read/write.</a:t>
            </a:r>
          </a:p>
          <a:p>
            <a:pPr>
              <a:spcBef>
                <a:spcPts val="700"/>
              </a:spcBef>
              <a:buClr>
                <a:srgbClr val="0BD0D9"/>
              </a:buClr>
              <a:buSzPct val="9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DBMS Component Modules</a:t>
            </a:r>
          </a:p>
          <a:p>
            <a:pPr marL="735012" lvl="1" indent="-342900">
              <a:spcBef>
                <a:spcPts val="600"/>
              </a:spcBef>
              <a:buClr>
                <a:srgbClr val="0F6FC6"/>
              </a:buClr>
              <a:buSzPct val="8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Buffer management:-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schedule disk read/write</a:t>
            </a:r>
          </a:p>
          <a:p>
            <a:pPr marL="735012" lvl="1" indent="-342900">
              <a:spcBef>
                <a:spcPts val="600"/>
              </a:spcBef>
              <a:buClr>
                <a:srgbClr val="0F6FC6"/>
              </a:buClr>
              <a:buSzPct val="8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Stored data manager:- 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A higher-level of DBMS that controls access to DBMS information that is stored on disk, whether it is part of the database or the catalog.</a:t>
            </a:r>
          </a:p>
          <a:p>
            <a:pPr marL="735012" lvl="1" indent="-342900">
              <a:spcBef>
                <a:spcPts val="600"/>
              </a:spcBef>
              <a:buClr>
                <a:srgbClr val="0F6FC6"/>
              </a:buClr>
              <a:buSzPct val="8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DDL compiler:-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processes schema definitions, specified in the DDL and stores descriptions of the schemas (meta-data) in the DBMS catalog.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C4C2D-5C8C-983F-B990-4277D68D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75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CFA1-1F8C-1126-E60D-5FAA2399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0386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j-lt"/>
                <a:cs typeface="Times New Roman" pitchFamily="18" charset="0"/>
              </a:rPr>
              <a:t>DBMS Components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B2CB1-EE7B-9504-14CD-36A134F7D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39" y="429857"/>
            <a:ext cx="11750722" cy="6291618"/>
          </a:xfrm>
        </p:spPr>
        <p:txBody>
          <a:bodyPr>
            <a:normAutofit lnSpcReduction="10000"/>
          </a:bodyPr>
          <a:lstStyle/>
          <a:p>
            <a:pPr marL="271463" indent="-271463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>
                <a:cs typeface="Times New Roman" pitchFamily="18" charset="0"/>
              </a:rPr>
              <a:t>Interactive query </a:t>
            </a:r>
            <a:r>
              <a:rPr lang="en-US" sz="2400" dirty="0">
                <a:cs typeface="Times New Roman" pitchFamily="18" charset="0"/>
              </a:rPr>
              <a:t>interface</a:t>
            </a:r>
          </a:p>
          <a:p>
            <a:pPr marL="638175" lvl="1" indent="-246063">
              <a:spcBef>
                <a:spcPts val="600"/>
              </a:spcBef>
              <a:buClr>
                <a:srgbClr val="0F6FC6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>
                <a:cs typeface="Times New Roman" pitchFamily="18" charset="0"/>
              </a:rPr>
              <a:t>Query compiler:-</a:t>
            </a:r>
            <a:r>
              <a:rPr lang="en-US" sz="2400" dirty="0">
                <a:cs typeface="Times New Roman" pitchFamily="18" charset="0"/>
              </a:rPr>
              <a:t>queries are parsed and validated for the correctness of the query syntax, the names of files and data elements, and so on(compiles to internal form)</a:t>
            </a:r>
          </a:p>
          <a:p>
            <a:pPr marL="638175" lvl="1" indent="-246063">
              <a:spcBef>
                <a:spcPts val="600"/>
              </a:spcBef>
              <a:buClr>
                <a:srgbClr val="0F6FC6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>
                <a:cs typeface="Times New Roman" pitchFamily="18" charset="0"/>
              </a:rPr>
              <a:t>Query optimizer:-</a:t>
            </a:r>
            <a:r>
              <a:rPr lang="en-US" sz="2400" dirty="0">
                <a:cs typeface="Times New Roman" pitchFamily="18" charset="0"/>
              </a:rPr>
              <a:t>concerned with the rearrangement and possible reordering of operations, elimination of redundancies, and use of correct algorithms and indexes during execution.</a:t>
            </a:r>
          </a:p>
          <a:p>
            <a:pPr marL="271463" indent="-271463">
              <a:spcBef>
                <a:spcPts val="6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 err="1">
                <a:cs typeface="Times New Roman" pitchFamily="18" charset="0"/>
              </a:rPr>
              <a:t>Precompiler</a:t>
            </a:r>
            <a:r>
              <a:rPr lang="en-US" sz="2400" b="1" dirty="0">
                <a:cs typeface="Times New Roman" pitchFamily="18" charset="0"/>
              </a:rPr>
              <a:t>:- </a:t>
            </a:r>
            <a:r>
              <a:rPr lang="en-US" sz="2400" dirty="0">
                <a:cs typeface="Times New Roman" pitchFamily="18" charset="0"/>
              </a:rPr>
              <a:t>extracts DML commands from an application program written in a host programming language.</a:t>
            </a:r>
          </a:p>
          <a:p>
            <a:pPr marL="271463" indent="-271463">
              <a:spcBef>
                <a:spcPts val="7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>
                <a:cs typeface="Times New Roman" pitchFamily="18" charset="0"/>
              </a:rPr>
              <a:t>Runtime database processor:-</a:t>
            </a:r>
            <a:r>
              <a:rPr lang="en-US" sz="2400" dirty="0">
                <a:cs typeface="Times New Roman" pitchFamily="18" charset="0"/>
              </a:rPr>
              <a:t>executes </a:t>
            </a:r>
          </a:p>
          <a:p>
            <a:pPr marL="1095375" lvl="2" indent="-246063">
              <a:spcBef>
                <a:spcPts val="600"/>
              </a:spcBef>
              <a:buClr>
                <a:srgbClr val="0F6FC6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cs typeface="Times New Roman" pitchFamily="18" charset="0"/>
              </a:rPr>
              <a:t>The privileged commands,</a:t>
            </a:r>
          </a:p>
          <a:p>
            <a:pPr marL="1095375" lvl="2" indent="-246063">
              <a:spcBef>
                <a:spcPts val="600"/>
              </a:spcBef>
              <a:buClr>
                <a:srgbClr val="0F6FC6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cs typeface="Times New Roman" pitchFamily="18" charset="0"/>
              </a:rPr>
              <a:t>The executable query plans and </a:t>
            </a:r>
          </a:p>
          <a:p>
            <a:pPr marL="1095375" lvl="2" indent="-246063">
              <a:spcBef>
                <a:spcPts val="600"/>
              </a:spcBef>
              <a:buClr>
                <a:srgbClr val="0F6FC6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cs typeface="Times New Roman" pitchFamily="18" charset="0"/>
              </a:rPr>
              <a:t>The canned transactions with runtime parameters.</a:t>
            </a:r>
          </a:p>
          <a:p>
            <a:pPr marL="271463" indent="-271463">
              <a:spcBef>
                <a:spcPts val="7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>
                <a:cs typeface="Times New Roman" pitchFamily="18" charset="0"/>
              </a:rPr>
              <a:t>System catalog:- </a:t>
            </a:r>
            <a:r>
              <a:rPr lang="en-US" sz="2400" dirty="0">
                <a:cs typeface="Times New Roman" pitchFamily="18" charset="0"/>
              </a:rPr>
              <a:t>data dictionary</a:t>
            </a:r>
          </a:p>
          <a:p>
            <a:pPr marL="271463" indent="-271463">
              <a:spcBef>
                <a:spcPts val="7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>
                <a:cs typeface="Times New Roman" pitchFamily="18" charset="0"/>
              </a:rPr>
              <a:t>stored data manager:-</a:t>
            </a:r>
            <a:r>
              <a:rPr lang="en-US" sz="2400" dirty="0">
                <a:cs typeface="Times New Roman" pitchFamily="18" charset="0"/>
              </a:rPr>
              <a:t>uses basic operating system services for carrying out low-level input/output (read/write) operations between the disk and main memory.</a:t>
            </a:r>
          </a:p>
          <a:p>
            <a:pPr marL="271463" indent="-271463">
              <a:spcBef>
                <a:spcPts val="75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/>
              <a:t>Concurrency control and backup and recovery system:-</a:t>
            </a:r>
          </a:p>
          <a:p>
            <a:pPr marL="638175" lvl="1" indent="-246063">
              <a:spcBef>
                <a:spcPts val="600"/>
              </a:spcBef>
              <a:buClr>
                <a:srgbClr val="0F6FC6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Are integrated into the working of the runtime database processor for purposes of transaction management.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C4C2D-5C8C-983F-B990-4277D68D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51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153" y="279400"/>
            <a:ext cx="11722847" cy="6337300"/>
          </a:xfrm>
        </p:spPr>
        <p:txBody>
          <a:bodyPr>
            <a:normAutofit/>
          </a:bodyPr>
          <a:lstStyle/>
          <a:p>
            <a:pPr marL="45720" indent="0" algn="ctr">
              <a:lnSpc>
                <a:spcPct val="150000"/>
              </a:lnSpc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Overview of Query Processing and Optimization</a:t>
            </a:r>
          </a:p>
          <a:p>
            <a:pPr algn="just">
              <a:lnSpc>
                <a:spcPct val="150000"/>
              </a:lnSpc>
            </a:pPr>
            <a:r>
              <a:rPr 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processing 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activities involved in retrieving data from the database.</a:t>
            </a:r>
          </a:p>
          <a:p>
            <a:pPr algn="just">
              <a:lnSpc>
                <a:spcPct val="150000"/>
              </a:lnSpc>
            </a:pP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aims is to transform high-level language (SQL) into low-level language (relational algebra). </a:t>
            </a:r>
          </a:p>
          <a:p>
            <a:pPr algn="just">
              <a:lnSpc>
                <a:spcPct val="150000"/>
              </a:lnSpc>
            </a:pPr>
            <a:r>
              <a:rPr 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optimization 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activity of choosing an eﬃcient execution strategy for processing a query.</a:t>
            </a:r>
          </a:p>
          <a:p>
            <a:pPr algn="just">
              <a:lnSpc>
                <a:spcPct val="150000"/>
              </a:lnSpc>
            </a:pP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aim of query optimization is to choose the one that minimizes the resource usage. </a:t>
            </a:r>
          </a:p>
          <a:p>
            <a:pPr algn="just">
              <a:lnSpc>
                <a:spcPct val="150000"/>
              </a:lnSpc>
            </a:pPr>
            <a:r>
              <a:rPr 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uses diﬀerent techniques to process, optimize, and execute high-level queries (SQL). </a:t>
            </a:r>
          </a:p>
          <a:p>
            <a:pPr algn="just">
              <a:lnSpc>
                <a:spcPct val="150000"/>
              </a:lnSpc>
            </a:pP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query expressed in high-level query language must be </a:t>
            </a:r>
            <a:r>
              <a:rPr 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ﬁrst scanned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parsed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validated. 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3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7" y="226547"/>
            <a:ext cx="11672047" cy="6129803"/>
          </a:xfrm>
        </p:spPr>
        <p:txBody>
          <a:bodyPr>
            <a:normAutofit/>
          </a:bodyPr>
          <a:lstStyle/>
          <a:p>
            <a:pPr marL="45720" indent="0" algn="ctr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Overview of Query Processing and Optimization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 identiﬁes 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components 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text of the query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checks the correctness of the query syntax. 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query is also </a:t>
            </a:r>
            <a:r>
              <a:rPr 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validated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 the attribute names and relation names are valid. 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internal representation (tree or graph) of the query is created. </a:t>
            </a:r>
          </a:p>
          <a:p>
            <a:pPr algn="just">
              <a:lnSpc>
                <a:spcPct val="150000"/>
              </a:lnSpc>
            </a:pP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 are parsed and then presented to a </a:t>
            </a:r>
            <a:r>
              <a:rPr 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optimizer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is </a:t>
            </a:r>
            <a:r>
              <a:rPr 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identifying an eﬃcient plan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optimizer generates alternative plans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chooses the plan with the least estimated cost.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9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388" y="87405"/>
            <a:ext cx="11642912" cy="6527800"/>
          </a:xfrm>
        </p:spPr>
        <p:txBody>
          <a:bodyPr>
            <a:normAutofit/>
          </a:bodyPr>
          <a:lstStyle/>
          <a:p>
            <a:pPr marL="274320" lvl="1" indent="0" algn="ctr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Query Processing </a:t>
            </a:r>
          </a:p>
          <a:p>
            <a:r>
              <a:rPr lang="en-US" sz="2300" b="1" dirty="0"/>
              <a:t>Query</a:t>
            </a:r>
            <a:r>
              <a:rPr lang="en-US" sz="2300" dirty="0"/>
              <a:t>:  ask questions, especially in order to check if something is true. Retrievals of records.</a:t>
            </a:r>
          </a:p>
          <a:p>
            <a:r>
              <a:rPr lang="en-US" sz="2400" b="1" dirty="0"/>
              <a:t>Query Processing: </a:t>
            </a:r>
            <a:r>
              <a:rPr lang="en-US" sz="2400" dirty="0"/>
              <a:t>The range of activities involved in extracting data from a database.</a:t>
            </a:r>
          </a:p>
          <a:p>
            <a:r>
              <a:rPr lang="en-US" sz="2400" dirty="0"/>
              <a:t>Includes translation of queries, query-optimizing transformations, and evaluation of queries.</a:t>
            </a:r>
          </a:p>
          <a:p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Its aim is to </a:t>
            </a:r>
            <a:r>
              <a:rPr 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find information 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in one or more databases and </a:t>
            </a:r>
            <a:r>
              <a:rPr 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deliver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it to the user </a:t>
            </a:r>
            <a:r>
              <a:rPr 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quickly and efficiently. </a:t>
            </a:r>
            <a:endParaRPr lang="en-US" sz="2000" b="1" dirty="0">
              <a:cs typeface="Times New Roman" panose="02020603050405020304" pitchFamily="18" charset="0"/>
            </a:endParaRPr>
          </a:p>
          <a:p>
            <a:r>
              <a:rPr lang="en-US" altLang="en-US" sz="2000" b="1" dirty="0"/>
              <a:t>Basic Steps in Query Processing:</a:t>
            </a:r>
          </a:p>
          <a:p>
            <a:pPr marL="573088" indent="0">
              <a:lnSpc>
                <a:spcPct val="90000"/>
              </a:lnSpc>
              <a:buFontTx/>
              <a:buNone/>
            </a:pPr>
            <a:r>
              <a:rPr lang="en-US" altLang="en-US" sz="2000" dirty="0"/>
              <a:t>1.	 Parsing and translation</a:t>
            </a:r>
          </a:p>
          <a:p>
            <a:pPr marL="573088" indent="0">
              <a:lnSpc>
                <a:spcPct val="90000"/>
              </a:lnSpc>
              <a:buFontTx/>
              <a:buNone/>
            </a:pPr>
            <a:r>
              <a:rPr lang="en-US" altLang="en-US" sz="2000" dirty="0"/>
              <a:t>2.	 Optimization</a:t>
            </a:r>
          </a:p>
          <a:p>
            <a:pPr marL="573088" indent="0">
              <a:lnSpc>
                <a:spcPct val="90000"/>
              </a:lnSpc>
              <a:buFontTx/>
              <a:buNone/>
            </a:pPr>
            <a:r>
              <a:rPr lang="en-US" altLang="en-US" sz="2000" dirty="0"/>
              <a:t>3.	 Evaluation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BF07896-E7C0-AAA0-BE47-4D5AB8FA1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418736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Query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4B3464C-07AF-008A-7BC2-A94F211DC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1" y="4714136"/>
            <a:ext cx="1447799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Query</a:t>
            </a:r>
          </a:p>
          <a:p>
            <a:pPr algn="ctr"/>
            <a:r>
              <a:rPr lang="en-US" dirty="0"/>
              <a:t>Output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832E7F8-8994-3228-77A2-6C12B2B30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3342536"/>
            <a:ext cx="1824038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Relational Algebra</a:t>
            </a:r>
          </a:p>
          <a:p>
            <a:r>
              <a:rPr lang="en-US" dirty="0"/>
              <a:t>Expression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820052ED-CDBE-39E4-B306-1170FA53C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399" y="4866536"/>
            <a:ext cx="159543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Execution Plan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6C4FFC44-882E-C742-6A73-7354A676B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237226"/>
            <a:ext cx="1824038" cy="7620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/>
              <a:t>Parser &amp;</a:t>
            </a:r>
          </a:p>
          <a:p>
            <a:pPr algn="ctr"/>
            <a:r>
              <a:rPr lang="en-US" sz="1600" dirty="0"/>
              <a:t>Translator</a:t>
            </a:r>
            <a:endParaRPr lang="en-US" sz="1400" dirty="0"/>
          </a:p>
        </p:txBody>
      </p:sp>
      <p:sp>
        <p:nvSpPr>
          <p:cNvPr id="11" name="AutoShape 9">
            <a:extLst>
              <a:ext uri="{FF2B5EF4-FFF2-40B4-BE49-F238E27FC236}">
                <a16:creationId xmlns:a16="http://schemas.microsoft.com/office/drawing/2014/main" id="{CC910D97-6777-D496-EE26-00B5599F3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4718900"/>
            <a:ext cx="2281238" cy="604837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/>
              <a:t>Evaluation Engine</a:t>
            </a:r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4E75B8B4-56F0-D117-36CE-94EA7D0BF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4104536"/>
            <a:ext cx="1371600" cy="4572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/>
              <a:t>Optimizer</a:t>
            </a:r>
            <a:endParaRPr lang="en-US" sz="1400" dirty="0"/>
          </a:p>
        </p:txBody>
      </p:sp>
      <p:sp>
        <p:nvSpPr>
          <p:cNvPr id="13" name="AutoShape 11">
            <a:extLst>
              <a:ext uri="{FF2B5EF4-FFF2-40B4-BE49-F238E27FC236}">
                <a16:creationId xmlns:a16="http://schemas.microsoft.com/office/drawing/2014/main" id="{1D8E816E-6DC3-0864-E264-FDE760490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780936"/>
            <a:ext cx="533400" cy="381000"/>
          </a:xfrm>
          <a:prstGeom prst="flowChartMagneticDisk">
            <a:avLst/>
          </a:prstGeom>
          <a:solidFill>
            <a:schemeClr val="bg2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2">
            <a:extLst>
              <a:ext uri="{FF2B5EF4-FFF2-40B4-BE49-F238E27FC236}">
                <a16:creationId xmlns:a16="http://schemas.microsoft.com/office/drawing/2014/main" id="{1407E674-BD58-87E1-786F-94F45CE11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780936"/>
            <a:ext cx="533400" cy="381000"/>
          </a:xfrm>
          <a:prstGeom prst="flowChartMagneticDisk">
            <a:avLst/>
          </a:prstGeom>
          <a:solidFill>
            <a:schemeClr val="bg2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3">
            <a:extLst>
              <a:ext uri="{FF2B5EF4-FFF2-40B4-BE49-F238E27FC236}">
                <a16:creationId xmlns:a16="http://schemas.microsoft.com/office/drawing/2014/main" id="{8765015C-B20C-3C26-6F02-C6097A2CB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9400" y="5704736"/>
            <a:ext cx="533400" cy="381000"/>
          </a:xfrm>
          <a:prstGeom prst="flowChartMagneticDisk">
            <a:avLst/>
          </a:prstGeom>
          <a:solidFill>
            <a:schemeClr val="bg2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ACFB532C-2CB2-880A-5F32-34B3630A8F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64733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63AD84EC-B59E-399C-BD88-EE625B631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364733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F2681143-0111-AD4A-0772-E096D18AB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1200" y="387593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B138EE26-B8F7-0994-470D-95805F012CED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1200" y="45617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92F7D57F-1DA6-D6C6-E28B-21EC119A4E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05800" y="501893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517AE73E-8E3F-6731-8750-9BA8A1012D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501893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EA630E78-001A-F243-B746-E12F6B5E0A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53237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9A07257E-83A0-08CC-188A-3FAE20677B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628536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8EC78289-0578-14DC-14AB-962C95025A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62853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5A674B96-774A-39AD-DD6D-DE20308F7E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562853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A5DE2633-BFDA-5488-D2F6-616718D4DC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10800" y="433313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1C65F6AD-879A-0E8E-E110-D353193EE6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44200" y="4333136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76833E4B-E4CA-4F4E-79CC-9331EB654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6161936"/>
            <a:ext cx="838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Data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DA35B460-AB33-BACC-BE6D-48101BBD0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0" y="6161937"/>
            <a:ext cx="2362200" cy="257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dirty="0"/>
              <a:t>Statistics  About Data</a:t>
            </a:r>
          </a:p>
        </p:txBody>
      </p:sp>
    </p:spTree>
    <p:extLst>
      <p:ext uri="{BB962C8B-B14F-4D97-AF65-F5344CB8AC3E}">
        <p14:creationId xmlns:p14="http://schemas.microsoft.com/office/powerpoint/2010/main" val="237836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61365"/>
            <a:ext cx="11806518" cy="640069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2.2.1. Basic Steps in Query Processing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Parsing and translation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checks the syntax of the query.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 a parse-tree representation of the query.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Translates the query into a relational-algebra expression.</a:t>
            </a:r>
          </a:p>
          <a:p>
            <a:pPr lvl="1" algn="just">
              <a:lnSpc>
                <a:spcPct val="100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Parser checks syntax, verifies relations</a:t>
            </a:r>
          </a:p>
          <a:p>
            <a:pPr algn="just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Step2: Optimization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cheapest evaluation plan for a query.</a:t>
            </a:r>
          </a:p>
          <a:p>
            <a:pPr lvl="1" algn="just">
              <a:lnSpc>
                <a:spcPct val="10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query optimizer must know the cost of each operation.</a:t>
            </a:r>
          </a:p>
          <a:p>
            <a:pPr lvl="1" algn="just">
              <a:lnSpc>
                <a:spcPct val="10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relational-algebra operation can be executed by one of several different algorithms.</a:t>
            </a:r>
          </a:p>
          <a:p>
            <a:pPr algn="just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 Evaluation</a:t>
            </a:r>
          </a:p>
          <a:p>
            <a:pPr lvl="1" algn="just">
              <a:lnSpc>
                <a:spcPct val="100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query-execution engine takes a query-evaluation plan, executes that plan, and returns the answers to the query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7F4D-F380-4640-A8D6-ABD2F852A5E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33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2128</TotalTime>
  <Words>3353</Words>
  <Application>Microsoft Office PowerPoint</Application>
  <PresentationFormat>Widescreen</PresentationFormat>
  <Paragraphs>317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Book Antiqua</vt:lpstr>
      <vt:lpstr>Calibri</vt:lpstr>
      <vt:lpstr>Calibri Light</vt:lpstr>
      <vt:lpstr>Cambria Math</vt:lpstr>
      <vt:lpstr>Nyala</vt:lpstr>
      <vt:lpstr>Symbol</vt:lpstr>
      <vt:lpstr>Times New Roman</vt:lpstr>
      <vt:lpstr>Wingdings</vt:lpstr>
      <vt:lpstr>Wingdings 2</vt:lpstr>
      <vt:lpstr>Office Theme</vt:lpstr>
      <vt:lpstr>CHAPTER TWO</vt:lpstr>
      <vt:lpstr>PowerPoint Presentation</vt:lpstr>
      <vt:lpstr>DBMS Components</vt:lpstr>
      <vt:lpstr>DBMS Components</vt:lpstr>
      <vt:lpstr>DBMS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WM</dc:creator>
  <cp:lastModifiedBy>User</cp:lastModifiedBy>
  <cp:revision>310</cp:revision>
  <dcterms:created xsi:type="dcterms:W3CDTF">2018-03-16T13:26:25Z</dcterms:created>
  <dcterms:modified xsi:type="dcterms:W3CDTF">2023-03-03T10:48:16Z</dcterms:modified>
</cp:coreProperties>
</file>